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1B6CFA-716A-4D8D-8C71-F421FE7E4887}" v="14" dt="2022-09-27T11:39:15.401"/>
    <p1510:client id="{B61B13BC-7A1C-3C43-B045-4E5D2C203417}" v="2" dt="2020-12-09T20:24:09.715"/>
    <p1510:client id="{DD278334-A4E6-40CD-A711-82D9A64264FC}" v="2" dt="2022-09-27T13:26:58.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Прекомерното излагане на RCS може да доведе до сериозни здравословни проблеми в дългосрочен план. Поради тази причина е важно всички работници да се запознати с добрите практики, които намаляват или отстраняват възможността от излагането на силициев прах.</a:t>
            </a:r>
          </a:p>
          <a:p>
            <a:endParaRPr lang="en-US" sz="1200" dirty="0">
              <a:latin typeface="+mn-lt"/>
            </a:endParaRPr>
          </a:p>
          <a:p>
            <a:r>
              <a:rPr lang="bg" sz="1200" b="0" i="0" strike="noStrike" cap="none" spc="0" baseline="0" dirty="0">
                <a:solidFill>
                  <a:srgbClr val="000000"/>
                </a:solidFill>
                <a:effectLst/>
                <a:latin typeface="+mn-lt"/>
                <a:ea typeface="Calibri"/>
                <a:cs typeface="Calibri"/>
              </a:rPr>
              <a:t>Това обучение предоставя информация и насоки за  обща вентилация в среда, която съдържа кристален силициев диоксид.</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Вентилацията е важна част от поддръжката на качество на въздуха на работното място в затворени помещения. Правилно проектирана локалната изпускателна вентилационна система е един от най-ефективните начини за намаляване на излагане на силициев прах, когато създаването на прах не може да бъде предотвратено чрез изолация или мокър методи.</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Това са трите основни типа вентилации. Локалната изпускателна вентилация като цяло се счита за най-ефективна вентилация и при наличност винаги трябва да се използва.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a:solidFill>
                  <a:srgbClr val="F6A317"/>
                </a:solidFill>
                <a:effectLst/>
                <a:latin typeface="Helvetica"/>
                <a:ea typeface="Helvetica"/>
                <a:cs typeface="Helvetica"/>
              </a:rPr>
              <a:t>ОБУЧЕНИЕ ДОБРИ ПРАКТИКИ ЗА ВЕНТИЛАЦИЯ И ВЕНТИЛАЦИОННИ СИСТЕМИ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8358519" cy="1409377"/>
          </a:xfrm>
        </p:spPr>
        <p:txBody>
          <a:bodyPr anchor="t"/>
          <a:lstStyle/>
          <a:p>
            <a:pPr>
              <a:lnSpc>
                <a:spcPct val="100000"/>
              </a:lnSpc>
            </a:pPr>
            <a:br>
              <a:rPr lang="en-IN" sz="2800" b="1" i="0" strike="noStrike" cap="none" spc="0" baseline="0" dirty="0">
                <a:solidFill>
                  <a:srgbClr val="FFFFFF"/>
                </a:solidFill>
                <a:effectLst/>
                <a:latin typeface="Helvetica"/>
                <a:ea typeface="Helvetica"/>
                <a:cs typeface="Helvetica"/>
              </a:rPr>
            </a:br>
            <a:r>
              <a:rPr lang="bg" sz="2800" b="1" i="0" strike="noStrike" cap="none" spc="0" baseline="0" dirty="0">
                <a:solidFill>
                  <a:srgbClr val="FFFFFF"/>
                </a:solidFill>
                <a:effectLst/>
                <a:latin typeface="Helvetica"/>
                <a:ea typeface="Helvetica"/>
                <a:cs typeface="Helvetica"/>
              </a:rPr>
              <a:t>ОБУЧЕНИЕ ДОБРИ ПРАКТИКИ ЗА ВЕНТИЛАЦИЯ И ВЕНТИЛАЦИОННИ СИСТЕМИ</a:t>
            </a:r>
          </a:p>
        </p:txBody>
      </p:sp>
      <p:sp>
        <p:nvSpPr>
          <p:cNvPr id="2" name="Rectangle 1">
            <a:extLst>
              <a:ext uri="{FF2B5EF4-FFF2-40B4-BE49-F238E27FC236}">
                <a16:creationId xmlns:a16="http://schemas.microsoft.com/office/drawing/2014/main" id="{0B4C9CAB-7986-7246-85DA-293E0C28CCC7}"/>
              </a:ext>
            </a:extLst>
          </p:cNvPr>
          <p:cNvSpPr/>
          <p:nvPr/>
        </p:nvSpPr>
        <p:spPr>
          <a:xfrm>
            <a:off x="7608498" y="346364"/>
            <a:ext cx="4264848"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a:p>
            <a:pPr>
              <a:lnSpc>
                <a:spcPts val="2400"/>
              </a:lnSpc>
            </a:pPr>
            <a:endParaRPr lang="ru-RU" sz="1800" dirty="0">
              <a:latin typeface="Helvetica"/>
              <a:cs typeface="Helvetica"/>
            </a:endParaRP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362676"/>
            <a:ext cx="6108464" cy="3682369"/>
          </a:xfrm>
        </p:spPr>
        <p:txBody>
          <a:bodyPr/>
          <a:lstStyle/>
          <a:p>
            <a:pPr>
              <a:lnSpc>
                <a:spcPts val="2400"/>
              </a:lnSpc>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dirty="0">
                <a:solidFill>
                  <a:srgbClr val="000000"/>
                </a:solidFill>
                <a:effectLst/>
                <a:latin typeface="Helvetica"/>
                <a:ea typeface="Helvetica"/>
                <a:cs typeface="Helvetica"/>
              </a:rPr>
              <a:t>В това PоwerPoint обучение Вие ще научите:</a:t>
            </a:r>
          </a:p>
          <a:p>
            <a:pPr marL="285750" indent="-285750">
              <a:lnSpc>
                <a:spcPts val="2400"/>
              </a:lnSpc>
              <a:spcBef>
                <a:spcPts val="8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Трите типа вентилационни системи, които се използват за да намалят излагането на работниците на респирабилен кристален силициев прах (RCS).</a:t>
            </a:r>
          </a:p>
          <a:p>
            <a:pPr marL="285750" indent="-285750">
              <a:lnSpc>
                <a:spcPts val="2400"/>
              </a:lnSpc>
              <a:spcBef>
                <a:spcPts val="800"/>
              </a:spcBef>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Добри практики за вентилация.</a:t>
            </a:r>
          </a:p>
          <a:p>
            <a:pPr marL="285750" indent="-285750">
              <a:lnSpc>
                <a:spcPts val="2400"/>
              </a:lnSpc>
              <a:spcBef>
                <a:spcPts val="800"/>
              </a:spcBef>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инструктор, ако е въведен персонализиран слайд, вмъкване и преглед на съдържанието.</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3525"/>
          <a:stretch/>
        </p:blipFill>
        <p:spPr bwMode="auto">
          <a:xfrm>
            <a:off x="7056408" y="2660661"/>
            <a:ext cx="46714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Вентилацията (и екстракцията) е една от петте главни техники за контрол на прах.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ДОБРА ХИГИЕНА / ПОДДРЪЖКА</a:t>
            </a:r>
          </a:p>
          <a:p>
            <a:r>
              <a:rPr lang="bg" sz="1200" b="0" i="0" strike="noStrike" cap="none" spc="0" baseline="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636000"/>
            <a:ext cx="2134063" cy="151789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 на праха са недостатъчни .</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037624"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Правилното функциониране на това оборудване </a:t>
            </a:r>
            <a:br>
              <a:rPr lang="en-IN" sz="1800" b="0" i="0" strike="noStrike" cap="none" spc="0" baseline="0" dirty="0">
                <a:solidFill>
                  <a:srgbClr val="000000"/>
                </a:solidFill>
                <a:effectLst/>
                <a:latin typeface="Helvetica"/>
                <a:ea typeface="Helvetica"/>
                <a:cs typeface="Helvetica"/>
              </a:rPr>
            </a:br>
            <a:r>
              <a:rPr lang="bg" sz="1800" b="0" i="0" strike="noStrike" cap="none" spc="0" baseline="0" dirty="0">
                <a:solidFill>
                  <a:srgbClr val="000000"/>
                </a:solidFill>
                <a:effectLst/>
                <a:latin typeface="Helvetica"/>
                <a:ea typeface="Helvetica"/>
                <a:cs typeface="Helvetica"/>
              </a:rPr>
              <a:t>е основа за предпазване от RCS.</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bg" sz="2800" b="1" i="0" strike="noStrike" cap="none" spc="0" baseline="0">
                <a:solidFill>
                  <a:srgbClr val="F6A317"/>
                </a:solidFill>
                <a:effectLst/>
                <a:latin typeface="Helvetica"/>
                <a:ea typeface="Helvetica"/>
                <a:cs typeface="Helvetica"/>
              </a:rPr>
              <a:t>КАК ВЕНТИЛАЦИЯТА НАМАЛЯВА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657924"/>
            <a:ext cx="5640809" cy="3237451"/>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Вентилацията се използва за да се намали излагането на работниците на летлив прах</a:t>
            </a:r>
            <a:r>
              <a:rPr lang="bg" sz="1800" dirty="0">
                <a:solidFill>
                  <a:srgbClr val="000000"/>
                </a:solidFill>
                <a:latin typeface="Helvetica"/>
                <a:ea typeface="Helvetica"/>
                <a:cs typeface="Helvetica"/>
              </a:rPr>
              <a:t>, </a:t>
            </a:r>
            <a:r>
              <a:rPr lang="bg" sz="1800" b="0" i="0" strike="noStrike" cap="none" spc="0" baseline="0" dirty="0">
                <a:solidFill>
                  <a:srgbClr val="000000"/>
                </a:solidFill>
                <a:effectLst/>
                <a:latin typeface="Helvetica"/>
                <a:ea typeface="Helvetica"/>
                <a:cs typeface="Helvetica"/>
              </a:rPr>
              <a:t>включително </a:t>
            </a:r>
            <a:r>
              <a:rPr lang="bg" sz="1800" b="0" i="0" strike="noStrike" cap="none" spc="0" baseline="0" dirty="0" err="1">
                <a:solidFill>
                  <a:srgbClr val="000000"/>
                </a:solidFill>
                <a:effectLst/>
                <a:latin typeface="Helvetica"/>
                <a:ea typeface="Helvetica"/>
                <a:cs typeface="Helvetica"/>
              </a:rPr>
              <a:t>респирабилен</a:t>
            </a:r>
            <a:r>
              <a:rPr lang="bg" sz="1800" b="0" i="0" strike="noStrike" cap="none" spc="0" baseline="0" dirty="0">
                <a:solidFill>
                  <a:srgbClr val="000000"/>
                </a:solidFill>
                <a:effectLst/>
                <a:latin typeface="Helvetica"/>
                <a:ea typeface="Helvetica"/>
                <a:cs typeface="Helvetica"/>
              </a:rPr>
              <a:t> кристален силициев диоксид.</a:t>
            </a:r>
          </a:p>
          <a:p>
            <a:pPr>
              <a:lnSpc>
                <a:spcPts val="2400"/>
              </a:lnSpc>
            </a:pPr>
            <a:r>
              <a:rPr lang="bg" sz="1800" b="0" i="0" strike="noStrike" cap="none" spc="0" baseline="0" dirty="0">
                <a:solidFill>
                  <a:srgbClr val="000000"/>
                </a:solidFill>
                <a:effectLst/>
                <a:latin typeface="Helvetica"/>
                <a:ea typeface="Helvetica"/>
                <a:cs typeface="Helvetica"/>
              </a:rPr>
              <a:t>Ползата от вентилационните системи е да защитават работниците като:</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Улавят летливия прах, създадени в процеса на работа преди да бъдем изложени на него.</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Осигуряване качество на въздуха чрез замяна на замърсен въздух с чист.</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rotWithShape="1">
          <a:blip r:embed="rId3"/>
          <a:srcRect l="3460" r="19400"/>
          <a:stretch/>
        </p:blipFill>
        <p:spPr>
          <a:xfrm>
            <a:off x="6487064" y="2491801"/>
            <a:ext cx="5280394"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400801" y="5603249"/>
            <a:ext cx="5487429" cy="276999"/>
          </a:xfrm>
          <a:prstGeom prst="rect">
            <a:avLst/>
          </a:prstGeom>
          <a:noFill/>
        </p:spPr>
        <p:txBody>
          <a:bodyPr wrap="square" rtlCol="0">
            <a:spAutoFit/>
          </a:bodyPr>
          <a:lstStyle/>
          <a:p>
            <a:pPr algn="ctr"/>
            <a:r>
              <a:rPr lang="bg" sz="1200" b="0" i="0" strike="noStrike" cap="none" spc="0" baseline="0" dirty="0">
                <a:solidFill>
                  <a:srgbClr val="000000"/>
                </a:solidFill>
                <a:effectLst/>
                <a:latin typeface="Helvetica"/>
                <a:ea typeface="Helvetica"/>
                <a:cs typeface="Helvetica"/>
              </a:rPr>
              <a:t>Изпускателната вентилационна система улавя праха при първоизточника.</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489741" y="1949295"/>
            <a:ext cx="5419725" cy="4095749"/>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ТИПОВЕ ВЕНТИЛАЦИИ</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893266" cy="3682369"/>
          </a:xfrm>
        </p:spPr>
        <p:txBody>
          <a:bodyPr anchor="t"/>
          <a:lstStyle/>
          <a:p>
            <a:pPr>
              <a:lnSpc>
                <a:spcPts val="2400"/>
              </a:lnSpc>
              <a:spcAft>
                <a:spcPts val="1000"/>
              </a:spcAft>
            </a:pPr>
            <a:r>
              <a:rPr lang="bg" sz="1800" b="0" i="0" strike="noStrike" cap="none" spc="0" baseline="0" dirty="0">
                <a:solidFill>
                  <a:srgbClr val="000000"/>
                </a:solidFill>
                <a:effectLst/>
                <a:latin typeface="Helvetica"/>
                <a:ea typeface="Helvetica"/>
                <a:cs typeface="Helvetica"/>
              </a:rPr>
              <a:t>Съществуват три типа вентилационни системи, които имат различни функции.</a:t>
            </a:r>
          </a:p>
          <a:p>
            <a:pPr marL="285750" indent="-285750">
              <a:lnSpc>
                <a:spcPts val="2400"/>
              </a:lnSpc>
              <a:spcBef>
                <a:spcPts val="300"/>
              </a:spcBef>
              <a:buFont typeface="Arial" panose="020B0604020202020204" pitchFamily="34" charset="0"/>
              <a:buChar char="•"/>
            </a:pPr>
            <a:r>
              <a:rPr lang="bg" sz="1800" b="1" i="0" strike="noStrike" cap="none" spc="0" baseline="0" dirty="0">
                <a:solidFill>
                  <a:srgbClr val="000000"/>
                </a:solidFill>
                <a:effectLst/>
                <a:latin typeface="Helvetica"/>
                <a:ea typeface="Helvetica"/>
                <a:cs typeface="Helvetica"/>
              </a:rPr>
              <a:t>Естествена вентилация</a:t>
            </a:r>
            <a:r>
              <a:rPr lang="bg" sz="1800" b="0" i="0" strike="noStrike" cap="none" spc="0" baseline="0" dirty="0">
                <a:solidFill>
                  <a:srgbClr val="000000"/>
                </a:solidFill>
                <a:effectLst/>
                <a:latin typeface="Helvetica"/>
                <a:ea typeface="Helvetica"/>
                <a:cs typeface="Helvetica"/>
              </a:rPr>
              <a:t> – (например чист въздух от прозорците, вратите и др.) позволяват въздушното течение по естествен начин да намали  концентрацията на запрашеност.</a:t>
            </a:r>
          </a:p>
          <a:p>
            <a:pPr marL="285750" indent="-285750">
              <a:lnSpc>
                <a:spcPts val="2400"/>
              </a:lnSpc>
              <a:spcBef>
                <a:spcPts val="300"/>
              </a:spcBef>
              <a:buFont typeface="Arial" panose="020B0604020202020204" pitchFamily="34" charset="0"/>
              <a:buChar char="•"/>
            </a:pPr>
            <a:r>
              <a:rPr lang="bg" sz="1800" b="1" i="0" strike="noStrike" cap="none" spc="0" baseline="0" dirty="0">
                <a:solidFill>
                  <a:srgbClr val="000000"/>
                </a:solidFill>
                <a:effectLst/>
                <a:latin typeface="Helvetica"/>
                <a:ea typeface="Helvetica"/>
                <a:cs typeface="Helvetica"/>
              </a:rPr>
              <a:t>Вентилатори</a:t>
            </a:r>
            <a:r>
              <a:rPr lang="bg" sz="1800" b="0" i="0" strike="noStrike" cap="none" spc="0" baseline="0" dirty="0">
                <a:solidFill>
                  <a:srgbClr val="000000"/>
                </a:solidFill>
                <a:effectLst/>
                <a:latin typeface="Helvetica"/>
                <a:ea typeface="Helvetica"/>
                <a:cs typeface="Helvetica"/>
              </a:rPr>
              <a:t> – се използват за да подменят замърсеният въздух с чист въздух.</a:t>
            </a:r>
          </a:p>
          <a:p>
            <a:pPr marL="285750" indent="-285750">
              <a:lnSpc>
                <a:spcPts val="2400"/>
              </a:lnSpc>
              <a:spcBef>
                <a:spcPts val="300"/>
              </a:spcBef>
              <a:buFont typeface="Arial" panose="020B0604020202020204" pitchFamily="34" charset="0"/>
              <a:buChar char="•"/>
            </a:pPr>
            <a:r>
              <a:rPr lang="bg" sz="1800" b="1" i="0" strike="noStrike" cap="none" spc="0" baseline="0" dirty="0">
                <a:solidFill>
                  <a:srgbClr val="000000"/>
                </a:solidFill>
                <a:effectLst/>
                <a:latin typeface="Helvetica"/>
                <a:ea typeface="Helvetica"/>
                <a:cs typeface="Helvetica"/>
              </a:rPr>
              <a:t>Изпускателна вентилация</a:t>
            </a:r>
            <a:r>
              <a:rPr lang="bg" sz="1800" b="0" i="0" strike="noStrike" cap="none" spc="0" baseline="0" dirty="0">
                <a:solidFill>
                  <a:srgbClr val="000000"/>
                </a:solidFill>
                <a:effectLst/>
                <a:latin typeface="Helvetica"/>
                <a:ea typeface="Helvetica"/>
                <a:cs typeface="Helvetica"/>
              </a:rPr>
              <a:t> – се използва да улавя летливия прах преди да е достигнал зоната, в която са работниците, след което се изпуска по безопасен начин.</a:t>
            </a:r>
          </a:p>
          <a:p>
            <a:pPr marL="285750" indent="-285750">
              <a:lnSpc>
                <a:spcPts val="2400"/>
              </a:lnSpc>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КАКВО ТРЯБВА ДА ПРАВИМ И КАКВО НЕ</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693868"/>
            <a:ext cx="11039620" cy="3230407"/>
          </a:xfrm>
        </p:spPr>
        <p:txBody>
          <a:bodyPr/>
          <a:lstStyle/>
          <a:p>
            <a:pPr>
              <a:lnSpc>
                <a:spcPct val="100000"/>
              </a:lnSpc>
            </a:pPr>
            <a:r>
              <a:rPr lang="bg" sz="1600" b="1" i="0" strike="noStrike" cap="none" spc="0" baseline="0" dirty="0">
                <a:solidFill>
                  <a:srgbClr val="000000"/>
                </a:solidFill>
                <a:effectLst/>
                <a:latin typeface="Helvetica"/>
                <a:ea typeface="Helvetica"/>
                <a:cs typeface="Helvetica"/>
              </a:rPr>
              <a:t>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Използвайте вентилационните системи, когато е възможно.</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Докладвайте проблеми и дефекти, свързани с вентилационните системи.</a:t>
            </a:r>
          </a:p>
          <a:p>
            <a:pPr marL="285750" indent="-285750">
              <a:lnSpc>
                <a:spcPct val="100000"/>
              </a:lnSpc>
              <a:spcAft>
                <a:spcPts val="1000"/>
              </a:spcAft>
              <a:buSzPct val="85000"/>
              <a:buFont typeface=".Apple Color Emoji UI"/>
              <a:buChar char="✅"/>
            </a:pPr>
            <a:r>
              <a:rPr lang="bg" sz="1600" b="0" i="0" strike="noStrike" cap="none" spc="0" baseline="0" dirty="0">
                <a:solidFill>
                  <a:srgbClr val="FF0000"/>
                </a:solidFill>
                <a:effectLst/>
                <a:latin typeface="Helvetica"/>
                <a:ea typeface="Helvetica"/>
                <a:cs typeface="Helvetica"/>
              </a:rPr>
              <a:t>Текст за обучаващия - добавете допълнителен текст относно вентилацията, подходящи за Вашия контекст.</a:t>
            </a:r>
          </a:p>
          <a:p>
            <a:pPr>
              <a:lnSpc>
                <a:spcPct val="100000"/>
              </a:lnSpc>
            </a:pPr>
            <a:r>
              <a:rPr lang="bg" sz="1600" b="1" i="0" strike="noStrike" cap="none" spc="0" baseline="0" dirty="0">
                <a:solidFill>
                  <a:srgbClr val="000000"/>
                </a:solidFill>
                <a:effectLst/>
                <a:latin typeface="Helvetica"/>
                <a:ea typeface="Helvetica"/>
                <a:cs typeface="Helvetica"/>
              </a:rPr>
              <a:t>НЕ ПРАВЕТЕ</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пречете на вентилационните системи.</a:t>
            </a:r>
          </a:p>
          <a:p>
            <a:pPr marL="285750" indent="-285750">
              <a:lnSpc>
                <a:spcPct val="100000"/>
              </a:lnSpc>
              <a:buSzPct val="85000"/>
              <a:buFont typeface=".Apple Color Emoji UI"/>
              <a:buChar char="❌"/>
            </a:pPr>
            <a:r>
              <a:rPr lang="bg" sz="1600" b="0" i="0" strike="noStrike" cap="none" spc="0" baseline="0" dirty="0">
                <a:solidFill>
                  <a:srgbClr val="000000"/>
                </a:solidFill>
                <a:effectLst/>
                <a:latin typeface="Helvetica"/>
                <a:ea typeface="Helvetica"/>
                <a:cs typeface="Helvetica"/>
              </a:rPr>
              <a:t>Не използвайте преносими вентилатори, които могат да нарушат въздушния поток около изпускателните вентилационни системи или да разнесат утаения прах във въздуха.</a:t>
            </a:r>
          </a:p>
          <a:p>
            <a:pPr marL="285750" indent="-285750">
              <a:lnSpc>
                <a:spcPct val="100000"/>
              </a:lnSpc>
              <a:buSzPct val="85000"/>
              <a:buFont typeface=".Apple Color Emoji UI"/>
              <a:buChar char="❌"/>
            </a:pPr>
            <a:r>
              <a:rPr lang="bg" sz="1600" b="0" i="0" strike="noStrike" cap="none" spc="0" baseline="0" dirty="0">
                <a:solidFill>
                  <a:srgbClr val="FF0000"/>
                </a:solidFill>
                <a:effectLst/>
                <a:latin typeface="Helvetica"/>
                <a:ea typeface="Helvetica"/>
                <a:cs typeface="Helvetica"/>
              </a:rPr>
              <a:t>Текст за обучаващия - добавете допълнителен текст относно вентилацията, подходящ за Вашия контекст.</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слайдове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Вентилацията е ключова част от контрола на праха и помага да се постигнат безопасни нива на качеството на въздуха.</a:t>
            </a:r>
          </a:p>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Запомнете:</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Винаги използвайте вентилационни системи, когато е възможно.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Не пречете на вентилационните системи.</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При съмнение, че вентилационната система не работи правилно докладвайте на Вашия отговорник.</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3" history="0"/>
              </a:rPr>
              <a:t>Добри практики за цялостна вентилация </a:t>
            </a:r>
            <a:br>
              <a:rPr lang="en-IN" sz="1600" b="0" i="0" strike="noStrike" cap="none" spc="0" baseline="0" dirty="0">
                <a:solidFill>
                  <a:srgbClr val="000000"/>
                </a:solidFill>
                <a:effectLst/>
                <a:latin typeface="Helvetica"/>
                <a:ea typeface="Helvetica"/>
                <a:cs typeface="Helvetica"/>
                <a:hlinkClick r:id="rId3" history="0"/>
              </a:rPr>
            </a:br>
            <a:r>
              <a:rPr lang="bg" sz="1600" b="0" i="0" strike="noStrike" cap="none" spc="0" baseline="0" dirty="0">
                <a:solidFill>
                  <a:srgbClr val="000000"/>
                </a:solidFill>
                <a:effectLst/>
                <a:latin typeface="Helvetica"/>
                <a:ea typeface="Helvetica"/>
                <a:cs typeface="Helvetica"/>
                <a:hlinkClick r:id="rId3" history="0"/>
              </a:rPr>
              <a:t>(лист със задачи 2.1.9).</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4"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dirty="0">
                <a:solidFill>
                  <a:srgbClr val="000000"/>
                </a:solidFill>
                <a:effectLst/>
                <a:latin typeface="Helvetica"/>
                <a:ea typeface="Helvetica"/>
                <a:cs typeface="Helvetica"/>
                <a:hlinkClick r:id="rId5" history="0"/>
              </a:rPr>
              <a:t>NEPSI ръководство за СМП</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6"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6d9d7403-2d8c-4818-ae25-2c5629bc7330"/>
    <ds:schemaRef ds:uri="http://purl.org/dc/elements/1.1/"/>
    <ds:schemaRef ds:uri="d8ecf516-e360-4672-81b9-68723bedb71f"/>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9848F9A-D8E9-45DE-A707-1BE36E1AA2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121</TotalTime>
  <Words>990</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2020-06-24T14:34:32Z</dcterms:created>
  <dcterms:modified xsi:type="dcterms:W3CDTF">2024-11-13T11:40:29Z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