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3" r:id="rId7"/>
    <p:sldId id="272" r:id="rId8"/>
    <p:sldId id="275" r:id="rId9"/>
    <p:sldId id="276" r:id="rId10"/>
    <p:sldId id="260" r:id="rId11"/>
    <p:sldId id="274" r:id="rId12"/>
    <p:sldId id="277" r:id="rId13"/>
    <p:sldId id="279" r:id="rId14"/>
    <p:sldId id="266" r:id="rId15"/>
    <p:sldId id="264" r:id="rId16"/>
    <p:sldId id="278" r:id="rId17"/>
    <p:sldId id="281" r:id="rId18"/>
    <p:sldId id="26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8"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8C2694-770B-0945-884E-439F56319AFD}" v="1" dt="2020-12-09T20:31:24.6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223"/>
    <p:restoredTop sz="78639" autoAdjust="0"/>
  </p:normalViewPr>
  <p:slideViewPr>
    <p:cSldViewPr snapToGrid="0">
      <p:cViewPr varScale="1">
        <p:scale>
          <a:sx n="95" d="100"/>
          <a:sy n="95" d="100"/>
        </p:scale>
        <p:origin x="130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lumMod val="50000"/>
                  </a:schemeClr>
                </a:solidFill>
              </a:rPr>
              <a:t>FAIR USE NOTICE: This document may contain copyrighted materials, the use of which has not always been specifically authorized by the copyright owner. We are making such materials available in our efforts to advance understanding of the dangers posed by Respirable Crystalline Silica (RCS).</a:t>
            </a:r>
          </a:p>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446185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962550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Excessive exposure to respirable crystalline silica (RCS) </a:t>
            </a:r>
            <a:r>
              <a:rPr lang="en-US" sz="1200" b="0" kern="1200" dirty="0">
                <a:solidFill>
                  <a:schemeClr val="tx1"/>
                </a:solidFill>
                <a:effectLst/>
                <a:latin typeface="+mn-lt"/>
                <a:ea typeface="+mn-ea"/>
                <a:cs typeface="+mn-cs"/>
              </a:rPr>
              <a:t>can lead to serious health problems for workers</a:t>
            </a:r>
            <a:r>
              <a:rPr lang="en-US" sz="1200" b="1" kern="1200" dirty="0">
                <a:solidFill>
                  <a:schemeClr val="tx1"/>
                </a:solidFill>
                <a:effectLst/>
                <a:latin typeface="+mn-lt"/>
                <a:ea typeface="+mn-ea"/>
                <a:cs typeface="+mn-cs"/>
              </a:rPr>
              <a:t> </a:t>
            </a:r>
            <a:r>
              <a:rPr lang="en-US" dirty="0"/>
              <a:t>in the long-term. For that reason, it is important that all workers are aware of the best practices that limit or eliminate exposure to silica dust. </a:t>
            </a:r>
          </a:p>
          <a:p>
            <a:endParaRPr lang="en-US" sz="1200" b="0" i="0" u="none" strike="noStrike" kern="1200" dirty="0">
              <a:solidFill>
                <a:schemeClr val="tx1"/>
              </a:solidFill>
              <a:effectLst/>
              <a:latin typeface="+mn-lt"/>
              <a:ea typeface="+mn-ea"/>
              <a:cs typeface="+mn-cs"/>
            </a:endParaRPr>
          </a:p>
          <a:p>
            <a:r>
              <a:rPr lang="en-GB" sz="1200" b="0" i="0" u="none" strike="noStrike" kern="1200" dirty="0">
                <a:solidFill>
                  <a:schemeClr val="tx1"/>
                </a:solidFill>
                <a:effectLst/>
                <a:latin typeface="+mn-lt"/>
                <a:ea typeface="+mn-ea"/>
                <a:cs typeface="+mn-cs"/>
              </a:rPr>
              <a:t>This training provides </a:t>
            </a:r>
            <a:r>
              <a:rPr lang="en-GB" dirty="0"/>
              <a:t>basic information</a:t>
            </a:r>
            <a:r>
              <a:rPr lang="en-GB" sz="1200" b="0" i="0" u="none" strike="noStrike" kern="1200" dirty="0">
                <a:solidFill>
                  <a:schemeClr val="tx1"/>
                </a:solidFill>
                <a:effectLst/>
                <a:latin typeface="+mn-lt"/>
                <a:ea typeface="+mn-ea"/>
                <a:cs typeface="+mn-cs"/>
              </a:rPr>
              <a:t> about </a:t>
            </a:r>
            <a:r>
              <a:rPr lang="en-GB" dirty="0"/>
              <a:t>respirable crystalline silica (RCS).</a:t>
            </a:r>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146437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546122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921385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055512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975328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096618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955672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tabLst/>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9010751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a:t>
            </a:r>
            <a:r>
              <a:rPr lang="en-GB" sz="1600" b="0" i="0" kern="1200" err="1">
                <a:solidFill>
                  <a:schemeClr val="tx1"/>
                </a:solidFill>
                <a:effectLst/>
                <a:latin typeface="Helvetica" pitchFamily="2" charset="0"/>
                <a:ea typeface="+mn-ea"/>
                <a:cs typeface="+mn-cs"/>
              </a:rPr>
              <a:t>dolor</a:t>
            </a:r>
            <a:r>
              <a:rPr lang="en-GB" sz="1600" b="0" i="0" kern="1200">
                <a:solidFill>
                  <a:schemeClr val="tx1"/>
                </a:solidFill>
                <a:effectLst/>
                <a:latin typeface="Helvetica" pitchFamily="2" charset="0"/>
                <a:ea typeface="+mn-ea"/>
                <a:cs typeface="+mn-cs"/>
              </a:rPr>
              <a:t> sit </a:t>
            </a:r>
            <a:r>
              <a:rPr lang="en-GB" sz="1600" b="0" i="0" kern="1200" err="1">
                <a:solidFill>
                  <a:schemeClr val="tx1"/>
                </a:solidFill>
                <a:effectLst/>
                <a:latin typeface="Helvetica" pitchFamily="2" charset="0"/>
                <a:ea typeface="+mn-ea"/>
                <a:cs typeface="+mn-cs"/>
              </a:rPr>
              <a:t>amet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consectetur</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adipiscing</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elit</a:t>
            </a:r>
            <a:r>
              <a:rPr lang="en-GB" sz="1600" b="0" i="0" kern="1200">
                <a:solidFill>
                  <a:schemeClr val="tx1"/>
                </a:solidFill>
                <a:effectLst/>
                <a:latin typeface="Helvetica" pitchFamily="2" charset="0"/>
                <a:ea typeface="+mn-ea"/>
                <a:cs typeface="+mn-cs"/>
              </a:rPr>
              <a: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a:t>
            </a:r>
            <a:r>
              <a:rPr lang="en-GB" sz="1600" b="0" i="0" kern="1200">
                <a:solidFill>
                  <a:schemeClr val="tx1"/>
                </a:solidFill>
                <a:effectLst/>
                <a:latin typeface="Helvetica" pitchFamily="2" charset="0"/>
                <a:ea typeface="+mn-ea"/>
                <a:cs typeface="+mn-cs"/>
              </a:rPr>
              <a:t> do </a:t>
            </a:r>
            <a:r>
              <a:rPr lang="en-GB" sz="1600" b="0" i="0" kern="1200" err="1">
                <a:solidFill>
                  <a:schemeClr val="tx1"/>
                </a:solidFill>
                <a:effectLst/>
                <a:latin typeface="Helvetica" pitchFamily="2" charset="0"/>
                <a:ea typeface="+mn-ea"/>
                <a:cs typeface="+mn-cs"/>
              </a:rPr>
              <a:t>eiusmod</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tempor</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incididunt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ut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labore</a:t>
            </a:r>
            <a:r>
              <a:rPr lang="en-GB" sz="1600" b="0" i="0" kern="1200">
                <a:solidFill>
                  <a:schemeClr val="tx1"/>
                </a:solidFill>
                <a:effectLst/>
                <a:latin typeface="Helvetica" pitchFamily="2" charset="0"/>
                <a:ea typeface="+mn-ea"/>
                <a:cs typeface="+mn-cs"/>
              </a:rPr>
              <a:t> et dolore magna </a:t>
            </a:r>
            <a:r>
              <a:rPr lang="en-GB" sz="1600" b="0" i="0" kern="1200" err="1">
                <a:solidFill>
                  <a:schemeClr val="tx1"/>
                </a:solidFill>
                <a:effectLst/>
                <a:latin typeface="Helvetica" pitchFamily="2" charset="0"/>
                <a:ea typeface="+mn-ea"/>
                <a:cs typeface="+mn-cs"/>
              </a:rPr>
              <a:t>aliqua</a:t>
            </a:r>
            <a:r>
              <a:rPr lang="en-GB" sz="1600" b="0" i="0" kern="1200">
                <a:solidFill>
                  <a:schemeClr val="tx1"/>
                </a:solidFill>
                <a:effectLst/>
                <a:latin typeface="Helvetica" pitchFamily="2" charset="0"/>
                <a:ea typeface="+mn-ea"/>
                <a:cs typeface="+mn-cs"/>
              </a:rPr>
              <a:t>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enim</a:t>
            </a:r>
            <a:r>
              <a:rPr lang="en-GB" sz="1600" b="0" i="0" kern="1200">
                <a:solidFill>
                  <a:schemeClr val="tx1"/>
                </a:solidFill>
                <a:effectLst/>
                <a:latin typeface="Helvetica" pitchFamily="2" charset="0"/>
                <a:ea typeface="+mn-ea"/>
                <a:cs typeface="+mn-cs"/>
              </a:rPr>
              <a:t> ad minim </a:t>
            </a:r>
            <a:r>
              <a:rPr lang="en-GB" sz="1600" b="0" i="0" kern="1200" err="1">
                <a:solidFill>
                  <a:schemeClr val="tx1"/>
                </a:solidFill>
                <a:effectLst/>
                <a:latin typeface="Helvetica" pitchFamily="2" charset="0"/>
                <a:ea typeface="+mn-ea"/>
                <a:cs typeface="+mn-cs"/>
              </a:rPr>
              <a:t>veniam</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quis</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nostrud</a:t>
            </a:r>
            <a:r>
              <a:rPr lang="en-GB" sz="1600" b="0" i="0" kern="1200">
                <a:solidFill>
                  <a:schemeClr val="tx1"/>
                </a:solidFill>
                <a:effectLst/>
                <a:latin typeface="Helvetica" pitchFamily="2" charset="0"/>
                <a:ea typeface="+mn-ea"/>
                <a:cs typeface="+mn-cs"/>
              </a:rPr>
              <a:t> nisi </a:t>
            </a:r>
            <a:r>
              <a:rPr lang="en-GB" sz="1600" b="0" i="0" kern="1200" err="1">
                <a:solidFill>
                  <a:schemeClr val="tx1"/>
                </a:solidFill>
                <a:effectLst/>
                <a:latin typeface="Helvetica" pitchFamily="2" charset="0"/>
                <a:ea typeface="+mn-ea"/>
                <a:cs typeface="+mn-cs"/>
              </a:rPr>
              <a:t>ut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aliquip</a:t>
            </a:r>
            <a:r>
              <a:rPr lang="en-GB" sz="1600" b="0" i="0" kern="1200">
                <a:solidFill>
                  <a:schemeClr val="tx1"/>
                </a:solidFill>
                <a:effectLst/>
                <a:latin typeface="Helvetica" pitchFamily="2" charset="0"/>
                <a:ea typeface="+mn-ea"/>
                <a:cs typeface="+mn-cs"/>
              </a:rPr>
              <a:t> ex </a:t>
            </a:r>
            <a:r>
              <a:rPr lang="en-GB" sz="1600" b="0" i="0" kern="1200" err="1">
                <a:solidFill>
                  <a:schemeClr val="tx1"/>
                </a:solidFill>
                <a:effectLst/>
                <a:latin typeface="Helvetica" pitchFamily="2" charset="0"/>
                <a:ea typeface="+mn-ea"/>
                <a:cs typeface="+mn-cs"/>
              </a:rPr>
              <a:t>earterste</a:t>
            </a:r>
            <a:r>
              <a:rPr lang="en-GB" sz="1600" b="0" i="0" kern="1200">
                <a:solidFill>
                  <a:schemeClr val="tx1"/>
                </a:solidFill>
                <a:effectLst/>
                <a:latin typeface="Helvetica" pitchFamily="2" charset="0"/>
                <a:ea typeface="+mn-ea"/>
                <a:cs typeface="+mn-cs"/>
              </a:rPr>
              <a:t> art </a:t>
            </a:r>
            <a:r>
              <a:rPr lang="en-GB" sz="1600" b="0" i="0" kern="1200" err="1">
                <a:solidFill>
                  <a:schemeClr val="tx1"/>
                </a:solidFill>
                <a:effectLst/>
                <a:latin typeface="Helvetica" pitchFamily="2" charset="0"/>
                <a:ea typeface="+mn-ea"/>
                <a:cs typeface="+mn-cs"/>
              </a:rPr>
              <a:t>commododare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consequat</a:t>
            </a:r>
            <a:r>
              <a:rPr lang="en-GB" sz="1600" b="0" i="0" kern="1200">
                <a:solidFill>
                  <a:schemeClr val="tx1"/>
                </a:solidFill>
                <a:effectLst/>
                <a:latin typeface="Helvetica" pitchFamily="2" charset="0"/>
                <a:ea typeface="+mn-ea"/>
                <a:cs typeface="+mn-cs"/>
              </a:rPr>
              <a:t>. Duis </a:t>
            </a:r>
            <a:r>
              <a:rPr lang="en-GB" sz="1600" b="0" i="0" kern="1200" err="1">
                <a:solidFill>
                  <a:schemeClr val="tx1"/>
                </a:solidFill>
                <a:effectLst/>
                <a:latin typeface="Helvetica" pitchFamily="2" charset="0"/>
                <a:ea typeface="+mn-ea"/>
                <a:cs typeface="+mn-cs"/>
              </a:rPr>
              <a:t>aute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irure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dolor</a:t>
            </a:r>
            <a:r>
              <a:rPr lang="en-GB" sz="1600" b="0" i="0" kern="1200">
                <a:solidFill>
                  <a:schemeClr val="tx1"/>
                </a:solidFill>
                <a:effectLst/>
                <a:latin typeface="Helvetica" pitchFamily="2" charset="0"/>
                <a:ea typeface="+mn-ea"/>
                <a:cs typeface="+mn-cs"/>
              </a:rPr>
              <a:t> in </a:t>
            </a:r>
            <a:r>
              <a:rPr lang="en-GB" sz="1600" b="0" i="0" kern="1200" err="1">
                <a:solidFill>
                  <a:schemeClr val="tx1"/>
                </a:solidFill>
                <a:effectLst/>
                <a:latin typeface="Helvetica" pitchFamily="2" charset="0"/>
                <a:ea typeface="+mn-ea"/>
                <a:cs typeface="+mn-cs"/>
              </a:rPr>
              <a:t>reprehenderit</a:t>
            </a:r>
            <a:r>
              <a:rPr lang="en-GB" sz="1600" b="0" i="0" kern="1200">
                <a:solidFill>
                  <a:schemeClr val="tx1"/>
                </a:solidFill>
                <a:effectLst/>
                <a:latin typeface="Helvetica" pitchFamily="2" charset="0"/>
                <a:ea typeface="+mn-ea"/>
                <a:cs typeface="+mn-cs"/>
              </a:rPr>
              <a:t> in </a:t>
            </a:r>
            <a:r>
              <a:rPr lang="en-GB" sz="1600" b="0" i="0" kern="1200" err="1">
                <a:solidFill>
                  <a:schemeClr val="tx1"/>
                </a:solidFill>
                <a:effectLst/>
                <a:latin typeface="Helvetica" pitchFamily="2" charset="0"/>
                <a:ea typeface="+mn-ea"/>
                <a:cs typeface="+mn-cs"/>
              </a:rPr>
              <a:t>voluptate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velit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esse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cillum</a:t>
            </a:r>
            <a:r>
              <a:rPr lang="en-GB" sz="1600" b="0" i="0" kern="1200">
                <a:solidFill>
                  <a:schemeClr val="tx1"/>
                </a:solidFill>
                <a:effectLst/>
                <a:latin typeface="Helvetica" pitchFamily="2" charset="0"/>
                <a:ea typeface="+mn-ea"/>
                <a:cs typeface="+mn-cs"/>
              </a:rPr>
              <a:t> dolore </a:t>
            </a:r>
            <a:r>
              <a:rPr lang="en-GB" sz="1600" b="0" i="0" kern="1200" err="1">
                <a:solidFill>
                  <a:schemeClr val="tx1"/>
                </a:solidFill>
                <a:effectLst/>
                <a:latin typeface="Helvetica" pitchFamily="2" charset="0"/>
                <a:ea typeface="+mn-ea"/>
                <a:cs typeface="+mn-cs"/>
              </a:rPr>
              <a:t>eu</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fugiat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nulla</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pariatur</a:t>
            </a:r>
            <a:r>
              <a:rPr lang="en-GB" sz="1600" b="0" i="0" kern="1200">
                <a:solidFill>
                  <a:schemeClr val="tx1"/>
                </a:solidFill>
                <a:effectLst/>
                <a:latin typeface="Helvetica" pitchFamily="2" charset="0"/>
                <a:ea typeface="+mn-ea"/>
                <a:cs typeface="+mn-cs"/>
              </a:rPr>
              <a:t>.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sint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occaecat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cupidatat</a:t>
            </a:r>
            <a:r>
              <a:rPr lang="en-GB" sz="1600" b="0" i="0" kern="1200">
                <a:solidFill>
                  <a:schemeClr val="tx1"/>
                </a:solidFill>
                <a:effectLst/>
                <a:latin typeface="Helvetica" pitchFamily="2" charset="0"/>
                <a:ea typeface="+mn-ea"/>
                <a:cs typeface="+mn-cs"/>
              </a:rPr>
              <a:t> non </a:t>
            </a:r>
            <a:r>
              <a:rPr lang="en-GB" sz="1600" b="0" i="0" kern="1200" err="1">
                <a:solidFill>
                  <a:schemeClr val="tx1"/>
                </a:solidFill>
                <a:effectLst/>
                <a:latin typeface="Helvetica" pitchFamily="2" charset="0"/>
                <a:ea typeface="+mn-ea"/>
                <a:cs typeface="+mn-cs"/>
              </a:rPr>
              <a:t>proident</a:t>
            </a:r>
            <a:r>
              <a:rPr lang="en-GB" sz="1600" b="0" i="0" kern="1200">
                <a:solidFill>
                  <a:schemeClr val="tx1"/>
                </a:solidFill>
                <a:effectLst/>
                <a:latin typeface="Helvetica" pitchFamily="2" charset="0"/>
                <a:ea typeface="+mn-ea"/>
                <a:cs typeface="+mn-cs"/>
              </a:rPr>
              <a:t>, sunt in culpa qui </a:t>
            </a:r>
            <a:r>
              <a:rPr lang="en-GB" sz="1600" b="0" i="0" kern="1200" err="1">
                <a:solidFill>
                  <a:schemeClr val="tx1"/>
                </a:solidFill>
                <a:effectLst/>
                <a:latin typeface="Helvetica" pitchFamily="2" charset="0"/>
                <a:ea typeface="+mn-ea"/>
                <a:cs typeface="+mn-cs"/>
              </a:rPr>
              <a:t>officia</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deserunt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mollit</a:t>
            </a:r>
            <a:r>
              <a:rPr lang="en-GB" sz="1600" b="0" i="0" kern="1200">
                <a:solidFill>
                  <a:schemeClr val="tx1"/>
                </a:solidFill>
                <a:effectLst/>
                <a:latin typeface="Helvetica" pitchFamily="2" charset="0"/>
                <a:ea typeface="+mn-ea"/>
                <a:cs typeface="+mn-cs"/>
              </a:rPr>
              <a:t> anim.</a:t>
            </a:r>
          </a:p>
        </p:txBody>
      </p:sp>
    </p:spTree>
    <p:extLst>
      <p:ext uri="{BB962C8B-B14F-4D97-AF65-F5344CB8AC3E}">
        <p14:creationId xmlns:p14="http://schemas.microsoft.com/office/powerpoint/2010/main" val="823952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4977"/>
            <a:ext cx="9479706" cy="246221"/>
          </a:xfrm>
          <a:prstGeom prst="rect">
            <a:avLst/>
          </a:prstGeom>
          <a:noFill/>
        </p:spPr>
        <p:txBody>
          <a:bodyPr wrap="square" rtlCol="0" anchor="b">
            <a:spAutoFit/>
          </a:bodyPr>
          <a:lstStyle/>
          <a:p>
            <a:pPr algn="l"/>
            <a:r>
              <a:rPr lang="en-GB" sz="1000" b="0" i="0" kern="1200">
                <a:solidFill>
                  <a:schemeClr val="tx1"/>
                </a:solidFill>
                <a:effectLst/>
                <a:latin typeface="Helvetica" pitchFamily="2" charset="0"/>
                <a:ea typeface="+mn-ea"/>
                <a:cs typeface="+mn-cs"/>
              </a:rPr>
              <a:t>This training pack has been developed as part of the NEPSI Good Practice Guide – visit </a:t>
            </a:r>
            <a:r>
              <a:rPr lang="en-GB" sz="1000" b="0" i="0" kern="1200" err="1">
                <a:solidFill>
                  <a:schemeClr val="tx1"/>
                </a:solidFill>
                <a:effectLst/>
                <a:latin typeface="Helvetica" pitchFamily="2" charset="0"/>
                <a:ea typeface="+mn-ea"/>
                <a:cs typeface="+mn-cs"/>
              </a:rPr>
              <a:t>guide.nepsi.eu</a:t>
            </a:r>
            <a:endParaRPr lang="en-GB" sz="1000" b="0" i="0" kern="1200">
              <a:solidFill>
                <a:schemeClr val="tx1"/>
              </a:solidFill>
              <a:effectLst/>
              <a:latin typeface="Helvetica" pitchFamily="2" charset="0"/>
              <a:ea typeface="+mn-ea"/>
              <a:cs typeface="+mn-cs"/>
            </a:endParaRP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D5366B3-A96E-EA4E-B349-6DB4608F06A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7" name="Text Placeholder 4">
            <a:extLst>
              <a:ext uri="{FF2B5EF4-FFF2-40B4-BE49-F238E27FC236}">
                <a16:creationId xmlns:a16="http://schemas.microsoft.com/office/drawing/2014/main" id="{1EE8AA19-9B18-934D-8071-A0234AFA1771}"/>
              </a:ext>
            </a:extLst>
          </p:cNvPr>
          <p:cNvSpPr txBox="1">
            <a:spLocks/>
          </p:cNvSpPr>
          <p:nvPr userDrawn="1"/>
        </p:nvSpPr>
        <p:spPr>
          <a:xfrm>
            <a:off x="6096001" y="429114"/>
            <a:ext cx="572135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r" defTabSz="914400" rtl="0" eaLnBrk="1" fontAlgn="auto" latinLnBrk="0" hangingPunct="1">
              <a:lnSpc>
                <a:spcPct val="90000"/>
              </a:lnSpc>
              <a:spcBef>
                <a:spcPts val="1000"/>
              </a:spcBef>
              <a:spcAft>
                <a:spcPts val="0"/>
              </a:spcAft>
              <a:buClrTx/>
              <a:buSzTx/>
              <a:buFontTx/>
              <a:buNone/>
              <a:tabLst/>
              <a:defRPr/>
            </a:pPr>
            <a:r>
              <a:rPr lang="en-GB" dirty="0"/>
              <a:t>GENERAL INTRODUCTION TO </a:t>
            </a:r>
            <a:br>
              <a:rPr lang="en-GB" dirty="0"/>
            </a:br>
            <a:r>
              <a:rPr lang="en-GB" dirty="0"/>
              <a:t>RESPIRABLE CRYSTALLINE SILICA</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r>
              <a:rPr lang="en-US" dirty="0"/>
              <a:t>GENERAL INTRODUCTION TO RESPIRABLE </a:t>
            </a:r>
            <a:r>
              <a:rPr lang="en-US"/>
              <a:t>CRYSTALLINE SILICA</a:t>
            </a:r>
            <a:endParaRPr lang="en-US" dirty="0">
              <a:cs typeface="Helvetica"/>
            </a:endParaRP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Tree>
    <p:extLst>
      <p:ext uri="{BB962C8B-B14F-4D97-AF65-F5344CB8AC3E}">
        <p14:creationId xmlns:p14="http://schemas.microsoft.com/office/powerpoint/2010/main" val="695964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dirty="0"/>
              <a:t>PLEASE NOTE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en-US" sz="2000" dirty="0">
                <a:solidFill>
                  <a:schemeClr val="tx1"/>
                </a:solidFill>
              </a:rPr>
              <a:t>The information in this PowerPoint training is advisory in nature and informational in content. It is not a standard or regulation, and it neither creates new legal obligations nor alters existing obligations created by health legislation and policy.</a:t>
            </a:r>
          </a:p>
        </p:txBody>
      </p:sp>
    </p:spTree>
    <p:extLst>
      <p:ext uri="{BB962C8B-B14F-4D97-AF65-F5344CB8AC3E}">
        <p14:creationId xmlns:p14="http://schemas.microsoft.com/office/powerpoint/2010/main" val="41992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a:t>PREAMBLE (FOR TRAINER)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600"/>
              </a:lnSpc>
            </a:pPr>
            <a:r>
              <a:rPr lang="en-US" sz="2000" dirty="0">
                <a:latin typeface="Helvetica"/>
                <a:cs typeface="Helvetica"/>
              </a:rPr>
              <a:t>As part of the education step in implementing the NEPSI Good Practices, NEPSI has developed a set of educational resources. </a:t>
            </a:r>
            <a:endParaRPr lang="en-US" sz="2000" dirty="0"/>
          </a:p>
          <a:p>
            <a:pPr>
              <a:lnSpc>
                <a:spcPts val="2600"/>
              </a:lnSpc>
            </a:pPr>
            <a:r>
              <a:rPr lang="en-US" sz="2000" dirty="0"/>
              <a:t>Each PowerPoint Training pack covers a topic relevant for workers across all industries that use materials containing crystalline silica. The packs provide information about the dust exposure risks related to the topic and the good practices and measures available to reduce them. The purpose of the training is to inform and educate workers to help them to use the control measures effectively and reduce their exposure to respirable crystalline silica (RCS) in the workplace.</a:t>
            </a:r>
          </a:p>
          <a:p>
            <a:pPr>
              <a:lnSpc>
                <a:spcPts val="2600"/>
              </a:lnSpc>
            </a:pPr>
            <a:r>
              <a:rPr lang="en-US" sz="2000" dirty="0"/>
              <a:t>Use the blank template and placeholders to add additional information to this training pack as needed.</a:t>
            </a:r>
          </a:p>
        </p:txBody>
      </p:sp>
    </p:spTree>
    <p:extLst>
      <p:ext uri="{BB962C8B-B14F-4D97-AF65-F5344CB8AC3E}">
        <p14:creationId xmlns:p14="http://schemas.microsoft.com/office/powerpoint/2010/main" val="2658409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n-US"/>
              <a:t>INTRODUCTION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r>
              <a:rPr lang="en-US" sz="2000" b="1" dirty="0"/>
              <a:t>Learning to protect yourself against work-related hazards is a priority.</a:t>
            </a:r>
          </a:p>
          <a:p>
            <a:endParaRPr lang="en-US" sz="2000" b="1" dirty="0"/>
          </a:p>
          <a:p>
            <a:r>
              <a:rPr lang="en-US" sz="2000" dirty="0"/>
              <a:t>In this PowerPoint training, you will learn about:</a:t>
            </a:r>
          </a:p>
          <a:p>
            <a:pPr marL="285750" indent="-285750">
              <a:buFont typeface="Arial" panose="020B0604020202020204" pitchFamily="34" charset="0"/>
              <a:buChar char="•"/>
            </a:pPr>
            <a:r>
              <a:rPr lang="en-US" sz="2000" dirty="0"/>
              <a:t>Where crystalline silica occurs</a:t>
            </a:r>
          </a:p>
          <a:p>
            <a:pPr marL="285750" indent="-285750">
              <a:buFont typeface="Arial" panose="020B0604020202020204" pitchFamily="34" charset="0"/>
              <a:buChar char="•"/>
            </a:pPr>
            <a:r>
              <a:rPr lang="en-US" sz="2000" dirty="0"/>
              <a:t>Activities that generate Respirable Crystalline Silica (RCS)</a:t>
            </a:r>
          </a:p>
          <a:p>
            <a:pPr marL="285750" indent="-285750">
              <a:buFont typeface="Arial" panose="020B0604020202020204" pitchFamily="34" charset="0"/>
              <a:buChar char="•"/>
            </a:pPr>
            <a:r>
              <a:rPr lang="en-US" sz="2000" dirty="0"/>
              <a:t>The dangers of RCS</a:t>
            </a:r>
          </a:p>
          <a:p>
            <a:pPr marL="285750" indent="-285750">
              <a:buFont typeface="Arial" panose="020B0604020202020204" pitchFamily="34" charset="0"/>
              <a:buChar char="•"/>
            </a:pPr>
            <a:r>
              <a:rPr lang="en-US" sz="2000" dirty="0"/>
              <a:t>How to manage RCS at work</a:t>
            </a:r>
          </a:p>
          <a:p>
            <a:endParaRPr lang="en-US" dirty="0"/>
          </a:p>
        </p:txBody>
      </p:sp>
      <p:pic>
        <p:nvPicPr>
          <p:cNvPr id="6" name="Picture 5">
            <a:extLst>
              <a:ext uri="{FF2B5EF4-FFF2-40B4-BE49-F238E27FC236}">
                <a16:creationId xmlns:a16="http://schemas.microsoft.com/office/drawing/2014/main" id="{A8E893A7-7AA2-4E31-BFB8-49C58DD3509E}"/>
              </a:ext>
            </a:extLst>
          </p:cNvPr>
          <p:cNvPicPr>
            <a:picLocks noChangeAspect="1"/>
          </p:cNvPicPr>
          <p:nvPr/>
        </p:nvPicPr>
        <p:blipFill rotWithShape="1">
          <a:blip r:embed="rId3"/>
          <a:srcRect t="6553" b="2046"/>
          <a:stretch/>
        </p:blipFill>
        <p:spPr>
          <a:xfrm>
            <a:off x="6415155" y="1750929"/>
            <a:ext cx="5224384" cy="4436510"/>
          </a:xfrm>
          <a:prstGeom prst="rect">
            <a:avLst/>
          </a:prstGeom>
        </p:spPr>
      </p:pic>
    </p:spTree>
    <p:extLst>
      <p:ext uri="{BB962C8B-B14F-4D97-AF65-F5344CB8AC3E}">
        <p14:creationId xmlns:p14="http://schemas.microsoft.com/office/powerpoint/2010/main" val="855221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282A28-07C1-AB41-9435-24B2B6527A88}"/>
              </a:ext>
            </a:extLst>
          </p:cNvPr>
          <p:cNvSpPr>
            <a:spLocks noGrp="1"/>
          </p:cNvSpPr>
          <p:nvPr>
            <p:ph type="body" sz="quarter" idx="10"/>
          </p:nvPr>
        </p:nvSpPr>
        <p:spPr/>
        <p:txBody>
          <a:bodyPr/>
          <a:lstStyle/>
          <a:p>
            <a:r>
              <a:rPr lang="en-US"/>
              <a:t>WHERE CRYSTALLINE SILICA OCCURS</a:t>
            </a:r>
          </a:p>
        </p:txBody>
      </p:sp>
      <p:sp>
        <p:nvSpPr>
          <p:cNvPr id="3" name="Text Placeholder 2">
            <a:extLst>
              <a:ext uri="{FF2B5EF4-FFF2-40B4-BE49-F238E27FC236}">
                <a16:creationId xmlns:a16="http://schemas.microsoft.com/office/drawing/2014/main" id="{AE364FA0-62C4-124C-9609-6453034D9902}"/>
              </a:ext>
            </a:extLst>
          </p:cNvPr>
          <p:cNvSpPr>
            <a:spLocks noGrp="1"/>
          </p:cNvSpPr>
          <p:nvPr>
            <p:ph type="body" sz="quarter" idx="11"/>
          </p:nvPr>
        </p:nvSpPr>
        <p:spPr>
          <a:xfrm>
            <a:off x="777243" y="2596055"/>
            <a:ext cx="5453624" cy="3448990"/>
          </a:xfrm>
        </p:spPr>
        <p:txBody>
          <a:bodyPr/>
          <a:lstStyle/>
          <a:p>
            <a:pPr>
              <a:lnSpc>
                <a:spcPts val="2700"/>
              </a:lnSpc>
              <a:spcBef>
                <a:spcPts val="600"/>
              </a:spcBef>
              <a:spcAft>
                <a:spcPts val="1000"/>
              </a:spcAft>
              <a:defRPr/>
            </a:pPr>
            <a:r>
              <a:rPr lang="en-GB" sz="2000" dirty="0"/>
              <a:t>Crystalline silica, in the form of the mineral quartz, is found in several materials, such as:</a:t>
            </a:r>
          </a:p>
          <a:p>
            <a:pPr marL="285750" indent="-285750">
              <a:lnSpc>
                <a:spcPts val="2700"/>
              </a:lnSpc>
              <a:spcBef>
                <a:spcPts val="0"/>
              </a:spcBef>
              <a:buFont typeface="Arial" panose="020B0604020202020204" pitchFamily="34" charset="0"/>
              <a:buChar char="•"/>
              <a:defRPr/>
            </a:pPr>
            <a:r>
              <a:rPr lang="en-GB" sz="2000" dirty="0"/>
              <a:t>Quartzite: Greater than 95%</a:t>
            </a:r>
          </a:p>
          <a:p>
            <a:pPr marL="285750" indent="-285750">
              <a:lnSpc>
                <a:spcPts val="2700"/>
              </a:lnSpc>
              <a:spcBef>
                <a:spcPts val="0"/>
              </a:spcBef>
              <a:buFont typeface="Arial" panose="020B0604020202020204" pitchFamily="34" charset="0"/>
              <a:buChar char="•"/>
              <a:defRPr/>
            </a:pPr>
            <a:r>
              <a:rPr lang="en-GB" sz="2000" dirty="0"/>
              <a:t>Sand: Greater than 90%</a:t>
            </a:r>
          </a:p>
          <a:p>
            <a:pPr marL="285750" indent="-285750">
              <a:lnSpc>
                <a:spcPts val="2700"/>
              </a:lnSpc>
              <a:spcBef>
                <a:spcPts val="0"/>
              </a:spcBef>
              <a:buFont typeface="Arial" panose="020B0604020202020204" pitchFamily="34" charset="0"/>
              <a:buChar char="•"/>
              <a:defRPr/>
            </a:pPr>
            <a:r>
              <a:rPr lang="en-GB" sz="2000" dirty="0"/>
              <a:t>Sandstone: Greater than 90%,</a:t>
            </a:r>
          </a:p>
          <a:p>
            <a:pPr marL="285750" indent="-285750">
              <a:lnSpc>
                <a:spcPts val="2700"/>
              </a:lnSpc>
              <a:spcBef>
                <a:spcPts val="0"/>
              </a:spcBef>
              <a:buFont typeface="Arial" panose="020B0604020202020204" pitchFamily="34" charset="0"/>
              <a:buChar char="•"/>
              <a:defRPr/>
            </a:pPr>
            <a:r>
              <a:rPr lang="en-GB" sz="2000" dirty="0"/>
              <a:t>Flint: Greater than 90%</a:t>
            </a:r>
          </a:p>
          <a:p>
            <a:pPr marL="285750" indent="-285750">
              <a:lnSpc>
                <a:spcPts val="2700"/>
              </a:lnSpc>
              <a:spcBef>
                <a:spcPts val="0"/>
              </a:spcBef>
              <a:buFont typeface="Arial" panose="020B0604020202020204" pitchFamily="34" charset="0"/>
              <a:buChar char="•"/>
              <a:defRPr/>
            </a:pPr>
            <a:r>
              <a:rPr lang="en-GB" sz="2000" dirty="0"/>
              <a:t>Gritstone: Greater than 80%</a:t>
            </a:r>
          </a:p>
          <a:p>
            <a:pPr marL="285750" indent="-285750">
              <a:lnSpc>
                <a:spcPts val="2700"/>
              </a:lnSpc>
              <a:spcBef>
                <a:spcPts val="0"/>
              </a:spcBef>
              <a:buFont typeface="Arial" panose="020B0604020202020204" pitchFamily="34" charset="0"/>
              <a:buChar char="•"/>
              <a:defRPr/>
            </a:pPr>
            <a:r>
              <a:rPr lang="en-GB" sz="2000" dirty="0"/>
              <a:t>Shale: between 40–60%</a:t>
            </a:r>
          </a:p>
          <a:p>
            <a:pPr marL="285750" indent="-285750">
              <a:lnSpc>
                <a:spcPts val="2700"/>
              </a:lnSpc>
              <a:spcBef>
                <a:spcPts val="0"/>
              </a:spcBef>
              <a:buFont typeface="Arial" panose="020B0604020202020204" pitchFamily="34" charset="0"/>
              <a:buChar char="•"/>
              <a:defRPr/>
            </a:pPr>
            <a:r>
              <a:rPr lang="en-GB" sz="2000" dirty="0"/>
              <a:t>Slate: up to 40%</a:t>
            </a:r>
          </a:p>
          <a:p>
            <a:pPr>
              <a:lnSpc>
                <a:spcPts val="2300"/>
              </a:lnSpc>
              <a:spcBef>
                <a:spcPts val="600"/>
              </a:spcBef>
              <a:spcAft>
                <a:spcPts val="600"/>
              </a:spcAft>
              <a:defRPr/>
            </a:pPr>
            <a:endParaRPr lang="en-GB" dirty="0"/>
          </a:p>
          <a:p>
            <a:endParaRPr lang="en-US" dirty="0"/>
          </a:p>
        </p:txBody>
      </p:sp>
      <p:pic>
        <p:nvPicPr>
          <p:cNvPr id="5" name="Picture 4">
            <a:extLst>
              <a:ext uri="{FF2B5EF4-FFF2-40B4-BE49-F238E27FC236}">
                <a16:creationId xmlns:a16="http://schemas.microsoft.com/office/drawing/2014/main" id="{7A28D218-7023-7A4D-B3A2-E7B4675FA2A6}"/>
              </a:ext>
            </a:extLst>
          </p:cNvPr>
          <p:cNvPicPr>
            <a:picLocks noChangeAspect="1"/>
          </p:cNvPicPr>
          <p:nvPr/>
        </p:nvPicPr>
        <p:blipFill>
          <a:blip r:embed="rId2"/>
          <a:stretch>
            <a:fillRect/>
          </a:stretch>
        </p:blipFill>
        <p:spPr>
          <a:xfrm>
            <a:off x="7812599" y="4603945"/>
            <a:ext cx="3602156" cy="1444933"/>
          </a:xfrm>
          <a:prstGeom prst="rect">
            <a:avLst/>
          </a:prstGeom>
        </p:spPr>
      </p:pic>
      <p:pic>
        <p:nvPicPr>
          <p:cNvPr id="6" name="Picture 5">
            <a:extLst>
              <a:ext uri="{FF2B5EF4-FFF2-40B4-BE49-F238E27FC236}">
                <a16:creationId xmlns:a16="http://schemas.microsoft.com/office/drawing/2014/main" id="{80867A13-4D2E-354F-8528-307D21E4B31A}"/>
              </a:ext>
            </a:extLst>
          </p:cNvPr>
          <p:cNvPicPr>
            <a:picLocks noChangeAspect="1"/>
          </p:cNvPicPr>
          <p:nvPr/>
        </p:nvPicPr>
        <p:blipFill>
          <a:blip r:embed="rId3"/>
          <a:stretch>
            <a:fillRect/>
          </a:stretch>
        </p:blipFill>
        <p:spPr>
          <a:xfrm>
            <a:off x="8368172" y="1818624"/>
            <a:ext cx="2221345" cy="2221345"/>
          </a:xfrm>
          <a:prstGeom prst="rect">
            <a:avLst/>
          </a:prstGeom>
        </p:spPr>
      </p:pic>
    </p:spTree>
    <p:extLst>
      <p:ext uri="{BB962C8B-B14F-4D97-AF65-F5344CB8AC3E}">
        <p14:creationId xmlns:p14="http://schemas.microsoft.com/office/powerpoint/2010/main" val="2429247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F87922-5749-B049-8C31-C544E5C89E92}"/>
              </a:ext>
            </a:extLst>
          </p:cNvPr>
          <p:cNvSpPr>
            <a:spLocks noGrp="1"/>
          </p:cNvSpPr>
          <p:nvPr>
            <p:ph type="body" sz="quarter" idx="10"/>
          </p:nvPr>
        </p:nvSpPr>
        <p:spPr/>
        <p:txBody>
          <a:bodyPr/>
          <a:lstStyle/>
          <a:p>
            <a:r>
              <a:rPr lang="en-US"/>
              <a:t>PROCESSES THAT GENERATE DUST</a:t>
            </a:r>
          </a:p>
        </p:txBody>
      </p:sp>
      <p:sp>
        <p:nvSpPr>
          <p:cNvPr id="3" name="Text Placeholder 2">
            <a:extLst>
              <a:ext uri="{FF2B5EF4-FFF2-40B4-BE49-F238E27FC236}">
                <a16:creationId xmlns:a16="http://schemas.microsoft.com/office/drawing/2014/main" id="{409BD6CB-CDE2-9F4B-966D-F9843531E632}"/>
              </a:ext>
            </a:extLst>
          </p:cNvPr>
          <p:cNvSpPr>
            <a:spLocks noGrp="1"/>
          </p:cNvSpPr>
          <p:nvPr>
            <p:ph type="body" sz="quarter" idx="11"/>
          </p:nvPr>
        </p:nvSpPr>
        <p:spPr>
          <a:xfrm>
            <a:off x="777243" y="2711669"/>
            <a:ext cx="5453624" cy="3333376"/>
          </a:xfrm>
        </p:spPr>
        <p:txBody>
          <a:bodyPr anchor="t"/>
          <a:lstStyle/>
          <a:p>
            <a:pPr>
              <a:lnSpc>
                <a:spcPts val="2300"/>
              </a:lnSpc>
              <a:spcBef>
                <a:spcPts val="600"/>
              </a:spcBef>
              <a:spcAft>
                <a:spcPts val="1200"/>
              </a:spcAft>
            </a:pPr>
            <a:r>
              <a:rPr lang="en-GB" dirty="0">
                <a:latin typeface="Helvetica"/>
                <a:cs typeface="Helvetica"/>
              </a:rPr>
              <a:t>When materials containing crystalline silica are put through different high-energy industrial processes, fine air-borne dust is generated, which is called Respirable Crystalline Silica (RCS). Processes include:</a:t>
            </a:r>
          </a:p>
          <a:p>
            <a:pPr marL="285750" indent="-285750">
              <a:lnSpc>
                <a:spcPts val="2300"/>
              </a:lnSpc>
              <a:spcBef>
                <a:spcPts val="0"/>
              </a:spcBef>
              <a:spcAft>
                <a:spcPts val="300"/>
              </a:spcAft>
              <a:buFont typeface="Arial" panose="020B0604020202020204" pitchFamily="34" charset="0"/>
              <a:buChar char="•"/>
            </a:pPr>
            <a:r>
              <a:rPr lang="en-GB" dirty="0"/>
              <a:t>Cleaning</a:t>
            </a:r>
          </a:p>
          <a:p>
            <a:pPr marL="285750" indent="-285750">
              <a:lnSpc>
                <a:spcPts val="2300"/>
              </a:lnSpc>
              <a:spcBef>
                <a:spcPts val="0"/>
              </a:spcBef>
              <a:spcAft>
                <a:spcPts val="300"/>
              </a:spcAft>
              <a:buFont typeface="Arial" panose="020B0604020202020204" pitchFamily="34" charset="0"/>
              <a:buChar char="•"/>
            </a:pPr>
            <a:r>
              <a:rPr lang="en-GB" dirty="0"/>
              <a:t>Transporting</a:t>
            </a:r>
          </a:p>
          <a:p>
            <a:pPr marL="285750" indent="-285750">
              <a:lnSpc>
                <a:spcPts val="2300"/>
              </a:lnSpc>
              <a:spcBef>
                <a:spcPts val="0"/>
              </a:spcBef>
              <a:spcAft>
                <a:spcPts val="300"/>
              </a:spcAft>
              <a:buFont typeface="Arial" panose="020B0604020202020204" pitchFamily="34" charset="0"/>
              <a:buChar char="•"/>
            </a:pPr>
            <a:r>
              <a:rPr lang="en-GB" dirty="0"/>
              <a:t>Bagging</a:t>
            </a:r>
          </a:p>
          <a:p>
            <a:pPr marL="285750" indent="-285750">
              <a:lnSpc>
                <a:spcPts val="2300"/>
              </a:lnSpc>
              <a:spcBef>
                <a:spcPts val="0"/>
              </a:spcBef>
              <a:spcAft>
                <a:spcPts val="300"/>
              </a:spcAft>
              <a:buFont typeface="Arial" panose="020B0604020202020204" pitchFamily="34" charset="0"/>
              <a:buChar char="•"/>
            </a:pPr>
            <a:r>
              <a:rPr lang="en-GB" dirty="0"/>
              <a:t>Packing</a:t>
            </a:r>
          </a:p>
          <a:p>
            <a:pPr marL="285750" indent="-285750">
              <a:lnSpc>
                <a:spcPts val="2300"/>
              </a:lnSpc>
              <a:spcBef>
                <a:spcPts val="0"/>
              </a:spcBef>
              <a:spcAft>
                <a:spcPts val="300"/>
              </a:spcAft>
              <a:buFont typeface="Arial" panose="020B0604020202020204" pitchFamily="34" charset="0"/>
              <a:buChar char="•"/>
            </a:pPr>
            <a:r>
              <a:rPr lang="en-GB" dirty="0"/>
              <a:t>Crushing</a:t>
            </a:r>
          </a:p>
          <a:p>
            <a:pPr marL="285750" indent="-285750">
              <a:lnSpc>
                <a:spcPts val="2300"/>
              </a:lnSpc>
              <a:spcBef>
                <a:spcPts val="0"/>
              </a:spcBef>
              <a:spcAft>
                <a:spcPts val="300"/>
              </a:spcAft>
              <a:buFont typeface="Arial" panose="020B0604020202020204" pitchFamily="34" charset="0"/>
              <a:buChar char="•"/>
            </a:pPr>
            <a:r>
              <a:rPr lang="en-GB" dirty="0"/>
              <a:t>Grinding</a:t>
            </a:r>
          </a:p>
          <a:p>
            <a:endParaRPr lang="en-US" dirty="0"/>
          </a:p>
        </p:txBody>
      </p:sp>
      <p:sp>
        <p:nvSpPr>
          <p:cNvPr id="6" name="Rectangle 5">
            <a:extLst>
              <a:ext uri="{FF2B5EF4-FFF2-40B4-BE49-F238E27FC236}">
                <a16:creationId xmlns:a16="http://schemas.microsoft.com/office/drawing/2014/main" id="{1656AEB0-9217-A74E-89FD-222AD4A75629}"/>
              </a:ext>
            </a:extLst>
          </p:cNvPr>
          <p:cNvSpPr/>
          <p:nvPr/>
        </p:nvSpPr>
        <p:spPr>
          <a:xfrm>
            <a:off x="3048000" y="4007821"/>
            <a:ext cx="6096000" cy="2037224"/>
          </a:xfrm>
          <a:prstGeom prst="rect">
            <a:avLst/>
          </a:prstGeom>
        </p:spPr>
        <p:txBody>
          <a:bodyPr>
            <a:spAutoFit/>
          </a:bodyPr>
          <a:lstStyle/>
          <a:p>
            <a:pPr marL="285750" indent="-285750" algn="l">
              <a:lnSpc>
                <a:spcPts val="2300"/>
              </a:lnSpc>
              <a:spcBef>
                <a:spcPts val="0"/>
              </a:spcBef>
              <a:spcAft>
                <a:spcPts val="300"/>
              </a:spcAft>
              <a:buFont typeface="Arial" panose="020B0604020202020204" pitchFamily="34" charset="0"/>
              <a:buChar char="•"/>
            </a:pPr>
            <a:r>
              <a:rPr lang="en-GB" sz="1600" b="0" i="0" kern="1200" dirty="0">
                <a:solidFill>
                  <a:schemeClr val="tx1"/>
                </a:solidFill>
                <a:effectLst/>
                <a:latin typeface="Helvetica" pitchFamily="2" charset="0"/>
                <a:ea typeface="+mn-ea"/>
                <a:cs typeface="+mn-cs"/>
              </a:rPr>
              <a:t>Drying</a:t>
            </a:r>
          </a:p>
          <a:p>
            <a:pPr marL="285750" indent="-285750" algn="l">
              <a:lnSpc>
                <a:spcPts val="2300"/>
              </a:lnSpc>
              <a:spcBef>
                <a:spcPts val="0"/>
              </a:spcBef>
              <a:spcAft>
                <a:spcPts val="300"/>
              </a:spcAft>
              <a:buFont typeface="Arial" panose="020B0604020202020204" pitchFamily="34" charset="0"/>
              <a:buChar char="•"/>
            </a:pPr>
            <a:r>
              <a:rPr lang="en-GB" sz="1600" b="0" i="0" kern="1200" dirty="0">
                <a:solidFill>
                  <a:schemeClr val="tx1"/>
                </a:solidFill>
                <a:effectLst/>
                <a:latin typeface="Helvetica" pitchFamily="2" charset="0"/>
                <a:ea typeface="+mn-ea"/>
                <a:cs typeface="+mn-cs"/>
              </a:rPr>
              <a:t>Shaping</a:t>
            </a:r>
          </a:p>
          <a:p>
            <a:pPr marL="285750" indent="-285750" algn="l">
              <a:lnSpc>
                <a:spcPts val="2300"/>
              </a:lnSpc>
              <a:spcBef>
                <a:spcPts val="0"/>
              </a:spcBef>
              <a:spcAft>
                <a:spcPts val="300"/>
              </a:spcAft>
              <a:buFont typeface="Arial" panose="020B0604020202020204" pitchFamily="34" charset="0"/>
              <a:buChar char="•"/>
            </a:pPr>
            <a:r>
              <a:rPr lang="en-GB" sz="1600" dirty="0">
                <a:latin typeface="Helvetica" pitchFamily="2" charset="0"/>
              </a:rPr>
              <a:t>Mixing</a:t>
            </a:r>
          </a:p>
          <a:p>
            <a:pPr marL="285750" indent="-285750" algn="l">
              <a:lnSpc>
                <a:spcPts val="2300"/>
              </a:lnSpc>
              <a:spcBef>
                <a:spcPts val="0"/>
              </a:spcBef>
              <a:spcAft>
                <a:spcPts val="300"/>
              </a:spcAft>
              <a:buFont typeface="Arial" panose="020B0604020202020204" pitchFamily="34" charset="0"/>
              <a:buChar char="•"/>
            </a:pPr>
            <a:r>
              <a:rPr lang="en-GB" sz="1600" dirty="0">
                <a:latin typeface="Helvetica" pitchFamily="2" charset="0"/>
              </a:rPr>
              <a:t>Cutting</a:t>
            </a:r>
          </a:p>
          <a:p>
            <a:pPr marL="285750" indent="-285750" algn="l">
              <a:lnSpc>
                <a:spcPts val="2300"/>
              </a:lnSpc>
              <a:spcBef>
                <a:spcPts val="0"/>
              </a:spcBef>
              <a:spcAft>
                <a:spcPts val="300"/>
              </a:spcAft>
              <a:buFont typeface="Arial" panose="020B0604020202020204" pitchFamily="34" charset="0"/>
              <a:buChar char="•"/>
            </a:pPr>
            <a:r>
              <a:rPr lang="en-GB" sz="1600" dirty="0">
                <a:latin typeface="Helvetica" pitchFamily="2" charset="0"/>
              </a:rPr>
              <a:t>Sawing</a:t>
            </a:r>
          </a:p>
          <a:p>
            <a:pPr marL="285750" indent="-285750" algn="l">
              <a:lnSpc>
                <a:spcPts val="2300"/>
              </a:lnSpc>
              <a:spcBef>
                <a:spcPts val="0"/>
              </a:spcBef>
              <a:spcAft>
                <a:spcPts val="300"/>
              </a:spcAft>
              <a:buFont typeface="Arial" panose="020B0604020202020204" pitchFamily="34" charset="0"/>
              <a:buChar char="•"/>
            </a:pPr>
            <a:r>
              <a:rPr lang="en-GB" sz="1600" dirty="0">
                <a:latin typeface="Helvetica" pitchFamily="2" charset="0"/>
              </a:rPr>
              <a:t>Drilling </a:t>
            </a:r>
            <a:r>
              <a:rPr lang="en-GB" sz="1600" dirty="0">
                <a:solidFill>
                  <a:schemeClr val="bg1">
                    <a:lumMod val="65000"/>
                  </a:schemeClr>
                </a:solidFill>
                <a:latin typeface="Helvetica" pitchFamily="2" charset="0"/>
              </a:rPr>
              <a:t>(list not exhaustive)</a:t>
            </a:r>
          </a:p>
        </p:txBody>
      </p:sp>
      <p:pic>
        <p:nvPicPr>
          <p:cNvPr id="8" name="Picture 7">
            <a:extLst>
              <a:ext uri="{FF2B5EF4-FFF2-40B4-BE49-F238E27FC236}">
                <a16:creationId xmlns:a16="http://schemas.microsoft.com/office/drawing/2014/main" id="{93F1D96C-7D16-417B-A073-B6BFB63BC40E}"/>
              </a:ext>
            </a:extLst>
          </p:cNvPr>
          <p:cNvPicPr>
            <a:picLocks noChangeAspect="1"/>
          </p:cNvPicPr>
          <p:nvPr/>
        </p:nvPicPr>
        <p:blipFill>
          <a:blip r:embed="rId2"/>
          <a:stretch>
            <a:fillRect/>
          </a:stretch>
        </p:blipFill>
        <p:spPr>
          <a:xfrm flipH="1">
            <a:off x="7341663" y="1667245"/>
            <a:ext cx="3604674" cy="4318847"/>
          </a:xfrm>
          <a:prstGeom prst="rect">
            <a:avLst/>
          </a:prstGeom>
        </p:spPr>
      </p:pic>
    </p:spTree>
    <p:extLst>
      <p:ext uri="{BB962C8B-B14F-4D97-AF65-F5344CB8AC3E}">
        <p14:creationId xmlns:p14="http://schemas.microsoft.com/office/powerpoint/2010/main" val="2278640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r>
              <a:rPr lang="en-US"/>
              <a:t>SILICA — A HEALTH </a:t>
            </a:r>
          </a:p>
          <a:p>
            <a:r>
              <a:rPr lang="en-US"/>
              <a:t>HAZARD</a:t>
            </a:r>
          </a:p>
          <a:p>
            <a:endParaRPr lang="en-US"/>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a:xfrm>
            <a:off x="777244" y="2877801"/>
            <a:ext cx="5453623" cy="3167242"/>
          </a:xfrm>
        </p:spPr>
        <p:txBody>
          <a:bodyPr numCol="1"/>
          <a:lstStyle/>
          <a:p>
            <a:pPr marL="0" indent="0">
              <a:lnSpc>
                <a:spcPts val="2700"/>
              </a:lnSpc>
              <a:buNone/>
            </a:pPr>
            <a:r>
              <a:rPr lang="en-US" sz="2000" dirty="0"/>
              <a:t>When materials containing crystalline silica are used in high-energy processes (such a sawing or drilling), particles are released in the form of very fine respirable dust (RCS), which is invisible to the naked eye even at high concentrations.</a:t>
            </a:r>
          </a:p>
          <a:p>
            <a:pPr marL="0" indent="0">
              <a:lnSpc>
                <a:spcPts val="2700"/>
              </a:lnSpc>
              <a:buNone/>
            </a:pPr>
            <a:r>
              <a:rPr lang="en-US" sz="2000" dirty="0"/>
              <a:t>RCS is a serious hazard to workers’ health.</a:t>
            </a:r>
          </a:p>
        </p:txBody>
      </p:sp>
      <p:pic>
        <p:nvPicPr>
          <p:cNvPr id="5" name="Picture 4">
            <a:extLst>
              <a:ext uri="{FF2B5EF4-FFF2-40B4-BE49-F238E27FC236}">
                <a16:creationId xmlns:a16="http://schemas.microsoft.com/office/drawing/2014/main" id="{DC7E8A52-0606-42E5-B625-671FAE77388C}"/>
              </a:ext>
            </a:extLst>
          </p:cNvPr>
          <p:cNvPicPr>
            <a:picLocks noChangeAspect="1"/>
          </p:cNvPicPr>
          <p:nvPr/>
        </p:nvPicPr>
        <p:blipFill>
          <a:blip r:embed="rId3"/>
          <a:stretch>
            <a:fillRect/>
          </a:stretch>
        </p:blipFill>
        <p:spPr>
          <a:xfrm>
            <a:off x="6631715" y="1820219"/>
            <a:ext cx="4913986" cy="4331709"/>
          </a:xfrm>
          <a:prstGeom prst="rect">
            <a:avLst/>
          </a:prstGeom>
        </p:spPr>
      </p:pic>
    </p:spTree>
    <p:extLst>
      <p:ext uri="{BB962C8B-B14F-4D97-AF65-F5344CB8AC3E}">
        <p14:creationId xmlns:p14="http://schemas.microsoft.com/office/powerpoint/2010/main" val="10609195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AC2FA0-5895-0341-8BE8-5F192CE5C99F}"/>
              </a:ext>
            </a:extLst>
          </p:cNvPr>
          <p:cNvSpPr>
            <a:spLocks noGrp="1"/>
          </p:cNvSpPr>
          <p:nvPr>
            <p:ph type="body" sz="quarter" idx="10"/>
          </p:nvPr>
        </p:nvSpPr>
        <p:spPr>
          <a:xfrm>
            <a:off x="777244" y="1640901"/>
            <a:ext cx="5453623" cy="476657"/>
          </a:xfrm>
        </p:spPr>
        <p:txBody>
          <a:bodyPr/>
          <a:lstStyle/>
          <a:p>
            <a:r>
              <a:rPr lang="en-US" dirty="0"/>
              <a:t>RCS AND SILICOSIS</a:t>
            </a:r>
          </a:p>
        </p:txBody>
      </p:sp>
      <p:sp>
        <p:nvSpPr>
          <p:cNvPr id="3" name="Text Placeholder 2">
            <a:extLst>
              <a:ext uri="{FF2B5EF4-FFF2-40B4-BE49-F238E27FC236}">
                <a16:creationId xmlns:a16="http://schemas.microsoft.com/office/drawing/2014/main" id="{DB7654A3-B4F1-8948-B499-C93412D923CD}"/>
              </a:ext>
            </a:extLst>
          </p:cNvPr>
          <p:cNvSpPr>
            <a:spLocks noGrp="1"/>
          </p:cNvSpPr>
          <p:nvPr>
            <p:ph type="body" sz="quarter" idx="11"/>
          </p:nvPr>
        </p:nvSpPr>
        <p:spPr>
          <a:xfrm>
            <a:off x="777243" y="2362676"/>
            <a:ext cx="6618168" cy="4495324"/>
          </a:xfrm>
        </p:spPr>
        <p:txBody>
          <a:bodyPr anchor="t"/>
          <a:lstStyle/>
          <a:p>
            <a:pPr>
              <a:lnSpc>
                <a:spcPts val="2300"/>
              </a:lnSpc>
              <a:spcBef>
                <a:spcPts val="600"/>
              </a:spcBef>
              <a:spcAft>
                <a:spcPts val="600"/>
              </a:spcAft>
            </a:pPr>
            <a:r>
              <a:rPr lang="en-GB" sz="2000" dirty="0"/>
              <a:t>Frequent and excessive exposure to RCS (usually over many years) is shown to cause silicosis and lung cancer:</a:t>
            </a:r>
            <a:endParaRPr lang="en-GB" sz="2000" dirty="0">
              <a:latin typeface="Helvetica"/>
              <a:cs typeface="Helvetica"/>
            </a:endParaRPr>
          </a:p>
          <a:p>
            <a:pPr marL="285750" indent="-285750">
              <a:lnSpc>
                <a:spcPts val="2300"/>
              </a:lnSpc>
              <a:spcBef>
                <a:spcPts val="600"/>
              </a:spcBef>
              <a:spcAft>
                <a:spcPts val="600"/>
              </a:spcAft>
              <a:buFont typeface="Arial" panose="020B0604020202020204" pitchFamily="34" charset="0"/>
              <a:buChar char="•"/>
            </a:pPr>
            <a:r>
              <a:rPr lang="en-GB" sz="2000" dirty="0"/>
              <a:t>Silicosis is developed by breathing in fine dust particles in the lungs, which lead to chronic breathing difficulties later in life and, in some cases, death. </a:t>
            </a:r>
          </a:p>
          <a:p>
            <a:pPr marL="285750" indent="-285750">
              <a:lnSpc>
                <a:spcPts val="2300"/>
              </a:lnSpc>
              <a:spcBef>
                <a:spcPts val="600"/>
              </a:spcBef>
              <a:spcAft>
                <a:spcPts val="600"/>
              </a:spcAft>
              <a:buFont typeface="Arial" panose="020B0604020202020204" pitchFamily="34" charset="0"/>
              <a:buChar char="•"/>
            </a:pPr>
            <a:r>
              <a:rPr lang="en-GB" sz="2000" dirty="0">
                <a:latin typeface="Helvetica"/>
                <a:cs typeface="Helvetica"/>
              </a:rPr>
              <a:t>There are different stages of silicosis, from “simple silicosis” to “progressive massive fibrosis” (</a:t>
            </a:r>
            <a:r>
              <a:rPr lang="en-GB" sz="2000" dirty="0" err="1">
                <a:latin typeface="Helvetica"/>
                <a:cs typeface="Helvetica"/>
              </a:rPr>
              <a:t>PMF</a:t>
            </a:r>
            <a:r>
              <a:rPr lang="en-GB" sz="2000" dirty="0">
                <a:latin typeface="Helvetica"/>
                <a:cs typeface="Helvetica"/>
              </a:rPr>
              <a:t>).</a:t>
            </a:r>
          </a:p>
          <a:p>
            <a:pPr marL="285750" indent="-285750">
              <a:lnSpc>
                <a:spcPts val="2300"/>
              </a:lnSpc>
              <a:spcBef>
                <a:spcPts val="600"/>
              </a:spcBef>
              <a:spcAft>
                <a:spcPts val="600"/>
              </a:spcAft>
              <a:buFont typeface="Arial" panose="020B0604020202020204" pitchFamily="34" charset="0"/>
              <a:buChar char="•"/>
            </a:pPr>
            <a:r>
              <a:rPr lang="en-US" sz="2000" dirty="0">
                <a:latin typeface="Helvetica"/>
                <a:cs typeface="Helvetica"/>
              </a:rPr>
              <a:t>Epidemiological studies show that the incidence of lung cancer has increased especially in workers with silicosis</a:t>
            </a:r>
            <a:r>
              <a:rPr lang="en-GB" sz="2000" dirty="0">
                <a:latin typeface="Helvetica"/>
                <a:cs typeface="Helvetica"/>
              </a:rPr>
              <a:t>. </a:t>
            </a:r>
          </a:p>
          <a:p>
            <a:endParaRPr lang="en-US" sz="2000" dirty="0"/>
          </a:p>
        </p:txBody>
      </p:sp>
      <p:sp>
        <p:nvSpPr>
          <p:cNvPr id="5" name="Rectangle 2">
            <a:extLst>
              <a:ext uri="{FF2B5EF4-FFF2-40B4-BE49-F238E27FC236}">
                <a16:creationId xmlns:a16="http://schemas.microsoft.com/office/drawing/2014/main" id="{BC5AE6DE-E33C-2B42-84D4-F3B680239B3D}"/>
              </a:ext>
            </a:extLst>
          </p:cNvPr>
          <p:cNvSpPr>
            <a:spLocks noChangeArrowheads="1"/>
          </p:cNvSpPr>
          <p:nvPr/>
        </p:nvSpPr>
        <p:spPr bwMode="auto">
          <a:xfrm>
            <a:off x="7942685" y="3846912"/>
            <a:ext cx="226589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n-GB" sz="1200" b="0" i="0" kern="1200">
                <a:solidFill>
                  <a:schemeClr val="tx1"/>
                </a:solidFill>
                <a:effectLst/>
                <a:latin typeface="Helvetica" pitchFamily="2" charset="0"/>
                <a:ea typeface="+mn-ea"/>
                <a:cs typeface="+mn-cs"/>
              </a:rPr>
              <a:t>Healthy lungs</a:t>
            </a:r>
            <a:endParaRPr lang="en-US" sz="1200"/>
          </a:p>
        </p:txBody>
      </p:sp>
      <p:pic>
        <p:nvPicPr>
          <p:cNvPr id="6" name="Picture 5">
            <a:extLst>
              <a:ext uri="{FF2B5EF4-FFF2-40B4-BE49-F238E27FC236}">
                <a16:creationId xmlns:a16="http://schemas.microsoft.com/office/drawing/2014/main" id="{AC6C1E7E-656D-7D4C-B1CF-9B802D60165D}"/>
              </a:ext>
            </a:extLst>
          </p:cNvPr>
          <p:cNvPicPr>
            <a:picLocks noChangeAspect="1"/>
          </p:cNvPicPr>
          <p:nvPr/>
        </p:nvPicPr>
        <p:blipFill rotWithShape="1">
          <a:blip r:embed="rId2"/>
          <a:srcRect l="57462" t="33425" r="2988" b="17231"/>
          <a:stretch/>
        </p:blipFill>
        <p:spPr>
          <a:xfrm>
            <a:off x="7942687" y="4158269"/>
            <a:ext cx="2265895" cy="2118116"/>
          </a:xfrm>
          <a:prstGeom prst="rect">
            <a:avLst/>
          </a:prstGeom>
        </p:spPr>
      </p:pic>
      <p:sp>
        <p:nvSpPr>
          <p:cNvPr id="7" name="Rectangle 2">
            <a:extLst>
              <a:ext uri="{FF2B5EF4-FFF2-40B4-BE49-F238E27FC236}">
                <a16:creationId xmlns:a16="http://schemas.microsoft.com/office/drawing/2014/main" id="{22DE11F0-B908-214F-9D30-5F819333570E}"/>
              </a:ext>
            </a:extLst>
          </p:cNvPr>
          <p:cNvSpPr>
            <a:spLocks noChangeArrowheads="1"/>
          </p:cNvSpPr>
          <p:nvPr/>
        </p:nvSpPr>
        <p:spPr bwMode="auto">
          <a:xfrm>
            <a:off x="7942686" y="6344330"/>
            <a:ext cx="226589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n-GB" sz="1200" b="0" i="0" kern="1200">
                <a:solidFill>
                  <a:schemeClr val="tx1"/>
                </a:solidFill>
                <a:effectLst/>
                <a:latin typeface="Helvetica" pitchFamily="2" charset="0"/>
                <a:ea typeface="+mn-ea"/>
                <a:cs typeface="+mn-cs"/>
              </a:rPr>
              <a:t> Lungs affect by PMF</a:t>
            </a:r>
            <a:endParaRPr lang="en-US" sz="1200"/>
          </a:p>
        </p:txBody>
      </p:sp>
      <p:pic>
        <p:nvPicPr>
          <p:cNvPr id="8" name="Picture 7">
            <a:extLst>
              <a:ext uri="{FF2B5EF4-FFF2-40B4-BE49-F238E27FC236}">
                <a16:creationId xmlns:a16="http://schemas.microsoft.com/office/drawing/2014/main" id="{80162BC9-73CB-0247-8F5D-C6AF91F53831}"/>
              </a:ext>
            </a:extLst>
          </p:cNvPr>
          <p:cNvPicPr>
            <a:picLocks noChangeAspect="1"/>
          </p:cNvPicPr>
          <p:nvPr/>
        </p:nvPicPr>
        <p:blipFill rotWithShape="1">
          <a:blip r:embed="rId2"/>
          <a:srcRect l="12383" t="34621" r="50074" b="16034"/>
          <a:stretch/>
        </p:blipFill>
        <p:spPr>
          <a:xfrm>
            <a:off x="7942687" y="1582029"/>
            <a:ext cx="2265895" cy="2231296"/>
          </a:xfrm>
          <a:prstGeom prst="rect">
            <a:avLst/>
          </a:prstGeom>
        </p:spPr>
      </p:pic>
    </p:spTree>
    <p:extLst>
      <p:ext uri="{BB962C8B-B14F-4D97-AF65-F5344CB8AC3E}">
        <p14:creationId xmlns:p14="http://schemas.microsoft.com/office/powerpoint/2010/main" val="4801048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CC8FBC-D3DC-F141-B0B3-81685E987119}"/>
              </a:ext>
            </a:extLst>
          </p:cNvPr>
          <p:cNvSpPr>
            <a:spLocks noGrp="1"/>
          </p:cNvSpPr>
          <p:nvPr>
            <p:ph type="body" sz="quarter" idx="10"/>
          </p:nvPr>
        </p:nvSpPr>
        <p:spPr>
          <a:xfrm>
            <a:off x="777244" y="1640901"/>
            <a:ext cx="6746996" cy="850900"/>
          </a:xfrm>
        </p:spPr>
        <p:txBody>
          <a:bodyPr/>
          <a:lstStyle/>
          <a:p>
            <a:r>
              <a:rPr lang="en-US" dirty="0"/>
              <a:t>MINIMIZING EXPOSURE TO RCS</a:t>
            </a:r>
          </a:p>
        </p:txBody>
      </p:sp>
      <p:pic>
        <p:nvPicPr>
          <p:cNvPr id="5" name="Picture 4" descr="A picture containing food&#10;&#10;Description automatically generated">
            <a:extLst>
              <a:ext uri="{FF2B5EF4-FFF2-40B4-BE49-F238E27FC236}">
                <a16:creationId xmlns:a16="http://schemas.microsoft.com/office/drawing/2014/main" id="{21386485-3CA1-D34C-AB2A-26872495AAD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21178798">
            <a:off x="8841378" y="1605842"/>
            <a:ext cx="2974076" cy="4203694"/>
          </a:xfrm>
          <a:prstGeom prst="rect">
            <a:avLst/>
          </a:prstGeom>
          <a:ln>
            <a:solidFill>
              <a:schemeClr val="tx2">
                <a:alpha val="91000"/>
              </a:schemeClr>
            </a:solidFill>
          </a:ln>
          <a:effectLst>
            <a:outerShdw blurRad="50800" dist="38100" dir="2700000" algn="tl" rotWithShape="0">
              <a:prstClr val="black">
                <a:alpha val="40000"/>
              </a:prstClr>
            </a:outerShdw>
          </a:effectLst>
        </p:spPr>
      </p:pic>
      <p:sp>
        <p:nvSpPr>
          <p:cNvPr id="7" name="Text Placeholder 2">
            <a:extLst>
              <a:ext uri="{FF2B5EF4-FFF2-40B4-BE49-F238E27FC236}">
                <a16:creationId xmlns:a16="http://schemas.microsoft.com/office/drawing/2014/main" id="{DBD2A384-D14E-41D5-BBC0-8C609827F080}"/>
              </a:ext>
            </a:extLst>
          </p:cNvPr>
          <p:cNvSpPr txBox="1">
            <a:spLocks/>
          </p:cNvSpPr>
          <p:nvPr/>
        </p:nvSpPr>
        <p:spPr>
          <a:xfrm>
            <a:off x="777244" y="2190396"/>
            <a:ext cx="8325661" cy="43516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300"/>
              </a:lnSpc>
              <a:spcBef>
                <a:spcPts val="600"/>
              </a:spcBef>
              <a:spcAft>
                <a:spcPts val="600"/>
              </a:spcAft>
              <a:buNone/>
            </a:pPr>
            <a:r>
              <a:rPr lang="en-GB" sz="2000" dirty="0">
                <a:latin typeface="Helvetica" pitchFamily="2" charset="0"/>
              </a:rPr>
              <a:t>The risk of developing a lung disease is entirely preventable when control measures and good practices are applied. </a:t>
            </a:r>
          </a:p>
          <a:p>
            <a:pPr marL="0" indent="0">
              <a:lnSpc>
                <a:spcPts val="2300"/>
              </a:lnSpc>
              <a:spcBef>
                <a:spcPts val="600"/>
              </a:spcBef>
              <a:spcAft>
                <a:spcPts val="600"/>
              </a:spcAft>
              <a:buNone/>
            </a:pPr>
            <a:r>
              <a:rPr lang="en-GB" sz="2000" dirty="0">
                <a:latin typeface="Helvetica" pitchFamily="2" charset="0"/>
              </a:rPr>
              <a:t>We follow the NEPSI Good Practices, which have four main steps:</a:t>
            </a:r>
          </a:p>
          <a:p>
            <a:pPr marL="285750" indent="-285750">
              <a:lnSpc>
                <a:spcPct val="100000"/>
              </a:lnSpc>
              <a:spcBef>
                <a:spcPts val="0"/>
              </a:spcBef>
            </a:pPr>
            <a:r>
              <a:rPr lang="en-GB" sz="2000" b="1" dirty="0">
                <a:latin typeface="Helvetica" pitchFamily="2" charset="0"/>
              </a:rPr>
              <a:t>Risk Assessment</a:t>
            </a:r>
            <a:r>
              <a:rPr lang="en-GB" sz="2000" dirty="0">
                <a:latin typeface="Helvetica" pitchFamily="2" charset="0"/>
              </a:rPr>
              <a:t>: Assessing the risk of exposure</a:t>
            </a:r>
          </a:p>
          <a:p>
            <a:pPr marL="285750" indent="-285750">
              <a:lnSpc>
                <a:spcPct val="100000"/>
              </a:lnSpc>
              <a:spcBef>
                <a:spcPts val="0"/>
              </a:spcBef>
            </a:pPr>
            <a:r>
              <a:rPr lang="en-GB" sz="2000" b="1" dirty="0">
                <a:latin typeface="Helvetica" pitchFamily="2" charset="0"/>
              </a:rPr>
              <a:t>Control</a:t>
            </a:r>
            <a:r>
              <a:rPr lang="en-GB" sz="2000" dirty="0">
                <a:latin typeface="Helvetica" pitchFamily="2" charset="0"/>
              </a:rPr>
              <a:t>: Deciding how to control and prevent exposure</a:t>
            </a:r>
          </a:p>
          <a:p>
            <a:pPr marL="285750" indent="-285750">
              <a:lnSpc>
                <a:spcPct val="100000"/>
              </a:lnSpc>
              <a:spcBef>
                <a:spcPts val="0"/>
              </a:spcBef>
            </a:pPr>
            <a:r>
              <a:rPr lang="en-GB" sz="2000" b="1" dirty="0">
                <a:latin typeface="Helvetica" pitchFamily="2" charset="0"/>
              </a:rPr>
              <a:t>Monitoring</a:t>
            </a:r>
            <a:r>
              <a:rPr lang="en-GB" sz="2000" dirty="0">
                <a:latin typeface="Helvetica" pitchFamily="2" charset="0"/>
              </a:rPr>
              <a:t>: Monitoring the effectiveness of control measures</a:t>
            </a:r>
          </a:p>
          <a:p>
            <a:pPr marL="285750" indent="-285750">
              <a:lnSpc>
                <a:spcPct val="100000"/>
              </a:lnSpc>
              <a:spcBef>
                <a:spcPts val="0"/>
              </a:spcBef>
            </a:pPr>
            <a:r>
              <a:rPr lang="en-GB" sz="2000" b="1" dirty="0">
                <a:latin typeface="Helvetica" pitchFamily="2" charset="0"/>
              </a:rPr>
              <a:t>Education</a:t>
            </a:r>
            <a:r>
              <a:rPr lang="en-GB" sz="2000" dirty="0">
                <a:latin typeface="Helvetica" pitchFamily="2" charset="0"/>
              </a:rPr>
              <a:t>: Providing information, instruction and training</a:t>
            </a:r>
          </a:p>
          <a:p>
            <a:pPr marL="0" indent="0">
              <a:lnSpc>
                <a:spcPct val="100000"/>
              </a:lnSpc>
              <a:spcBef>
                <a:spcPts val="0"/>
              </a:spcBef>
              <a:buNone/>
            </a:pPr>
            <a:endParaRPr lang="en-GB" sz="2000" dirty="0">
              <a:latin typeface="Helvetica" pitchFamily="2" charset="0"/>
            </a:endParaRPr>
          </a:p>
          <a:p>
            <a:pPr marL="0" indent="0">
              <a:lnSpc>
                <a:spcPct val="100000"/>
              </a:lnSpc>
              <a:spcBef>
                <a:spcPts val="0"/>
              </a:spcBef>
              <a:buNone/>
            </a:pPr>
            <a:r>
              <a:rPr lang="en-GB" sz="2000" b="1" dirty="0" err="1">
                <a:latin typeface="Helvetica" pitchFamily="2" charset="0"/>
              </a:rPr>
              <a:t>NEPSI</a:t>
            </a:r>
            <a:r>
              <a:rPr lang="en-GB" sz="2000" dirty="0">
                <a:latin typeface="Helvetica" pitchFamily="2" charset="0"/>
              </a:rPr>
              <a:t> is the</a:t>
            </a:r>
            <a:r>
              <a:rPr lang="en-US" sz="2000" dirty="0">
                <a:latin typeface="Helvetica" pitchFamily="2" charset="0"/>
              </a:rPr>
              <a:t> acronym for the “European Network for Silica” formed by the Employee and Employer European sectoral associations having signed the Social Dialogue “Agreement on Workers' Health Protection Through the Good Handling and Use of Crystalline Silica”</a:t>
            </a:r>
            <a:endParaRPr lang="en-GB" sz="2000" dirty="0">
              <a:latin typeface="Helvetica" pitchFamily="2" charset="0"/>
            </a:endParaRPr>
          </a:p>
          <a:p>
            <a:endParaRPr lang="en-US" sz="2000" dirty="0"/>
          </a:p>
        </p:txBody>
      </p:sp>
    </p:spTree>
    <p:extLst>
      <p:ext uri="{BB962C8B-B14F-4D97-AF65-F5344CB8AC3E}">
        <p14:creationId xmlns:p14="http://schemas.microsoft.com/office/powerpoint/2010/main" val="212767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en-US"/>
              <a:t>DUST CONTROL TECHNIQUES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700"/>
              </a:lnSpc>
            </a:pPr>
            <a:r>
              <a:rPr lang="en-US" sz="2000"/>
              <a:t>There are five main dust control techniques that are used to manage RCS, which are part of the </a:t>
            </a:r>
            <a:r>
              <a:rPr lang="en-US" sz="2000" err="1"/>
              <a:t>NEPSI</a:t>
            </a:r>
            <a:r>
              <a:rPr lang="en-US" sz="2000"/>
              <a:t> Good Practices.</a:t>
            </a:r>
          </a:p>
        </p:txBody>
      </p:sp>
      <p:pic>
        <p:nvPicPr>
          <p:cNvPr id="22" name="Picture 21" descr="A screenshot of a cell phone&#10;&#10;Description automatically generated">
            <a:extLst>
              <a:ext uri="{FF2B5EF4-FFF2-40B4-BE49-F238E27FC236}">
                <a16:creationId xmlns:a16="http://schemas.microsoft.com/office/drawing/2014/main" id="{6F8956E3-45A5-6E4F-988E-E3C8522E29A7}"/>
              </a:ext>
            </a:extLst>
          </p:cNvPr>
          <p:cNvPicPr>
            <a:picLocks noChangeAspect="1"/>
          </p:cNvPicPr>
          <p:nvPr/>
        </p:nvPicPr>
        <p:blipFill rotWithShape="1">
          <a:blip r:embed="rId3"/>
          <a:srcRect l="6858" t="62670" r="77165" b="13177"/>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14CE66F1-0094-A24B-9C59-EFC75E82EA3C}"/>
              </a:ext>
            </a:extLst>
          </p:cNvPr>
          <p:cNvPicPr>
            <a:picLocks noChangeAspect="1"/>
          </p:cNvPicPr>
          <p:nvPr/>
        </p:nvPicPr>
        <p:blipFill rotWithShape="1">
          <a:blip r:embed="rId3"/>
          <a:srcRect l="32512" t="34616" r="51513" b="40760"/>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0A06FE69-E1C7-8C40-950E-1CBB5C5772EE}"/>
              </a:ext>
            </a:extLst>
          </p:cNvPr>
          <p:cNvPicPr>
            <a:picLocks noChangeAspect="1"/>
          </p:cNvPicPr>
          <p:nvPr/>
        </p:nvPicPr>
        <p:blipFill rotWithShape="1">
          <a:blip r:embed="rId3"/>
          <a:srcRect l="7057" t="9146" r="76967" b="66230"/>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CFAD72FA-DEFB-534E-8C57-A3697D0FDC40}"/>
              </a:ext>
            </a:extLst>
          </p:cNvPr>
          <p:cNvPicPr>
            <a:picLocks noChangeAspect="1"/>
          </p:cNvPicPr>
          <p:nvPr/>
        </p:nvPicPr>
        <p:blipFill rotWithShape="1">
          <a:blip r:embed="rId3">
            <a:alphaModFix/>
          </a:blip>
          <a:srcRect l="57729" t="62602" r="26295" b="13245"/>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49EBACDE-E94B-CF4D-8EE1-977BD02BA990}"/>
              </a:ext>
            </a:extLst>
          </p:cNvPr>
          <p:cNvPicPr>
            <a:picLocks noChangeAspect="1"/>
          </p:cNvPicPr>
          <p:nvPr/>
        </p:nvPicPr>
        <p:blipFill rotWithShape="1">
          <a:blip r:embed="rId3"/>
          <a:srcRect l="58184" t="9878" r="26749" b="66739"/>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2EA0A871-AEF3-A340-96A8-AA671C538727}"/>
              </a:ext>
            </a:extLst>
          </p:cNvPr>
          <p:cNvSpPr txBox="1"/>
          <p:nvPr/>
        </p:nvSpPr>
        <p:spPr>
          <a:xfrm>
            <a:off x="6579515" y="1702138"/>
            <a:ext cx="2131931" cy="1654299"/>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GOOD HYGIENE / HOUSEKEEPING</a:t>
            </a:r>
          </a:p>
          <a:p>
            <a:r>
              <a:rPr lang="en-US" sz="1200" dirty="0"/>
              <a:t>Washing work clothes and vacuuming up dust produced by processes stops dust accumulating over time – a clean workspace is a safe one</a:t>
            </a:r>
          </a:p>
          <a:p>
            <a:endParaRPr lang="en-US" dirty="0"/>
          </a:p>
        </p:txBody>
      </p:sp>
      <p:sp>
        <p:nvSpPr>
          <p:cNvPr id="28" name="TextBox 27">
            <a:extLst>
              <a:ext uri="{FF2B5EF4-FFF2-40B4-BE49-F238E27FC236}">
                <a16:creationId xmlns:a16="http://schemas.microsoft.com/office/drawing/2014/main" id="{FAF4682E-EDA9-8A40-B8EE-34732A9D50FF}"/>
              </a:ext>
            </a:extLst>
          </p:cNvPr>
          <p:cNvSpPr txBox="1"/>
          <p:nvPr/>
        </p:nvSpPr>
        <p:spPr>
          <a:xfrm>
            <a:off x="6579515" y="3394767"/>
            <a:ext cx="2131931" cy="1346522"/>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ENCLOSURE</a:t>
            </a:r>
          </a:p>
          <a:p>
            <a:pPr>
              <a:spcAft>
                <a:spcPts val="300"/>
              </a:spcAft>
            </a:pPr>
            <a:r>
              <a:rPr lang="en-US" sz="1200" dirty="0"/>
              <a:t>Conducting RCS producing processes in a sealed environment prevents dust exposure at the source</a:t>
            </a:r>
          </a:p>
          <a:p>
            <a:pPr>
              <a:spcAft>
                <a:spcPts val="300"/>
              </a:spcAft>
            </a:pPr>
            <a:endParaRPr lang="en-US" dirty="0"/>
          </a:p>
        </p:txBody>
      </p:sp>
      <p:sp>
        <p:nvSpPr>
          <p:cNvPr id="29" name="TextBox 28">
            <a:extLst>
              <a:ext uri="{FF2B5EF4-FFF2-40B4-BE49-F238E27FC236}">
                <a16:creationId xmlns:a16="http://schemas.microsoft.com/office/drawing/2014/main" id="{9DBFFA0C-0B3C-8948-8D1E-D1695CC9617A}"/>
              </a:ext>
            </a:extLst>
          </p:cNvPr>
          <p:cNvSpPr txBox="1"/>
          <p:nvPr/>
        </p:nvSpPr>
        <p:spPr>
          <a:xfrm>
            <a:off x="6579514" y="4852473"/>
            <a:ext cx="2131931" cy="1508105"/>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EXTRACTION / VENTILATION</a:t>
            </a:r>
          </a:p>
          <a:p>
            <a:pPr>
              <a:spcAft>
                <a:spcPts val="300"/>
              </a:spcAft>
            </a:pPr>
            <a:r>
              <a:rPr lang="en-US" sz="1200" dirty="0"/>
              <a:t>Capturing RCS at source, before we are exposed to it, and replacing contaminated air with clean air.</a:t>
            </a:r>
          </a:p>
          <a:p>
            <a:endParaRPr lang="en-US" dirty="0"/>
          </a:p>
        </p:txBody>
      </p:sp>
      <p:sp>
        <p:nvSpPr>
          <p:cNvPr id="30" name="TextBox 29">
            <a:extLst>
              <a:ext uri="{FF2B5EF4-FFF2-40B4-BE49-F238E27FC236}">
                <a16:creationId xmlns:a16="http://schemas.microsoft.com/office/drawing/2014/main" id="{1301C440-873E-B04A-B55A-D975D7645BF9}"/>
              </a:ext>
            </a:extLst>
          </p:cNvPr>
          <p:cNvSpPr txBox="1"/>
          <p:nvPr/>
        </p:nvSpPr>
        <p:spPr>
          <a:xfrm>
            <a:off x="9787265" y="3131928"/>
            <a:ext cx="2131931" cy="1492716"/>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PROTECTIVE EQUIPMENT</a:t>
            </a:r>
          </a:p>
          <a:p>
            <a:r>
              <a:rPr lang="en-US" sz="1200" dirty="0"/>
              <a:t>PPE (e.g. Face masks) protects workers from dust when all other control measure are insufficient to control exposure risks</a:t>
            </a:r>
          </a:p>
          <a:p>
            <a:endParaRPr lang="en-US" dirty="0"/>
          </a:p>
        </p:txBody>
      </p:sp>
      <p:sp>
        <p:nvSpPr>
          <p:cNvPr id="31" name="TextBox 30">
            <a:extLst>
              <a:ext uri="{FF2B5EF4-FFF2-40B4-BE49-F238E27FC236}">
                <a16:creationId xmlns:a16="http://schemas.microsoft.com/office/drawing/2014/main" id="{2C78CA50-053E-AB41-BEDA-0A465B5D696C}"/>
              </a:ext>
            </a:extLst>
          </p:cNvPr>
          <p:cNvSpPr txBox="1"/>
          <p:nvPr/>
        </p:nvSpPr>
        <p:spPr>
          <a:xfrm>
            <a:off x="9787265" y="1679231"/>
            <a:ext cx="2131931" cy="1346522"/>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WATER</a:t>
            </a:r>
          </a:p>
          <a:p>
            <a:pPr>
              <a:spcAft>
                <a:spcPts val="300"/>
              </a:spcAft>
            </a:pPr>
            <a:r>
              <a:rPr lang="en-US" sz="1200" dirty="0"/>
              <a:t>Keeping processes wet prevents dust becoming airborne by capturing particles with water</a:t>
            </a:r>
          </a:p>
          <a:p>
            <a:pPr>
              <a:spcAft>
                <a:spcPts val="300"/>
              </a:spcAft>
            </a:pPr>
            <a:endParaRPr lang="en-US" dirty="0"/>
          </a:p>
        </p:txBody>
      </p:sp>
    </p:spTree>
    <p:extLst>
      <p:ext uri="{BB962C8B-B14F-4D97-AF65-F5344CB8AC3E}">
        <p14:creationId xmlns:p14="http://schemas.microsoft.com/office/powerpoint/2010/main" val="2100129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en-US"/>
              <a:t>RCS PROTECTION MEASURES WE USE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815771"/>
            <a:ext cx="5453624" cy="3229274"/>
          </a:xfrm>
        </p:spPr>
        <p:txBody>
          <a:bodyPr anchor="t"/>
          <a:lstStyle/>
          <a:p>
            <a:r>
              <a:rPr lang="en-US" sz="2000" dirty="0">
                <a:solidFill>
                  <a:srgbClr val="FF0000"/>
                </a:solidFill>
                <a:latin typeface="Helvetica"/>
                <a:cs typeface="Helvetica"/>
              </a:rPr>
              <a:t>Placeholder for trainers to include information about the protection workers need to employ at this site (e.g. switch on ventilation systems, use PPE etc.)</a:t>
            </a:r>
          </a:p>
          <a:p>
            <a:endParaRPr lang="en-US" sz="2000" dirty="0">
              <a:solidFill>
                <a:srgbClr val="FF0000"/>
              </a:solidFill>
              <a:cs typeface="Helvetica"/>
            </a:endParaRPr>
          </a:p>
          <a:p>
            <a:r>
              <a:rPr lang="en-US" sz="2000" dirty="0">
                <a:solidFill>
                  <a:srgbClr val="FF0000"/>
                </a:solidFill>
                <a:latin typeface="Helvetica"/>
                <a:cs typeface="Helvetica"/>
              </a:rPr>
              <a:t>*Consider including photos*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rotWithShape="1">
          <a:blip r:embed="rId3"/>
          <a:srcRect l="5438" r="16056"/>
          <a:stretch/>
        </p:blipFill>
        <p:spPr>
          <a:xfrm>
            <a:off x="6592708" y="1608531"/>
            <a:ext cx="5224384" cy="4436510"/>
          </a:xfrm>
          <a:prstGeom prst="rect">
            <a:avLst/>
          </a:prstGeom>
        </p:spPr>
      </p:pic>
    </p:spTree>
    <p:extLst>
      <p:ext uri="{BB962C8B-B14F-4D97-AF65-F5344CB8AC3E}">
        <p14:creationId xmlns:p14="http://schemas.microsoft.com/office/powerpoint/2010/main" val="1014477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en-US"/>
              <a:t>CONCLUSION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nchor="t"/>
          <a:lstStyle/>
          <a:p>
            <a:pPr>
              <a:lnSpc>
                <a:spcPts val="2300"/>
              </a:lnSpc>
              <a:spcBef>
                <a:spcPts val="600"/>
              </a:spcBef>
              <a:spcAft>
                <a:spcPts val="1000"/>
              </a:spcAft>
            </a:pPr>
            <a:r>
              <a:rPr lang="en-GB" sz="2000" dirty="0"/>
              <a:t>RCS is an occupational hazard that can lead to life-changing health issues, such as silicosis and cancer. Remember:</a:t>
            </a: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latin typeface="Helvetica"/>
                <a:cs typeface="Helvetica"/>
              </a:rPr>
              <a:t>RCS is a serious risk to workers’ health</a:t>
            </a: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latin typeface="Helvetica"/>
                <a:cs typeface="Helvetica"/>
              </a:rPr>
              <a:t>Exposure risks are entirely preventable by applying appropriate control measures</a:t>
            </a: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latin typeface="Helvetica"/>
                <a:cs typeface="Helvetica"/>
              </a:rPr>
              <a:t>Control measures must be present, maintained and used in the workplace</a:t>
            </a: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solidFill>
                  <a:srgbClr val="FF0000"/>
                </a:solidFill>
                <a:latin typeface="Helvetica"/>
                <a:cs typeface="Helvetica"/>
              </a:rPr>
              <a:t>Trainer to add contextual conclusions</a:t>
            </a:r>
            <a:endParaRPr lang="en-US" dirty="0">
              <a:solidFill>
                <a:srgbClr val="FF0000"/>
              </a:solidFill>
              <a:latin typeface="Helvetica"/>
              <a:cs typeface="Helvetica"/>
            </a:endParaRP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985454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en-US"/>
              <a:t>EMPTY SLIDE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en-US" sz="2000"/>
              <a:t>Use this slide to create custom training material specific to a work environment/context.</a:t>
            </a:r>
          </a:p>
          <a:p>
            <a:r>
              <a:rPr lang="en-US" sz="2000"/>
              <a:t>To change the image, right click &gt; change picture &gt; from file.</a:t>
            </a:r>
          </a:p>
          <a:p>
            <a:r>
              <a:rPr lang="en-US" sz="2000"/>
              <a:t>To create more slides, click the ‘New Slide’ tab above.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rotWithShape="1">
          <a:blip r:embed="rId3"/>
          <a:srcRect l="5438" r="16056"/>
          <a:stretch/>
        </p:blipFill>
        <p:spPr>
          <a:xfrm>
            <a:off x="6592708" y="1608531"/>
            <a:ext cx="5224384" cy="4436510"/>
          </a:xfrm>
          <a:prstGeom prst="rect">
            <a:avLst/>
          </a:prstGeom>
        </p:spPr>
      </p:pic>
    </p:spTree>
    <p:extLst>
      <p:ext uri="{BB962C8B-B14F-4D97-AF65-F5344CB8AC3E}">
        <p14:creationId xmlns:p14="http://schemas.microsoft.com/office/powerpoint/2010/main" val="9873822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en-GB" dirty="0"/>
              <a:t>REMEMBER</a:t>
            </a:r>
            <a:endParaRPr lang="en-US" dirty="0"/>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5" y="2466976"/>
            <a:ext cx="5453624" cy="2938988"/>
          </a:xfrm>
        </p:spPr>
        <p:txBody>
          <a:bodyPr anchor="t"/>
          <a:lstStyle/>
          <a:p>
            <a:pPr marL="342900" indent="-342900">
              <a:lnSpc>
                <a:spcPts val="2700"/>
              </a:lnSpc>
              <a:buFont typeface="Arial" panose="020B0604020202020204" pitchFamily="34" charset="0"/>
              <a:buChar char="•"/>
            </a:pPr>
            <a:r>
              <a:rPr lang="en-GB" sz="2000" dirty="0">
                <a:latin typeface="Helvetica"/>
                <a:cs typeface="Helvetica"/>
              </a:rPr>
              <a:t>Long term exposure to high levels of RCS can cause disabling lung disease</a:t>
            </a:r>
          </a:p>
          <a:p>
            <a:pPr>
              <a:lnSpc>
                <a:spcPts val="2700"/>
              </a:lnSpc>
            </a:pPr>
            <a:r>
              <a:rPr lang="en-GB" sz="2000" dirty="0"/>
              <a:t>It’s important that we protect ourselves from exposure to this airborne dust every day. </a:t>
            </a:r>
          </a:p>
          <a:p>
            <a:pPr>
              <a:lnSpc>
                <a:spcPts val="2700"/>
              </a:lnSpc>
            </a:pPr>
            <a:r>
              <a:rPr lang="en-GB" sz="2000" dirty="0"/>
              <a:t>By following good practices today, we protect our health for the future.</a:t>
            </a:r>
          </a:p>
          <a:p>
            <a:pPr>
              <a:lnSpc>
                <a:spcPts val="2700"/>
              </a:lnSpc>
            </a:pPr>
            <a:r>
              <a:rPr lang="en-GB" sz="2000" dirty="0"/>
              <a:t>How will you spend your retirement?</a:t>
            </a:r>
          </a:p>
        </p:txBody>
      </p:sp>
      <p:pic>
        <p:nvPicPr>
          <p:cNvPr id="7" name="Picture Placeholder 6" descr="A picture containing person, indoor, bed, room&#10;&#10;Description automatically generated">
            <a:extLst>
              <a:ext uri="{FF2B5EF4-FFF2-40B4-BE49-F238E27FC236}">
                <a16:creationId xmlns:a16="http://schemas.microsoft.com/office/drawing/2014/main" id="{36986571-0686-1244-B678-AD9A82EB3363}"/>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8011" t="31627" r="13491" b="1053"/>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AFD78D10-DF3B-C943-B5A9-0393C340A1AB}"/>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30771" t="34278" r="13784" b="18172"/>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r>
              <a:rPr lang="en-US"/>
              <a:t>ADDITIONAL LEARNING MATERIALS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n-GB" dirty="0">
                <a:hlinkClick r:id="rId3"/>
              </a:rPr>
              <a:t>NEPSI Task Sheets</a:t>
            </a:r>
            <a:endParaRPr lang="en-GB" dirty="0"/>
          </a:p>
          <a:p>
            <a:pPr marL="285750" indent="-285750">
              <a:lnSpc>
                <a:spcPts val="2300"/>
              </a:lnSpc>
              <a:spcBef>
                <a:spcPts val="600"/>
              </a:spcBef>
              <a:spcAft>
                <a:spcPts val="600"/>
              </a:spcAft>
              <a:buSzPct val="130000"/>
              <a:buFont typeface="Arial" panose="020B0604020202020204" pitchFamily="34" charset="0"/>
              <a:buChar char="•"/>
            </a:pPr>
            <a:r>
              <a:rPr lang="en-GB" dirty="0">
                <a:hlinkClick r:id="rId4"/>
              </a:rPr>
              <a:t>NEPSI Good Practice Guide</a:t>
            </a:r>
            <a:endParaRPr lang="en-GB" dirty="0"/>
          </a:p>
          <a:p>
            <a:pPr marL="285750" indent="-285750">
              <a:lnSpc>
                <a:spcPts val="2300"/>
              </a:lnSpc>
              <a:spcBef>
                <a:spcPts val="600"/>
              </a:spcBef>
              <a:spcAft>
                <a:spcPts val="600"/>
              </a:spcAft>
              <a:buSzPct val="130000"/>
              <a:buFont typeface="Arial" panose="020B0604020202020204" pitchFamily="34" charset="0"/>
              <a:buChar char="•"/>
            </a:pPr>
            <a:r>
              <a:rPr lang="en-GB" dirty="0">
                <a:hlinkClick r:id="rId5"/>
              </a:rPr>
              <a:t>NEPSI Guide for SMEs</a:t>
            </a:r>
            <a:endParaRPr lang="en-GB" dirty="0"/>
          </a:p>
        </p:txBody>
      </p:sp>
      <p:sp>
        <p:nvSpPr>
          <p:cNvPr id="4" name="Rounded Rectangle 3">
            <a:extLst>
              <a:ext uri="{FF2B5EF4-FFF2-40B4-BE49-F238E27FC236}">
                <a16:creationId xmlns:a16="http://schemas.microsoft.com/office/drawing/2014/main" id="{02E08090-777B-7149-9865-440C9B15F9B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74A14FE-B6CE-E14A-A05B-C76153F6B7ED}"/>
              </a:ext>
            </a:extLst>
          </p:cNvPr>
          <p:cNvSpPr/>
          <p:nvPr/>
        </p:nvSpPr>
        <p:spPr>
          <a:xfrm>
            <a:off x="1088454" y="5257153"/>
            <a:ext cx="10012933" cy="448584"/>
          </a:xfrm>
          <a:prstGeom prst="rect">
            <a:avLst/>
          </a:prstGeom>
          <a:noFill/>
          <a:ln>
            <a:noFill/>
          </a:ln>
        </p:spPr>
        <p:txBody>
          <a:bodyPr wrap="square" anchor="ctr">
            <a:spAutoFit/>
          </a:bodyPr>
          <a:lstStyle/>
          <a:p>
            <a:pPr>
              <a:lnSpc>
                <a:spcPts val="3000"/>
              </a:lnSpc>
              <a:spcBef>
                <a:spcPts val="1200"/>
              </a:spcBef>
              <a:spcAft>
                <a:spcPts val="1200"/>
              </a:spcAft>
              <a:buSzPct val="130000"/>
            </a:pPr>
            <a:r>
              <a:rPr lang="en-GB" sz="2000" dirty="0">
                <a:ln w="0"/>
              </a:rPr>
              <a:t>Visit the </a:t>
            </a:r>
            <a:r>
              <a:rPr lang="en-GB" sz="2000" b="1" dirty="0" err="1">
                <a:ln w="0"/>
              </a:rPr>
              <a:t>NEPSI</a:t>
            </a:r>
            <a:r>
              <a:rPr lang="en-GB" sz="2000" b="1" dirty="0">
                <a:ln w="0"/>
              </a:rPr>
              <a:t> E-Learning Platform </a:t>
            </a:r>
            <a:r>
              <a:rPr lang="en-GB" sz="2000" dirty="0">
                <a:ln w="0"/>
              </a:rPr>
              <a:t>at </a:t>
            </a:r>
            <a:r>
              <a:rPr lang="en-GB" sz="2000">
                <a:ln w="0"/>
                <a:hlinkClick r:id="rId6"/>
              </a:rPr>
              <a:t>training.nepsi.eu</a:t>
            </a:r>
            <a:r>
              <a:rPr lang="en-GB" sz="2000">
                <a:ln w="0"/>
              </a:rPr>
              <a:t> for </a:t>
            </a:r>
            <a:r>
              <a:rPr lang="en-GB" sz="2000" dirty="0">
                <a:ln w="0"/>
              </a:rPr>
              <a:t>more learning resources on RCS</a:t>
            </a:r>
          </a:p>
        </p:txBody>
      </p:sp>
    </p:spTree>
    <p:extLst>
      <p:ext uri="{BB962C8B-B14F-4D97-AF65-F5344CB8AC3E}">
        <p14:creationId xmlns:p14="http://schemas.microsoft.com/office/powerpoint/2010/main" val="5220939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ée un document." ma:contentTypeScope="" ma:versionID="a2aae6594e88dd81b3e444bd28827a8c">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fdd43d770917111209dca723230b269d"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purl.org/dc/dcmitype/"/>
    <ds:schemaRef ds:uri="http://purl.org/dc/elements/1.1/"/>
    <ds:schemaRef ds:uri="http://schemas.microsoft.com/office/2006/documentManagement/types"/>
    <ds:schemaRef ds:uri="6d9d7403-2d8c-4818-ae25-2c5629bc7330"/>
    <ds:schemaRef ds:uri="http://schemas.openxmlformats.org/package/2006/metadata/core-properties"/>
    <ds:schemaRef ds:uri="http://www.w3.org/XML/1998/namespace"/>
    <ds:schemaRef ds:uri="d8ecf516-e360-4672-81b9-68723bedb71f"/>
    <ds:schemaRef ds:uri="http://purl.org/dc/terms/"/>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0E7C5A76-57F0-4FB2-B1BE-8281BE5BAC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46</TotalTime>
  <Words>1076</Words>
  <Application>Microsoft Macintosh PowerPoint</Application>
  <PresentationFormat>Widescreen</PresentationFormat>
  <Paragraphs>109</Paragraphs>
  <Slides>15</Slides>
  <Notes>11</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9</cp:revision>
  <dcterms:created xsi:type="dcterms:W3CDTF">2020-07-21T15:14:21Z</dcterms:created>
  <dcterms:modified xsi:type="dcterms:W3CDTF">2024-11-13T10:17:08Z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