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2"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Excessive exposure to respirable crystalline silica (RCS) can lead to serious health problems for workers in the long-term. For that reason, it is important that all workers are aware of the good practices that limit or eliminate exposure to silica dust.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This training provides guidance on maintenance, service and repair activities in environments that use materials containing crystalline silica.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dirty="0"/>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mn-lt"/>
                <a:ea typeface="+mn-ea"/>
                <a:cs typeface="+mn-cs"/>
              </a:rPr>
              <a:t>Certain employees and contractors — e.g. fitters, electricians, patrolmen and labourers — will be required to carry out maintenance, service and repair activities. Employees can take several measures to ensure, these activities are carried out without disturbance.</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Worksites are busy places. Consider the environmental factors on screen to aid maintenance, service and repair activities. </a:t>
            </a:r>
          </a:p>
          <a:p>
            <a:endParaRPr lang="en-US" dirty="0"/>
          </a:p>
          <a:p>
            <a:r>
              <a:rPr lang="en-US" dirty="0"/>
              <a:t>Ensure that the workplace is clean from spillages and extraction systems are on and functional. This will reduce the risk of injury — a clean environment is a safe environment.</a:t>
            </a:r>
          </a:p>
          <a:p>
            <a:endParaRPr lang="en-US" dirty="0"/>
          </a:p>
          <a:p>
            <a:r>
              <a:rPr lang="en-US" dirty="0"/>
              <a:t>Providing belt scrapers to conveyors will minimize spillages.</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dust exposure is a major concern for all workers on site, additional hazards may pose a risk to individuals carrying out maintenance, service and repair activities. Before any such activities start, consider the on-screen hazards beyond RCS exposure.</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video covers good practices for maintenance, service and repair activities.</a:t>
            </a:r>
          </a:p>
          <a:p>
            <a:endParaRPr lang="en-US" dirty="0"/>
          </a:p>
          <a:p>
            <a:r>
              <a:rPr lang="en-GB" sz="1200" b="0" i="0" u="none" strike="noStrike" kern="1200" dirty="0">
                <a:solidFill>
                  <a:schemeClr val="tx1"/>
                </a:solidFill>
                <a:effectLst/>
                <a:latin typeface="+mn-lt"/>
                <a:ea typeface="+mn-ea"/>
                <a:cs typeface="+mn-cs"/>
              </a:rPr>
              <a:t>Next to the video picture you see a graph and a red bar illustrating the dust concentration in mg/m3.</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The measurement of the dust concentration is not about respirable crystalline silica, it is based on a semi-quantitative measurement. What is essential is not the dust concentration value but the relative difference between exposure levels during the recommended practice and other practice.</a:t>
            </a:r>
          </a:p>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dirty="0"/>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t>Maintenance, service and repair activities are necessary, routine procedures for all industries. </a:t>
            </a:r>
            <a:r>
              <a:rPr lang="en-GB" sz="1200" b="0" i="0" u="none" strike="noStrike" kern="1200" dirty="0">
                <a:solidFill>
                  <a:schemeClr val="tx1"/>
                </a:solidFill>
                <a:effectLst/>
                <a:latin typeface="+mn-lt"/>
                <a:ea typeface="+mn-ea"/>
                <a:cs typeface="+mn-cs"/>
              </a:rPr>
              <a:t>Check and implement measures to support worker </a:t>
            </a:r>
            <a:endParaRPr lang="en-US" dirty="0"/>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dirty="0"/>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tabLst/>
              <a:defRPr/>
            </a:pPr>
            <a:endParaRPr lang="en-GB" sz="1200" b="0" i="0" kern="1200" dirty="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dirty="0"/>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sit </a:t>
            </a:r>
            <a:r>
              <a:rPr lang="en-GB" sz="1600" b="0" i="0" kern="1200" err="1">
                <a:solidFill>
                  <a:schemeClr val="tx1"/>
                </a:solidFill>
                <a:effectLst/>
                <a:latin typeface="Helvetica" pitchFamily="2" charset="0"/>
                <a:ea typeface="+mn-ea"/>
                <a:cs typeface="+mn-cs"/>
              </a:rPr>
              <a:t>amet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consectetur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adipiscing</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elit</a:t>
            </a:r>
            <a:r>
              <a:rPr lang="en-GB" sz="1600" b="0" i="0" kern="120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a:t>
            </a:r>
            <a:r>
              <a:rPr lang="en-GB" sz="1600" b="0" i="0" kern="1200">
                <a:solidFill>
                  <a:schemeClr val="tx1"/>
                </a:solidFill>
                <a:effectLst/>
                <a:latin typeface="Helvetica" pitchFamily="2" charset="0"/>
                <a:ea typeface="+mn-ea"/>
                <a:cs typeface="+mn-cs"/>
              </a:rPr>
              <a:t> do </a:t>
            </a:r>
            <a:r>
              <a:rPr lang="en-GB" sz="1600" b="0" i="0" kern="1200" err="1">
                <a:solidFill>
                  <a:schemeClr val="tx1"/>
                </a:solidFill>
                <a:effectLst/>
                <a:latin typeface="Helvetica" pitchFamily="2" charset="0"/>
                <a:ea typeface="+mn-ea"/>
                <a:cs typeface="+mn-cs"/>
              </a:rPr>
              <a:t>eiusmod</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tempor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incididunt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labore</a:t>
            </a:r>
            <a:r>
              <a:rPr lang="en-GB" sz="1600" b="0" i="0" kern="1200">
                <a:solidFill>
                  <a:schemeClr val="tx1"/>
                </a:solidFill>
                <a:effectLst/>
                <a:latin typeface="Helvetica" pitchFamily="2" charset="0"/>
                <a:ea typeface="+mn-ea"/>
                <a:cs typeface="+mn-cs"/>
              </a:rPr>
              <a:t> et dolore magna </a:t>
            </a:r>
            <a:r>
              <a:rPr lang="en-GB" sz="1600" b="0" i="0" kern="1200" err="1">
                <a:solidFill>
                  <a:schemeClr val="tx1"/>
                </a:solidFill>
                <a:effectLst/>
                <a:latin typeface="Helvetica" pitchFamily="2" charset="0"/>
                <a:ea typeface="+mn-ea"/>
                <a:cs typeface="+mn-cs"/>
              </a:rPr>
              <a:t>aliqua</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enim</a:t>
            </a:r>
            <a:r>
              <a:rPr lang="en-GB" sz="1600" b="0" i="0" kern="1200">
                <a:solidFill>
                  <a:schemeClr val="tx1"/>
                </a:solidFill>
                <a:effectLst/>
                <a:latin typeface="Helvetica" pitchFamily="2" charset="0"/>
                <a:ea typeface="+mn-ea"/>
                <a:cs typeface="+mn-cs"/>
              </a:rPr>
              <a:t> ad minim </a:t>
            </a:r>
            <a:r>
              <a:rPr lang="en-GB" sz="1600" b="0" i="0" kern="1200" err="1">
                <a:solidFill>
                  <a:schemeClr val="tx1"/>
                </a:solidFill>
                <a:effectLst/>
                <a:latin typeface="Helvetica" pitchFamily="2" charset="0"/>
                <a:ea typeface="+mn-ea"/>
                <a:cs typeface="+mn-cs"/>
              </a:rPr>
              <a:t>veniam</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quis</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nostrud</a:t>
            </a:r>
            <a:r>
              <a:rPr lang="en-GB" sz="1600" b="0" i="0" kern="1200">
                <a:solidFill>
                  <a:schemeClr val="tx1"/>
                </a:solidFill>
                <a:effectLst/>
                <a:latin typeface="Helvetica" pitchFamily="2" charset="0"/>
                <a:ea typeface="+mn-ea"/>
                <a:cs typeface="+mn-cs"/>
              </a:rPr>
              <a:t> nisi </a:t>
            </a:r>
            <a:r>
              <a:rPr lang="en-GB" sz="1600" b="0" i="0" kern="1200" err="1">
                <a:solidFill>
                  <a:schemeClr val="tx1"/>
                </a:solidFill>
                <a:effectLst/>
                <a:latin typeface="Helvetica" pitchFamily="2" charset="0"/>
                <a:ea typeface="+mn-ea"/>
                <a:cs typeface="+mn-cs"/>
              </a:rPr>
              <a:t>ut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aliquip</a:t>
            </a:r>
            <a:r>
              <a:rPr lang="en-GB" sz="1600" b="0" i="0" kern="1200">
                <a:solidFill>
                  <a:schemeClr val="tx1"/>
                </a:solidFill>
                <a:effectLst/>
                <a:latin typeface="Helvetica" pitchFamily="2" charset="0"/>
                <a:ea typeface="+mn-ea"/>
                <a:cs typeface="+mn-cs"/>
              </a:rPr>
              <a:t> ex </a:t>
            </a:r>
            <a:r>
              <a:rPr lang="en-GB" sz="1600" b="0" i="0" kern="1200" err="1">
                <a:solidFill>
                  <a:schemeClr val="tx1"/>
                </a:solidFill>
                <a:effectLst/>
                <a:latin typeface="Helvetica" pitchFamily="2" charset="0"/>
                <a:ea typeface="+mn-ea"/>
                <a:cs typeface="+mn-cs"/>
              </a:rPr>
              <a:t>earterste</a:t>
            </a:r>
            <a:r>
              <a:rPr lang="en-GB" sz="1600" b="0" i="0" kern="1200">
                <a:solidFill>
                  <a:schemeClr val="tx1"/>
                </a:solidFill>
                <a:effectLst/>
                <a:latin typeface="Helvetica" pitchFamily="2" charset="0"/>
                <a:ea typeface="+mn-ea"/>
                <a:cs typeface="+mn-cs"/>
              </a:rPr>
              <a:t> art </a:t>
            </a:r>
            <a:r>
              <a:rPr lang="en-GB" sz="1600" b="0" i="0" kern="1200" err="1">
                <a:solidFill>
                  <a:schemeClr val="tx1"/>
                </a:solidFill>
                <a:effectLst/>
                <a:latin typeface="Helvetica" pitchFamily="2" charset="0"/>
                <a:ea typeface="+mn-ea"/>
                <a:cs typeface="+mn-cs"/>
              </a:rPr>
              <a:t>commododare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consequat</a:t>
            </a:r>
            <a:r>
              <a:rPr lang="en-GB" sz="1600" b="0" i="0" kern="1200">
                <a:solidFill>
                  <a:schemeClr val="tx1"/>
                </a:solidFill>
                <a:effectLst/>
                <a:latin typeface="Helvetica" pitchFamily="2" charset="0"/>
                <a:ea typeface="+mn-ea"/>
                <a:cs typeface="+mn-cs"/>
              </a:rPr>
              <a:t>. Duis </a:t>
            </a:r>
            <a:r>
              <a:rPr lang="en-GB" sz="1600" b="0" i="0" kern="1200" err="1">
                <a:solidFill>
                  <a:schemeClr val="tx1"/>
                </a:solidFill>
                <a:effectLst/>
                <a:latin typeface="Helvetica" pitchFamily="2" charset="0"/>
                <a:ea typeface="+mn-ea"/>
                <a:cs typeface="+mn-cs"/>
              </a:rPr>
              <a:t>aute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irure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dolor</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reprehenderit</a:t>
            </a:r>
            <a:r>
              <a:rPr lang="en-GB" sz="1600" b="0" i="0" kern="1200">
                <a:solidFill>
                  <a:schemeClr val="tx1"/>
                </a:solidFill>
                <a:effectLst/>
                <a:latin typeface="Helvetica" pitchFamily="2" charset="0"/>
                <a:ea typeface="+mn-ea"/>
                <a:cs typeface="+mn-cs"/>
              </a:rPr>
              <a:t> in </a:t>
            </a:r>
            <a:r>
              <a:rPr lang="en-GB" sz="1600" b="0" i="0" kern="1200" err="1">
                <a:solidFill>
                  <a:schemeClr val="tx1"/>
                </a:solidFill>
                <a:effectLst/>
                <a:latin typeface="Helvetica" pitchFamily="2" charset="0"/>
                <a:ea typeface="+mn-ea"/>
                <a:cs typeface="+mn-cs"/>
              </a:rPr>
              <a:t>voluptate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velit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esse</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cillum</a:t>
            </a:r>
            <a:r>
              <a:rPr lang="en-GB" sz="1600" b="0" i="0" kern="1200">
                <a:solidFill>
                  <a:schemeClr val="tx1"/>
                </a:solidFill>
                <a:effectLst/>
                <a:latin typeface="Helvetica" pitchFamily="2" charset="0"/>
                <a:ea typeface="+mn-ea"/>
                <a:cs typeface="+mn-cs"/>
              </a:rPr>
              <a:t> dolore </a:t>
            </a:r>
            <a:r>
              <a:rPr lang="en-GB" sz="1600" b="0" i="0" kern="1200" err="1">
                <a:solidFill>
                  <a:schemeClr val="tx1"/>
                </a:solidFill>
                <a:effectLst/>
                <a:latin typeface="Helvetica" pitchFamily="2" charset="0"/>
                <a:ea typeface="+mn-ea"/>
                <a:cs typeface="+mn-cs"/>
              </a:rPr>
              <a:t>eu</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fugiat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nulla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pariatur</a:t>
            </a:r>
            <a:r>
              <a:rPr lang="en-GB" sz="1600" b="0" i="0" kern="120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sint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occaecat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cupidatat</a:t>
            </a:r>
            <a:r>
              <a:rPr lang="en-GB" sz="1600" b="0" i="0" kern="1200">
                <a:solidFill>
                  <a:schemeClr val="tx1"/>
                </a:solidFill>
                <a:effectLst/>
                <a:latin typeface="Helvetica" pitchFamily="2" charset="0"/>
                <a:ea typeface="+mn-ea"/>
                <a:cs typeface="+mn-cs"/>
              </a:rPr>
              <a:t> non </a:t>
            </a:r>
            <a:r>
              <a:rPr lang="en-GB" sz="1600" b="0" i="0" kern="1200" err="1">
                <a:solidFill>
                  <a:schemeClr val="tx1"/>
                </a:solidFill>
                <a:effectLst/>
                <a:latin typeface="Helvetica" pitchFamily="2" charset="0"/>
                <a:ea typeface="+mn-ea"/>
                <a:cs typeface="+mn-cs"/>
              </a:rPr>
              <a:t>proident</a:t>
            </a:r>
            <a:r>
              <a:rPr lang="en-GB" sz="1600" b="0" i="0" kern="1200">
                <a:solidFill>
                  <a:schemeClr val="tx1"/>
                </a:solidFill>
                <a:effectLst/>
                <a:latin typeface="Helvetica" pitchFamily="2" charset="0"/>
                <a:ea typeface="+mn-ea"/>
                <a:cs typeface="+mn-cs"/>
              </a:rPr>
              <a:t>, sunt in culpa qui </a:t>
            </a:r>
            <a:r>
              <a:rPr lang="en-GB" sz="1600" b="0" i="0" kern="1200" err="1">
                <a:solidFill>
                  <a:schemeClr val="tx1"/>
                </a:solidFill>
                <a:effectLst/>
                <a:latin typeface="Helvetica" pitchFamily="2" charset="0"/>
                <a:ea typeface="+mn-ea"/>
                <a:cs typeface="+mn-cs"/>
              </a:rPr>
              <a:t>officia</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deserunt</a:t>
            </a:r>
            <a:r>
              <a:rPr lang="en-GB" sz="1600" b="0" i="0" kern="1200">
                <a:solidFill>
                  <a:schemeClr val="tx1"/>
                </a:solidFill>
                <a:effectLst/>
                <a:latin typeface="Helvetica" pitchFamily="2" charset="0"/>
                <a:ea typeface="+mn-ea"/>
                <a:cs typeface="+mn-cs"/>
              </a:rPr>
              <a:t> </a:t>
            </a:r>
            <a:r>
              <a:rPr lang="en-GB" sz="1600" b="0" i="0" kern="1200" err="1">
                <a:solidFill>
                  <a:schemeClr val="tx1"/>
                </a:solidFill>
                <a:effectLst/>
                <a:latin typeface="Helvetica" pitchFamily="2" charset="0"/>
                <a:ea typeface="+mn-ea"/>
                <a:cs typeface="+mn-cs"/>
              </a:rPr>
              <a:t>mollit</a:t>
            </a:r>
            <a:r>
              <a:rPr lang="en-GB" sz="1600" b="0" i="0" kern="120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4977"/>
            <a:ext cx="9479706" cy="246221"/>
          </a:xfrm>
          <a:prstGeom prst="rect">
            <a:avLst/>
          </a:prstGeom>
          <a:noFill/>
        </p:spPr>
        <p:txBody>
          <a:bodyPr wrap="square" rtlCol="0" anchor="b">
            <a:spAutoFit/>
          </a:bodyPr>
          <a:lstStyle/>
          <a:p>
            <a:pPr algn="l"/>
            <a:r>
              <a:rPr lang="en-GB" sz="1000" b="0" i="0" kern="1200">
                <a:solidFill>
                  <a:schemeClr val="tx1"/>
                </a:solidFill>
                <a:effectLst/>
                <a:latin typeface="Helvetica" pitchFamily="2" charset="0"/>
                <a:ea typeface="+mn-ea"/>
                <a:cs typeface="+mn-cs"/>
              </a:rPr>
              <a:t>This training pack has been developed as part of the NEPSI Good Practice Guide – visit </a:t>
            </a:r>
            <a:r>
              <a:rPr lang="en-GB" sz="1000" b="0" i="0" kern="1200" err="1">
                <a:solidFill>
                  <a:schemeClr val="tx1"/>
                </a:solidFill>
                <a:effectLst/>
                <a:latin typeface="Helvetica" pitchFamily="2" charset="0"/>
                <a:ea typeface="+mn-ea"/>
                <a:cs typeface="+mn-cs"/>
              </a:rPr>
              <a:t>guide.nepsi.eu</a:t>
            </a:r>
            <a:endParaRPr lang="en-GB" sz="1000" b="0" i="0" kern="1200">
              <a:solidFill>
                <a:schemeClr val="tx1"/>
              </a:solidFill>
              <a:effectLst/>
              <a:latin typeface="Helvetica" pitchFamily="2" charset="0"/>
              <a:ea typeface="+mn-ea"/>
              <a:cs typeface="+mn-cs"/>
            </a:endParaRP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a:spLocks/>
          </p:cNvSpPr>
          <p:nvPr userDrawn="1"/>
        </p:nvSpPr>
        <p:spPr>
          <a:xfrm>
            <a:off x="6096001" y="429114"/>
            <a:ext cx="572135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GOOD PRACTICES TRAINING FOR </a:t>
            </a:r>
            <a:br>
              <a:rPr lang="en-GB" dirty="0"/>
            </a:br>
            <a:r>
              <a:rPr lang="en-GB" dirty="0"/>
              <a:t>MAINTENANCE, SERVICE AND REPAIR ACTIVITIES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622849"/>
            <a:ext cx="7837761" cy="1691348"/>
          </a:xfrm>
        </p:spPr>
        <p:txBody>
          <a:bodyPr anchor="t"/>
          <a:lstStyle/>
          <a:p>
            <a:r>
              <a:rPr lang="en-US" dirty="0"/>
              <a:t>GOOD PRACTICES TRAINING FOR</a:t>
            </a:r>
          </a:p>
          <a:p>
            <a:r>
              <a:rPr lang="en-US" dirty="0">
                <a:latin typeface="Helvetica"/>
                <a:cs typeface="Helvetica"/>
              </a:rPr>
              <a:t>MAINTENANCE, SERVICE </a:t>
            </a:r>
          </a:p>
          <a:p>
            <a:r>
              <a:rPr lang="en-US" dirty="0">
                <a:latin typeface="Helvetica"/>
                <a:cs typeface="Helvetica"/>
              </a:rPr>
              <a:t>AND </a:t>
            </a:r>
            <a:r>
              <a:rPr lang="en-US">
                <a:latin typeface="Helvetica"/>
                <a:cs typeface="Helvetica"/>
              </a:rPr>
              <a:t>REPAIR ACTIVITIES</a:t>
            </a:r>
            <a:endParaRPr lang="en-US" dirty="0">
              <a:cs typeface="Helvetica"/>
            </a:endParaRP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dirty="0"/>
          </a:p>
        </p:txBody>
      </p:sp>
      <p:sp>
        <p:nvSpPr>
          <p:cNvPr id="2" name="Rectangle 1">
            <a:extLst>
              <a:ext uri="{FF2B5EF4-FFF2-40B4-BE49-F238E27FC236}">
                <a16:creationId xmlns:a16="http://schemas.microsoft.com/office/drawing/2014/main" id="{38DA2A35-C7D5-2D42-BBF6-9ECD4BF6FA32}"/>
              </a:ext>
            </a:extLst>
          </p:cNvPr>
          <p:cNvSpPr/>
          <p:nvPr/>
        </p:nvSpPr>
        <p:spPr>
          <a:xfrm>
            <a:off x="7172325" y="257175"/>
            <a:ext cx="4629150"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a:t>PREAMBLE (FOR TRAINER)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600"/>
              </a:lnSpc>
            </a:pPr>
            <a:r>
              <a:rPr lang="en-US" sz="2000" dirty="0">
                <a:latin typeface="Helvetica"/>
                <a:cs typeface="Helvetica"/>
              </a:rPr>
              <a:t>As part of the education step in implementing the NEPSI Good Practices, NEPSI has developed a set of educational resources. </a:t>
            </a:r>
            <a:endParaRPr lang="en-US" sz="2000" dirty="0"/>
          </a:p>
          <a:p>
            <a:pPr>
              <a:lnSpc>
                <a:spcPts val="2600"/>
              </a:lnSpc>
            </a:pPr>
            <a:r>
              <a:rPr lang="en-US" sz="2000" dirty="0"/>
              <a:t>Each PowerPoint Training pack covers a topic relevant for workers across all industries that use materials containing crystalline silica. The packs provide information about the dust exposure risks related to the topic and the good practices and measures available </a:t>
            </a:r>
            <a:r>
              <a:rPr lang="en-US" sz="2000"/>
              <a:t>to reduce them. </a:t>
            </a:r>
            <a:r>
              <a:rPr lang="en-US" sz="2000" dirty="0"/>
              <a:t>The purpose of the training is to inform and educate workers to help them to use the control measures effectively and reduce their exposure to respirable crystalline silica (RCS) in the workplace.</a:t>
            </a:r>
          </a:p>
          <a:p>
            <a:pPr>
              <a:lnSpc>
                <a:spcPts val="2600"/>
              </a:lnSpc>
            </a:pPr>
            <a:r>
              <a:rPr lang="en-US" sz="2000" dirty="0"/>
              <a:t>Use the blank template and placeholders to add additional information to this training pack as needed.</a:t>
            </a:r>
          </a:p>
        </p:txBody>
      </p:sp>
    </p:spTree>
    <p:extLst>
      <p:ext uri="{BB962C8B-B14F-4D97-AF65-F5344CB8AC3E}">
        <p14:creationId xmlns:p14="http://schemas.microsoft.com/office/powerpoint/2010/main" val="29343355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PLEASE NOTE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en-US" sz="2000" dirty="0">
                <a:solidFill>
                  <a:schemeClr val="tx1"/>
                </a:solidFill>
              </a:rPr>
              <a:t>The information in this PowerPoint training is advisory in nature and informational in content. It is not a standard or regulation, and it neither creates new legal obligations nor alters existing obligations created by health legislation and policy.</a:t>
            </a:r>
          </a:p>
        </p:txBody>
      </p:sp>
    </p:spTree>
    <p:extLst>
      <p:ext uri="{BB962C8B-B14F-4D97-AF65-F5344CB8AC3E}">
        <p14:creationId xmlns:p14="http://schemas.microsoft.com/office/powerpoint/2010/main" val="3358073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INTRODUCTION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spcAft>
                <a:spcPts val="1000"/>
              </a:spcAft>
            </a:pPr>
            <a:r>
              <a:rPr lang="en-US" sz="2000" b="1" dirty="0"/>
              <a:t>Learning to protect yourself against work-related hazards is a priority.</a:t>
            </a:r>
          </a:p>
          <a:p>
            <a:r>
              <a:rPr lang="en-US" sz="2000" dirty="0"/>
              <a:t>In this PowerPoint training, you will learn about:</a:t>
            </a:r>
          </a:p>
          <a:p>
            <a:pPr marL="285750" indent="-285750">
              <a:buFont typeface="Arial" panose="020B0604020202020204" pitchFamily="34" charset="0"/>
              <a:buChar char="•"/>
            </a:pPr>
            <a:r>
              <a:rPr lang="en-US" sz="2000" dirty="0"/>
              <a:t>How to minimise exposure to harmful respirable crystalline silica dust (RCS) when carrying out maintenance, service and repair activities</a:t>
            </a:r>
          </a:p>
          <a:p>
            <a:pPr marL="285750" indent="-285750">
              <a:buFont typeface="Arial" panose="020B0604020202020204" pitchFamily="34" charset="0"/>
              <a:buChar char="•"/>
            </a:pPr>
            <a:r>
              <a:rPr lang="en-US" sz="2000" dirty="0"/>
              <a:t>Additional hazards at the workplace</a:t>
            </a:r>
          </a:p>
          <a:p>
            <a:pPr marL="285750" indent="-285750">
              <a:buFont typeface="Arial" panose="020B0604020202020204" pitchFamily="34" charset="0"/>
              <a:buChar char="•"/>
            </a:pPr>
            <a:r>
              <a:rPr lang="en-US" sz="2000" dirty="0">
                <a:solidFill>
                  <a:srgbClr val="FF0000"/>
                </a:solidFill>
              </a:rPr>
              <a:t>Text for trainer to fill – if you’ve added a custom slide, insert a brief overview of the contextual material</a:t>
            </a:r>
          </a:p>
          <a:p>
            <a:pPr marL="285750" indent="-285750">
              <a:buFont typeface="Arial" panose="020B0604020202020204" pitchFamily="34" charset="0"/>
              <a:buChar char="•"/>
            </a:pPr>
            <a:endParaRPr lang="en-US"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DUST CONTROL TECHNIQUES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700"/>
              </a:lnSpc>
            </a:pPr>
            <a:r>
              <a:rPr lang="en-US" sz="2000" dirty="0"/>
              <a:t>Maintenance, service and repair activities is supported by good hygiene and housekeeping, which is one of the five main dust control techniques.</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rotWithShape="1">
          <a:blip r:embed="rId3"/>
          <a:srcRect l="6858" t="62670" r="77165" b="13177"/>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rotWithShape="1">
          <a:blip r:embed="rId3"/>
          <a:srcRect l="32512" t="34616" r="51513" b="40760"/>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rotWithShape="1">
          <a:blip r:embed="rId3"/>
          <a:srcRect l="7057" t="9146" r="76967" b="66230"/>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rotWithShape="1">
          <a:blip r:embed="rId3">
            <a:alphaModFix/>
          </a:blip>
          <a:srcRect l="57729" t="62602" r="26295" b="13245"/>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rotWithShape="1">
          <a:blip r:embed="rId3"/>
          <a:srcRect l="58184" t="9878" r="26749" b="66739"/>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5" y="1702138"/>
            <a:ext cx="2131931" cy="1654299"/>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GOOD HYGIENE / HOUSEKEEPING</a:t>
            </a:r>
          </a:p>
          <a:p>
            <a:r>
              <a:rPr lang="en-US" sz="1200" dirty="0"/>
              <a:t>Washing work clothes and vacuuming up dust produced by processes stops dust accumulating over time – a clean workspace is a safe one</a:t>
            </a:r>
          </a:p>
          <a:p>
            <a:endParaRPr lang="en-US" dirty="0"/>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5" y="3394767"/>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ENCLOSURE</a:t>
            </a:r>
          </a:p>
          <a:p>
            <a:pPr>
              <a:spcAft>
                <a:spcPts val="300"/>
              </a:spcAft>
            </a:pPr>
            <a:r>
              <a:rPr lang="en-US" sz="1200" dirty="0"/>
              <a:t>Conducting RCS producing processes in a sealed environment prevents dust exposure at the source</a:t>
            </a:r>
          </a:p>
          <a:p>
            <a:pPr>
              <a:spcAft>
                <a:spcPts val="300"/>
              </a:spcAft>
            </a:pPr>
            <a:endParaRPr lang="en-US" dirty="0"/>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4" y="4852473"/>
            <a:ext cx="2131931" cy="1508105"/>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EXTRACTION / VENTILATION</a:t>
            </a:r>
          </a:p>
          <a:p>
            <a:pPr>
              <a:spcAft>
                <a:spcPts val="300"/>
              </a:spcAft>
            </a:pPr>
            <a:r>
              <a:rPr lang="en-US" sz="1200" dirty="0"/>
              <a:t>Capturing RCS at source, before we are exposed to it, and replacing contaminated air with clean air.</a:t>
            </a:r>
          </a:p>
          <a:p>
            <a:endParaRPr lang="en-US" dirty="0"/>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5" y="3131928"/>
            <a:ext cx="2131931" cy="1492716"/>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PROTECTIVE EQUIPMENT</a:t>
            </a:r>
          </a:p>
          <a:p>
            <a:r>
              <a:rPr lang="en-US" sz="1200" dirty="0"/>
              <a:t>PPE (e.g. Face masks) protects workers from dust when all other control measure are insufficient to control exposure risks</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5" y="1679231"/>
            <a:ext cx="2131931" cy="1346522"/>
          </a:xfrm>
          <a:prstGeom prst="rect">
            <a:avLst/>
          </a:prstGeom>
          <a:noFill/>
        </p:spPr>
        <p:txBody>
          <a:bodyPr wrap="square" rtlCol="0">
            <a:spAutoFit/>
          </a:bodyPr>
          <a:lstStyle/>
          <a:p>
            <a:pPr>
              <a:spcAft>
                <a:spcPts val="300"/>
              </a:spcAft>
            </a:pPr>
            <a:r>
              <a:rPr lang="en-US" sz="1050" b="1" spc="50" dirty="0">
                <a:solidFill>
                  <a:srgbClr val="EF9A2E"/>
                </a:solidFill>
                <a:latin typeface="Futura Medium" panose="020B0602020204020303" pitchFamily="34" charset="-79"/>
                <a:cs typeface="Futura Medium" panose="020B0602020204020303" pitchFamily="34" charset="-79"/>
              </a:rPr>
              <a:t>WATER</a:t>
            </a:r>
          </a:p>
          <a:p>
            <a:pPr>
              <a:spcAft>
                <a:spcPts val="300"/>
              </a:spcAft>
            </a:pPr>
            <a:r>
              <a:rPr lang="en-US" sz="1200" dirty="0"/>
              <a:t>Keeping processes wet prevents dust becoming airborne by capturing particles with water</a:t>
            </a:r>
          </a:p>
          <a:p>
            <a:pPr>
              <a:spcAft>
                <a:spcPts val="300"/>
              </a:spcAft>
            </a:pPr>
            <a:endParaRPr lang="en-US" dirty="0"/>
          </a:p>
        </p:txBody>
      </p:sp>
    </p:spTree>
    <p:extLst>
      <p:ext uri="{BB962C8B-B14F-4D97-AF65-F5344CB8AC3E}">
        <p14:creationId xmlns:p14="http://schemas.microsoft.com/office/powerpoint/2010/main" val="23221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en-US" dirty="0"/>
              <a:t>THE RISKS FROM THIS ACTIVITY</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en-GB" sz="2000" dirty="0">
                <a:latin typeface="Helvetica"/>
                <a:cs typeface="Helvetica"/>
              </a:rPr>
              <a:t>This activity can be very dusty</a:t>
            </a:r>
          </a:p>
          <a:p>
            <a:pPr marL="342900" indent="-342900">
              <a:lnSpc>
                <a:spcPts val="2700"/>
              </a:lnSpc>
              <a:buFont typeface="Arial" panose="020B0604020202020204" pitchFamily="34" charset="0"/>
              <a:buChar char="•"/>
            </a:pPr>
            <a:r>
              <a:rPr lang="en-GB" sz="2000" dirty="0">
                <a:latin typeface="Helvetica"/>
                <a:cs typeface="Helvetica"/>
              </a:rPr>
              <a:t>Long term exposure to high levels of RCS can cause disabling lung disease</a:t>
            </a:r>
          </a:p>
          <a:p>
            <a:pPr>
              <a:lnSpc>
                <a:spcPts val="2700"/>
              </a:lnSpc>
            </a:pPr>
            <a:r>
              <a:rPr lang="en-GB" sz="2000" dirty="0"/>
              <a:t>It’s important that we protect ourselves from exposure to this airborne dust every day. </a:t>
            </a:r>
          </a:p>
          <a:p>
            <a:pPr>
              <a:lnSpc>
                <a:spcPts val="2700"/>
              </a:lnSpc>
            </a:pPr>
            <a:r>
              <a:rPr lang="en-GB" sz="2000" dirty="0"/>
              <a:t>By following good practices today, we protect our health for the future.</a:t>
            </a:r>
          </a:p>
          <a:p>
            <a:pPr>
              <a:lnSpc>
                <a:spcPts val="2700"/>
              </a:lnSpc>
            </a:pPr>
            <a:r>
              <a:rPr lang="en-GB" sz="2000" dirty="0"/>
              <a:t>How will you spend your retirement?</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8011" t="31627" r="13491" b="1053"/>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l="30771" t="34278" r="13784" b="18172"/>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t>TYPES OF MAINTENANCE, SERVICE AND REPAIRS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buFont typeface="Arial" panose="020B0604020202020204" pitchFamily="34" charset="0"/>
              <a:buChar char="•"/>
            </a:pPr>
            <a:r>
              <a:rPr lang="en-GB" sz="2000" dirty="0"/>
              <a:t>Daily Planned Preventive Maintenance/Service/Repair</a:t>
            </a:r>
          </a:p>
          <a:p>
            <a:pPr marL="285750" indent="-285750">
              <a:buFont typeface="Arial" panose="020B0604020202020204" pitchFamily="34" charset="0"/>
              <a:buChar char="•"/>
            </a:pPr>
            <a:r>
              <a:rPr lang="en-GB" sz="2000" dirty="0"/>
              <a:t>Routine Planned Preventive Maintenance/Service/Repair</a:t>
            </a:r>
          </a:p>
          <a:p>
            <a:pPr marL="285750" indent="-285750">
              <a:buFont typeface="Arial" panose="020B0604020202020204" pitchFamily="34" charset="0"/>
              <a:buChar char="•"/>
            </a:pPr>
            <a:r>
              <a:rPr lang="en-GB" sz="2000" dirty="0"/>
              <a:t>Breakdowns and Emergencies</a:t>
            </a:r>
          </a:p>
          <a:p>
            <a:endParaRPr lang="en-US" sz="2000" dirty="0">
              <a:solidFill>
                <a:schemeClr val="bg1">
                  <a:lumMod val="65000"/>
                </a:schemeClr>
              </a:solidFill>
            </a:endParaRPr>
          </a:p>
          <a:p>
            <a:r>
              <a:rPr lang="en-US" sz="2000" dirty="0">
                <a:solidFill>
                  <a:schemeClr val="bg1">
                    <a:lumMod val="65000"/>
                  </a:schemeClr>
                </a:solidFill>
              </a:rPr>
              <a:t>    (Non-exhaustive list)</a:t>
            </a:r>
          </a:p>
          <a:p>
            <a:endParaRPr lang="en-US" sz="20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rotWithShape="1">
          <a:blip r:embed="rId4" cstate="print">
            <a:extLst>
              <a:ext uri="{28A0092B-C50C-407E-A947-70E740481C1C}">
                <a14:useLocalDpi xmlns:a14="http://schemas.microsoft.com/office/drawing/2010/main"/>
              </a:ext>
            </a:extLst>
          </a:blip>
          <a:srcRect l="22467" t="-738" r="-12" b="738"/>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r>
              <a:rPr lang="en-US" dirty="0"/>
              <a:t>ENVIRONMENTAL FACTORS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453624" cy="3301845"/>
          </a:xfrm>
        </p:spPr>
        <p:txBody>
          <a:bodyPr/>
          <a:lstStyle/>
          <a:p>
            <a:pPr>
              <a:spcAft>
                <a:spcPts val="1000"/>
              </a:spcAft>
            </a:pPr>
            <a:r>
              <a:rPr lang="en-US" dirty="0"/>
              <a:t>Help by:</a:t>
            </a:r>
          </a:p>
          <a:p>
            <a:pPr marL="285750" indent="-285750">
              <a:buFont typeface="Arial" panose="020B0604020202020204" pitchFamily="34" charset="0"/>
              <a:buChar char="•"/>
            </a:pPr>
            <a:r>
              <a:rPr lang="en-US" dirty="0"/>
              <a:t>Planning ahead, to have procedures and equipment (including personal protective equipment) in place to deal with faults, breakdowns and spillages safely</a:t>
            </a:r>
          </a:p>
          <a:p>
            <a:pPr marL="285750" indent="-285750">
              <a:buFont typeface="Arial" panose="020B0604020202020204" pitchFamily="34" charset="0"/>
              <a:buChar char="•"/>
            </a:pPr>
            <a:r>
              <a:rPr lang="en-US" dirty="0"/>
              <a:t>Making sure the workplace is clean using appropriate cleaning methods</a:t>
            </a:r>
          </a:p>
          <a:p>
            <a:pPr marL="285750" indent="-285750">
              <a:buFont typeface="Arial" panose="020B0604020202020204" pitchFamily="34" charset="0"/>
              <a:buChar char="•"/>
            </a:pPr>
            <a:r>
              <a:rPr lang="en-US" dirty="0"/>
              <a:t>Clean floors and equipment with low pressure wet hosing or wet sweeping — never sweep dust with a dry broom </a:t>
            </a:r>
          </a:p>
          <a:p>
            <a:pPr marL="285750" indent="-285750">
              <a:buFont typeface="Arial" panose="020B0604020202020204" pitchFamily="34" charset="0"/>
              <a:buChar char="•"/>
            </a:pPr>
            <a:r>
              <a:rPr lang="en-US" dirty="0"/>
              <a:t>Clean dry spillage with HEPA vacuum cleaning systems — never clean with compressed air</a:t>
            </a:r>
          </a:p>
          <a:p>
            <a:pPr marL="285750" indent="-285750">
              <a:buFont typeface="Arial" panose="020B0604020202020204" pitchFamily="34" charset="0"/>
              <a:buChar char="•"/>
            </a:pPr>
            <a:r>
              <a:rPr lang="en-US" dirty="0"/>
              <a:t>Check that </a:t>
            </a:r>
            <a:r>
              <a:rPr lang="en-GB" dirty="0"/>
              <a:t>dust extraction systems are switched on</a:t>
            </a:r>
          </a:p>
          <a:p>
            <a:pPr marL="285750" indent="-285750">
              <a:buFont typeface="Arial" panose="020B0604020202020204" pitchFamily="34" charset="0"/>
              <a:buChar char="•"/>
            </a:pPr>
            <a:r>
              <a:rPr lang="en-GB" dirty="0"/>
              <a:t>Provide belt scrapers to conveyors</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r>
              <a:rPr lang="en-US" dirty="0"/>
              <a:t>OTHER HAZARDS</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buNone/>
            </a:pPr>
            <a:r>
              <a:rPr lang="en-US" sz="2000" dirty="0"/>
              <a:t>Before starting maintenance, service and repair activities, consider the following hazards:</a:t>
            </a:r>
          </a:p>
          <a:p>
            <a:r>
              <a:rPr lang="en-GB" sz="2000" dirty="0"/>
              <a:t>Excessive noise</a:t>
            </a:r>
          </a:p>
          <a:p>
            <a:r>
              <a:rPr lang="en-GB" sz="2000" dirty="0"/>
              <a:t>Working at heights</a:t>
            </a:r>
          </a:p>
          <a:p>
            <a:r>
              <a:rPr lang="en-GB" sz="2000" dirty="0"/>
              <a:t>Moving machinery</a:t>
            </a:r>
          </a:p>
          <a:p>
            <a:r>
              <a:rPr lang="en-GB" sz="2000" dirty="0"/>
              <a:t>Confined spaces</a:t>
            </a:r>
          </a:p>
          <a:p>
            <a:r>
              <a:rPr lang="en-GB" sz="2000" dirty="0"/>
              <a:t>Welding, burning, cutting &amp; grinding processes</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11698"/>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608297"/>
            <a:ext cx="5224462" cy="369332"/>
          </a:xfrm>
          <a:prstGeom prst="rect">
            <a:avLst/>
          </a:prstGeom>
        </p:spPr>
        <p:txBody>
          <a:bodyPr wrap="square">
            <a:spAutoFit/>
          </a:bodyPr>
          <a:lstStyle/>
          <a:p>
            <a:pPr lvl="0">
              <a:lnSpc>
                <a:spcPct val="90000"/>
              </a:lnSpc>
              <a:spcBef>
                <a:spcPts val="1000"/>
              </a:spcBef>
              <a:spcAft>
                <a:spcPts val="1000"/>
              </a:spcAft>
            </a:pPr>
            <a:r>
              <a:rPr lang="en-US" sz="2000" dirty="0">
                <a:solidFill>
                  <a:prstClr val="black"/>
                </a:solidFill>
                <a:latin typeface="Helvetica" pitchFamily="2" charset="0"/>
              </a:rPr>
              <a:t>Restrict access to authorized personnel only</a:t>
            </a:r>
          </a:p>
        </p:txBody>
      </p:sp>
    </p:spTree>
    <p:extLst>
      <p:ext uri="{BB962C8B-B14F-4D97-AF65-F5344CB8AC3E}">
        <p14:creationId xmlns:p14="http://schemas.microsoft.com/office/powerpoint/2010/main" val="10609195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en-US" dirty="0">
                <a:latin typeface="Arial" panose="020B0604020202020204" pitchFamily="34" charset="0"/>
                <a:cs typeface="Arial" panose="020B0604020202020204" pitchFamily="34" charset="0"/>
              </a:rPr>
              <a:t>GOOD HYGIENE PRACTICES</a:t>
            </a:r>
            <a:endParaRPr lang="en-US" dirty="0"/>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spcAft>
                <a:spcPts val="1000"/>
              </a:spcAft>
              <a:buFont typeface="Arial" panose="020B0604020202020204" pitchFamily="34" charset="0"/>
              <a:buChar char="•"/>
            </a:pPr>
            <a:r>
              <a:rPr lang="en-US" sz="2000" dirty="0"/>
              <a:t>Eat in an area away from work processes involving possible exposure to RCS</a:t>
            </a:r>
          </a:p>
          <a:p>
            <a:pPr marL="285750" indent="-285750">
              <a:spcAft>
                <a:spcPts val="1000"/>
              </a:spcAft>
              <a:buFont typeface="Arial" panose="020B0604020202020204" pitchFamily="34" charset="0"/>
              <a:buChar char="•"/>
            </a:pPr>
            <a:r>
              <a:rPr lang="en-US" sz="2000" dirty="0"/>
              <a:t>Before eating, drinking or smoking, workers must </a:t>
            </a:r>
            <a:r>
              <a:rPr lang="en-US" sz="2000" dirty="0">
                <a:latin typeface="Helvetica" pitchFamily="2" charset="0"/>
              </a:rPr>
              <a:t>wash their hands and face and change their clothes</a:t>
            </a:r>
          </a:p>
          <a:p>
            <a:pPr marL="285750" indent="-285750">
              <a:spcAft>
                <a:spcPts val="1000"/>
              </a:spcAft>
              <a:buFont typeface="Arial" panose="020B0604020202020204" pitchFamily="34" charset="0"/>
              <a:buChar char="•"/>
            </a:pPr>
            <a:r>
              <a:rPr lang="en-US" sz="2000" dirty="0"/>
              <a:t>Smoking is bad for your health and may increase the health damage associated with crystalline silica dust.</a:t>
            </a:r>
          </a:p>
        </p:txBody>
      </p:sp>
    </p:spTree>
    <p:extLst>
      <p:ext uri="{BB962C8B-B14F-4D97-AF65-F5344CB8AC3E}">
        <p14:creationId xmlns:p14="http://schemas.microsoft.com/office/powerpoint/2010/main" val="164902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extLst>
              <p:ext uri="{DAA4B4D4-6D71-4841-9C94-3DE7FCFB9230}">
                <p14:media xmlns:p14="http://schemas.microsoft.com/office/powerpoint/2010/main" r:embed="rId1"/>
              </p:ext>
            </p:extLst>
          </p:nvPr>
        </p:nvPicPr>
        <p:blipFill>
          <a:blip r:embed="rId5"/>
          <a:stretch>
            <a:fillRect/>
          </a:stretch>
        </p:blipFill>
        <p:spPr>
          <a:xfrm>
            <a:off x="3322638" y="1608138"/>
            <a:ext cx="5546725" cy="4437062"/>
          </a:xfrm>
        </p:spPr>
      </p:pic>
    </p:spTree>
    <p:extLst>
      <p:ext uri="{BB962C8B-B14F-4D97-AF65-F5344CB8AC3E}">
        <p14:creationId xmlns:p14="http://schemas.microsoft.com/office/powerpoint/2010/main" val="3327312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802876" cy="850900"/>
          </a:xfrm>
        </p:spPr>
        <p:txBody>
          <a:bodyPr/>
          <a:lstStyle/>
          <a:p>
            <a:r>
              <a:rPr lang="en-US" dirty="0"/>
              <a:t>DOS AND DON’TS OF MAINTENANCE, SERVICE AND REPAIRS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3" y="2814638"/>
            <a:ext cx="5453624" cy="3230407"/>
          </a:xfrm>
        </p:spPr>
        <p:txBody>
          <a:bodyPr/>
          <a:lstStyle/>
          <a:p>
            <a:r>
              <a:rPr lang="en-US" b="1" dirty="0"/>
              <a:t>DO</a:t>
            </a:r>
          </a:p>
          <a:p>
            <a:pPr marL="285750" indent="-285750">
              <a:buSzPct val="85000"/>
              <a:buFont typeface=".Apple Color Emoji UI"/>
              <a:buChar char="✅"/>
            </a:pPr>
            <a:r>
              <a:rPr lang="en-US" dirty="0"/>
              <a:t>Plan ahead for faults, breakdowns and spillages</a:t>
            </a:r>
          </a:p>
          <a:p>
            <a:pPr marL="285750" indent="-285750">
              <a:buSzPct val="85000"/>
              <a:buFont typeface=".Apple Color Emoji UI"/>
              <a:buChar char="✅"/>
            </a:pPr>
            <a:r>
              <a:rPr lang="en-US" dirty="0"/>
              <a:t>Ensure that the workplace is clean</a:t>
            </a:r>
          </a:p>
          <a:p>
            <a:pPr marL="285750" indent="-285750">
              <a:buSzPct val="85000"/>
              <a:buFont typeface=".Apple Color Emoji UI"/>
              <a:buChar char="✅"/>
            </a:pPr>
            <a:r>
              <a:rPr lang="en-US" dirty="0"/>
              <a:t>Clean spills immediately</a:t>
            </a:r>
          </a:p>
          <a:p>
            <a:pPr marL="285750" indent="-285750">
              <a:spcAft>
                <a:spcPts val="1000"/>
              </a:spcAft>
              <a:buSzPct val="85000"/>
              <a:buFont typeface=".Apple Color Emoji UI"/>
              <a:buChar char="✅"/>
            </a:pPr>
            <a:r>
              <a:rPr lang="en-US" dirty="0"/>
              <a:t>Report instances of damaged equipment and facilities</a:t>
            </a:r>
          </a:p>
          <a:p>
            <a:r>
              <a:rPr lang="en-US" b="1" dirty="0"/>
              <a:t>DON’T</a:t>
            </a:r>
          </a:p>
          <a:p>
            <a:pPr marL="285750" indent="-285750">
              <a:buSzPct val="85000"/>
              <a:buFont typeface=".Apple Color Emoji UI"/>
              <a:buChar char="❌"/>
            </a:pPr>
            <a:r>
              <a:rPr lang="en-US" dirty="0"/>
              <a:t>Use damaged or excessively warn equipment</a:t>
            </a:r>
          </a:p>
          <a:p>
            <a:pPr marL="285750" indent="-285750">
              <a:buSzPct val="85000"/>
              <a:buFont typeface=".Apple Color Emoji UI"/>
              <a:buChar char="❌"/>
            </a:pPr>
            <a:r>
              <a:rPr lang="en-US" dirty="0"/>
              <a:t>Clean up using a dry broom or compressed air</a:t>
            </a:r>
          </a:p>
          <a:p>
            <a:pPr marL="285750" indent="-285750">
              <a:buSzPct val="85000"/>
              <a:buFont typeface=".Apple Color Emoji UI"/>
              <a:buChar char="❌"/>
            </a:pPr>
            <a:r>
              <a:rPr lang="en-US" dirty="0">
                <a:solidFill>
                  <a:srgbClr val="FF0000"/>
                </a:solidFill>
              </a:rPr>
              <a:t>Text for trainer — Additional information needed</a:t>
            </a:r>
          </a:p>
          <a:p>
            <a:pPr>
              <a:buSzPct val="85000"/>
            </a:pPr>
            <a:endParaRPr lang="en-US" dirty="0"/>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en-US" dirty="0"/>
              <a:t>EMPTY SLIDE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en-US" sz="2000" dirty="0"/>
              <a:t>Use this slide to create custom training material specific to a work environment/context.</a:t>
            </a:r>
          </a:p>
          <a:p>
            <a:r>
              <a:rPr lang="en-US" sz="2000" dirty="0"/>
              <a:t>To change the image, right click &gt; change picture &gt; from file.</a:t>
            </a:r>
          </a:p>
          <a:p>
            <a:r>
              <a:rPr lang="en-US" sz="2000" dirty="0"/>
              <a:t>To create more slides, click the ‘New Slide’ tab above.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rotWithShape="1">
          <a:blip r:embed="rId3"/>
          <a:srcRect l="5438" r="16056"/>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en-US" dirty="0"/>
              <a:t>CONCLUSION</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anchor="t"/>
          <a:lstStyle/>
          <a:p>
            <a:pPr>
              <a:lnSpc>
                <a:spcPts val="2300"/>
              </a:lnSpc>
              <a:spcBef>
                <a:spcPts val="600"/>
              </a:spcBef>
              <a:spcAft>
                <a:spcPts val="1000"/>
              </a:spcAft>
            </a:pPr>
            <a:r>
              <a:rPr lang="en-GB" sz="2000" dirty="0"/>
              <a:t>Maintenance, service and repair activities are necessary, routine procedures for all industries. Remember:</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Plan ahead for faults, breakdowns </a:t>
            </a:r>
            <a:r>
              <a:rPr lang="en-GB" sz="2000">
                <a:latin typeface="Helvetica"/>
                <a:cs typeface="Helvetica"/>
              </a:rPr>
              <a:t>and spillages</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latin typeface="Helvetica"/>
                <a:cs typeface="Helvetica"/>
              </a:rPr>
              <a:t>Keep the workplace clean and well ventilated </a:t>
            </a:r>
            <a:endParaRPr lang="en-GB" sz="2000" dirty="0">
              <a:cs typeface="Helvetica"/>
            </a:endParaRP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t>Beware of additional hazards in the workplace</a:t>
            </a:r>
          </a:p>
          <a:p>
            <a:pPr marL="285750" indent="-285750">
              <a:lnSpc>
                <a:spcPts val="2300"/>
              </a:lnSpc>
              <a:spcBef>
                <a:spcPts val="600"/>
              </a:spcBef>
              <a:spcAft>
                <a:spcPts val="600"/>
              </a:spcAft>
              <a:buClr>
                <a:srgbClr val="F1B600"/>
              </a:buClr>
              <a:buSzPct val="120000"/>
              <a:buFont typeface="Wingdings" pitchFamily="2" charset="2"/>
              <a:buChar char="q"/>
            </a:pPr>
            <a:r>
              <a:rPr lang="en-GB" sz="2000" dirty="0">
                <a:solidFill>
                  <a:srgbClr val="FF0000"/>
                </a:solidFill>
              </a:rPr>
              <a:t>Trainer to add contextual conclusions</a:t>
            </a:r>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pPr marL="285750" indent="-285750">
              <a:lnSpc>
                <a:spcPts val="2300"/>
              </a:lnSpc>
              <a:spcBef>
                <a:spcPts val="600"/>
              </a:spcBef>
              <a:spcAft>
                <a:spcPts val="600"/>
              </a:spcAft>
              <a:buClr>
                <a:srgbClr val="F1B600"/>
              </a:buClr>
              <a:buSzPct val="120000"/>
              <a:buFont typeface="Wingdings" pitchFamily="2" charset="2"/>
              <a:buChar char="q"/>
            </a:pPr>
            <a:endParaRPr lang="en-GB" sz="2000" dirty="0"/>
          </a:p>
          <a:p>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en-US" dirty="0"/>
              <a:t>FURTHER LEARNING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n-GB" dirty="0">
                <a:hlinkClick r:id="rId3"/>
              </a:rPr>
              <a:t>Good Practices for Maintenance, Service and Repair Activities (Task Sheet 2.1.14)</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4"/>
              </a:rPr>
              <a:t>NEPSI Good Practice Guide</a:t>
            </a:r>
            <a:endParaRPr lang="en-GB" dirty="0"/>
          </a:p>
          <a:p>
            <a:pPr marL="285750" indent="-285750">
              <a:lnSpc>
                <a:spcPts val="2300"/>
              </a:lnSpc>
              <a:spcBef>
                <a:spcPts val="600"/>
              </a:spcBef>
              <a:spcAft>
                <a:spcPts val="600"/>
              </a:spcAft>
              <a:buSzPct val="130000"/>
              <a:buFont typeface="Arial" panose="020B0604020202020204" pitchFamily="34" charset="0"/>
              <a:buChar char="•"/>
            </a:pPr>
            <a:r>
              <a:rPr lang="en-GB" dirty="0">
                <a:hlinkClick r:id="rId5"/>
              </a:rPr>
              <a:t>NEPSI Guide for SMEs</a:t>
            </a:r>
            <a:endParaRPr lang="en-GB" dirty="0"/>
          </a:p>
        </p:txBody>
      </p:sp>
      <p:sp>
        <p:nvSpPr>
          <p:cNvPr id="4" name="Rounded Rectangle 3">
            <a:extLst>
              <a:ext uri="{FF2B5EF4-FFF2-40B4-BE49-F238E27FC236}">
                <a16:creationId xmlns:a16="http://schemas.microsoft.com/office/drawing/2014/main" id="{7F0A6CEB-33FF-294B-BA7A-26C4179A6FCB}"/>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nvSpPr>
        <p:spPr>
          <a:xfrm>
            <a:off x="1031302" y="5257153"/>
            <a:ext cx="10012933" cy="448584"/>
          </a:xfrm>
          <a:prstGeom prst="rect">
            <a:avLst/>
          </a:prstGeom>
          <a:noFill/>
          <a:ln>
            <a:noFill/>
          </a:ln>
        </p:spPr>
        <p:txBody>
          <a:bodyPr wrap="square" anchor="ctr">
            <a:spAutoFit/>
          </a:bodyPr>
          <a:lstStyle/>
          <a:p>
            <a:pPr algn="ctr">
              <a:lnSpc>
                <a:spcPts val="3000"/>
              </a:lnSpc>
              <a:spcBef>
                <a:spcPts val="1200"/>
              </a:spcBef>
              <a:spcAft>
                <a:spcPts val="1200"/>
              </a:spcAft>
              <a:buSzPct val="130000"/>
            </a:pPr>
            <a:r>
              <a:rPr lang="en-GB" sz="2000" dirty="0">
                <a:ln w="0"/>
              </a:rPr>
              <a:t>Visit the </a:t>
            </a:r>
            <a:r>
              <a:rPr lang="en-GB" sz="2000" b="1" dirty="0" err="1">
                <a:ln w="0"/>
              </a:rPr>
              <a:t>NEPSI</a:t>
            </a:r>
            <a:r>
              <a:rPr lang="en-GB" sz="2000" b="1" dirty="0">
                <a:ln w="0"/>
              </a:rPr>
              <a:t> E-Learning Platform </a:t>
            </a:r>
            <a:r>
              <a:rPr lang="en-GB" sz="2000" dirty="0">
                <a:ln w="0"/>
              </a:rPr>
              <a:t>at </a:t>
            </a:r>
            <a:r>
              <a:rPr lang="en-GB" sz="2000" dirty="0">
                <a:ln w="0"/>
                <a:hlinkClick r:id="rId6"/>
              </a:rPr>
              <a:t>training.nepsi.eu</a:t>
            </a:r>
            <a:r>
              <a:rPr lang="en-GB" sz="2000" dirty="0">
                <a:ln w="0"/>
              </a:rPr>
              <a:t> for more learning resources on RCS</a:t>
            </a:r>
          </a:p>
        </p:txBody>
      </p:sp>
    </p:spTree>
    <p:extLst>
      <p:ext uri="{BB962C8B-B14F-4D97-AF65-F5344CB8AC3E}">
        <p14:creationId xmlns:p14="http://schemas.microsoft.com/office/powerpoint/2010/main" val="220426247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12" ma:contentTypeDescription="Crée un document." ma:contentTypeScope="" ma:versionID="a2aae6594e88dd81b3e444bd28827a8c">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fdd43d770917111209dca723230b269d"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Partagé avec dé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885BE2A7-6CC7-437A-8673-5DFE6FE766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docProps/app.xml><?xml version="1.0" encoding="utf-8"?>
<Properties xmlns="http://schemas.openxmlformats.org/officeDocument/2006/extended-properties" xmlns:vt="http://schemas.openxmlformats.org/officeDocument/2006/docPropsVTypes">
  <Template>Office Theme</Template>
  <TotalTime>3</TotalTime>
  <Words>1168</Words>
  <Application>Microsoft Macintosh PowerPoint</Application>
  <PresentationFormat>Widescreen</PresentationFormat>
  <Paragraphs>117</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20</cp:revision>
  <dcterms:created xsi:type="dcterms:W3CDTF">2020-06-26T08:41:49Z</dcterms:created>
  <dcterms:modified xsi:type="dcterms:W3CDTF">2024-11-13T10:17:38Z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