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54"/>
    <p:restoredTop sz="75510"/>
  </p:normalViewPr>
  <p:slideViewPr>
    <p:cSldViewPr snapToGrid="0" snapToObjects="1">
      <p:cViewPr varScale="1">
        <p:scale>
          <a:sx n="90" d="100"/>
          <a:sy n="90" d="100"/>
        </p:scale>
        <p:origin x="164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dirty="0"/>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dirty="0"/>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Excessive exposure to respirable crystalline silica (RCS) </a:t>
            </a:r>
            <a:r>
              <a:rPr lang="en-US" b="0" strike="noStrike" dirty="0"/>
              <a:t>can lead to serious</a:t>
            </a:r>
            <a:r>
              <a:rPr lang="en-US" b="0" strike="noStrike" baseline="0" dirty="0"/>
              <a:t> health problems for workers </a:t>
            </a:r>
            <a:r>
              <a:rPr lang="en-US" b="0" dirty="0"/>
              <a:t>i</a:t>
            </a:r>
            <a:r>
              <a:rPr lang="en-US" dirty="0"/>
              <a:t>n the long-term. For that reason, it is important that all workers are aware of the best practices that limit or eliminate exposure to silica dust.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Helvetica" pitchFamily="2" charset="0"/>
                <a:ea typeface="+mn-ea"/>
                <a:cs typeface="+mn-cs"/>
              </a:rPr>
              <a:t>This PowerPoint training covers the correct use of personal protective equipment (PPE) for workers exposed to respirable crystalline silica (RCS) dust. </a:t>
            </a:r>
          </a:p>
          <a:p>
            <a:endParaRPr lang="en-US" b="0" dirty="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dirty="0"/>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PPE is any item of protective clothing or equipment designed to protect the wearer's body from injury or infection. </a:t>
            </a:r>
          </a:p>
          <a:p>
            <a:pPr algn="l">
              <a:lnSpc>
                <a:spcPts val="2300"/>
              </a:lnSpc>
              <a:spcBef>
                <a:spcPts val="600"/>
              </a:spcBef>
              <a:spcAft>
                <a:spcPts val="600"/>
              </a:spcAft>
            </a:pPr>
            <a:endParaRPr lang="en-GB" sz="1200" b="0" i="0" kern="1200" dirty="0">
              <a:solidFill>
                <a:schemeClr val="tx1"/>
              </a:solidFill>
              <a:effectLst/>
              <a:latin typeface="Helvetica" pitchFamily="2" charset="0"/>
              <a:ea typeface="+mn-ea"/>
              <a:cs typeface="+mn-cs"/>
            </a:endParaRPr>
          </a:p>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While PPE should be available at all sites, its use should be a last resort when all control measures have been tried and failed to provide sufficient control of dust exposure.</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dirty="0"/>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dirty="0"/>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The following diagram summarises the risk management process, from the perspective of both employer and employee, when applied to control of respirable crystalline silica. The health and safety systems implemented in the companies must be respected by both employer and employee.</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dirty="0"/>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tabLst/>
              <a:defRPr/>
            </a:pPr>
            <a:r>
              <a:rPr lang="en-GB" sz="1200" b="0" i="0" kern="1200" dirty="0">
                <a:solidFill>
                  <a:schemeClr val="tx1"/>
                </a:solidFill>
                <a:effectLst/>
                <a:latin typeface="Helvetica" pitchFamily="2" charset="0"/>
                <a:ea typeface="+mn-ea"/>
                <a:cs typeface="+mn-cs"/>
              </a:rPr>
              <a:t>PPE should only be worn when given specific instructions to and should be selected on the basis of performance (e.g. protection factor), comfort and durability.</a:t>
            </a:r>
          </a:p>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Tasks that require the use of PPE will be indicated with appropriate signage and pictograms.</a:t>
            </a:r>
          </a:p>
          <a:p>
            <a:pPr algn="l">
              <a:lnSpc>
                <a:spcPts val="2300"/>
              </a:lnSpc>
              <a:spcBef>
                <a:spcPts val="600"/>
              </a:spcBef>
              <a:spcAft>
                <a:spcPts val="600"/>
              </a:spcAft>
            </a:pPr>
            <a:endParaRPr lang="en-GB" sz="1200" b="0" i="0" kern="1200" dirty="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tabLst/>
              <a:defRPr/>
            </a:pPr>
            <a:r>
              <a:rPr lang="en-GB" sz="1200" b="0" i="0" kern="1200" dirty="0">
                <a:solidFill>
                  <a:schemeClr val="tx1"/>
                </a:solidFill>
                <a:effectLst/>
                <a:latin typeface="Helvetica" pitchFamily="2" charset="0"/>
                <a:ea typeface="+mn-ea"/>
                <a:cs typeface="+mn-cs"/>
              </a:rPr>
              <a:t>Protective clothes (overalls) must be used during all dusty tasks. Dark-coloured overalls may be used to help indicate dust contamination.</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Once it has been confirmed that PPE is necessary for the task at hand, workers should ensure that their item is free from damage or excessive wear and tear.</a:t>
            </a:r>
          </a:p>
          <a:p>
            <a:pPr marL="0" indent="0" algn="l">
              <a:lnSpc>
                <a:spcPts val="2300"/>
              </a:lnSpc>
              <a:spcBef>
                <a:spcPts val="600"/>
              </a:spcBef>
              <a:spcAft>
                <a:spcPts val="600"/>
              </a:spcAft>
              <a:buFont typeface="Arial" panose="020B0604020202020204" pitchFamily="34" charset="0"/>
              <a:buNone/>
            </a:pPr>
            <a:r>
              <a:rPr lang="en-GB" sz="1200" b="0" i="0" kern="1200" dirty="0">
                <a:solidFill>
                  <a:schemeClr val="tx1"/>
                </a:solidFill>
                <a:effectLst/>
                <a:latin typeface="Helvetica" pitchFamily="2" charset="0"/>
                <a:ea typeface="+mn-ea"/>
                <a:cs typeface="+mn-cs"/>
              </a:rPr>
              <a:t>Damaged PPE puts workers at unnecessary risk. If an item is used on a regular basis, or is shared among the workforce, damage is likely to occur after multiple and extended uses.</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en-GB" sz="1200" b="0" i="0" kern="1200" dirty="0">
                <a:solidFill>
                  <a:schemeClr val="tx1"/>
                </a:solidFill>
                <a:effectLst/>
                <a:latin typeface="Helvetica" pitchFamily="2" charset="0"/>
                <a:ea typeface="+mn-ea"/>
                <a:cs typeface="+mn-cs"/>
              </a:rPr>
              <a:t>As soon as PPE is damaged, it should be replaced immediately.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Wearing PPE may not be a comfortable experience, but it’s important to ensure it’s being worn correctly.</a:t>
            </a:r>
          </a:p>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Items such as masks, goggles and helmets need to be adjusted to fit the size of the wearer.</a:t>
            </a:r>
          </a:p>
          <a:p>
            <a:pPr algn="l">
              <a:lnSpc>
                <a:spcPts val="2300"/>
              </a:lnSpc>
              <a:spcBef>
                <a:spcPts val="600"/>
              </a:spcBef>
              <a:spcAft>
                <a:spcPts val="600"/>
              </a:spcAft>
            </a:pPr>
            <a:endParaRPr lang="en-GB" sz="1200" b="0" i="0" kern="1200" dirty="0">
              <a:solidFill>
                <a:schemeClr val="tx1"/>
              </a:solidFill>
              <a:effectLst/>
              <a:latin typeface="Helvetica" pitchFamily="2" charset="0"/>
              <a:ea typeface="+mn-ea"/>
              <a:cs typeface="+mn-cs"/>
            </a:endParaRPr>
          </a:p>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When wearing multiple items of PPE (such as a dust mask and a welding visor), ensure that they are compatible.</a:t>
            </a:r>
          </a:p>
          <a:p>
            <a:pPr marL="0" marR="0" indent="0" algn="l" defTabSz="914400" rtl="0" eaLnBrk="1" fontAlgn="auto" latinLnBrk="0" hangingPunct="1">
              <a:lnSpc>
                <a:spcPts val="2300"/>
              </a:lnSpc>
              <a:spcBef>
                <a:spcPts val="600"/>
              </a:spcBef>
              <a:spcAft>
                <a:spcPts val="600"/>
              </a:spcAft>
              <a:buClrTx/>
              <a:buSzTx/>
              <a:buFontTx/>
              <a:buNone/>
              <a:tabLst/>
              <a:defRPr/>
            </a:pPr>
            <a:r>
              <a:rPr lang="en-GB" sz="1200" b="0" i="0" kern="1200" dirty="0">
                <a:solidFill>
                  <a:schemeClr val="tx1"/>
                </a:solidFill>
                <a:effectLst/>
                <a:latin typeface="Helvetica" pitchFamily="2" charset="0"/>
                <a:ea typeface="+mn-ea"/>
                <a:cs typeface="+mn-cs"/>
              </a:rPr>
              <a:t>Be aware also of other factors that may reduce the effectiveness of PPE, such as facial hair. Operators with facial hair should use air fed respirator to avoid dust entering the mask.</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r>
              <a:rPr lang="en-GB" sz="1200" b="0" i="0" kern="1200" dirty="0">
                <a:solidFill>
                  <a:schemeClr val="tx1"/>
                </a:solidFill>
                <a:effectLst/>
                <a:latin typeface="Helvetica" pitchFamily="2" charset="0"/>
                <a:ea typeface="+mn-ea"/>
                <a:cs typeface="+mn-cs"/>
              </a:rPr>
              <a:t>After use, PPE should be cleaned (if necessary) and stored in an appropriate facility. PPE, such as clothes, should be cleaned by the employer.</a:t>
            </a:r>
          </a:p>
          <a:p>
            <a:pPr algn="l">
              <a:lnSpc>
                <a:spcPts val="2300"/>
              </a:lnSpc>
              <a:spcBef>
                <a:spcPts val="600"/>
              </a:spcBef>
              <a:spcAft>
                <a:spcPts val="600"/>
              </a:spcAft>
            </a:pPr>
            <a:r>
              <a:rPr lang="en-GB" sz="1200" b="0" i="0" kern="1200" dirty="0">
                <a:solidFill>
                  <a:schemeClr val="tx1"/>
                </a:solidFill>
                <a:effectLst/>
                <a:latin typeface="Helvetica" pitchFamily="2" charset="0"/>
                <a:ea typeface="+mn-ea"/>
                <a:cs typeface="+mn-cs"/>
              </a:rPr>
              <a:t>Never in any circumstances should PPE be taken home.</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dirty="0"/>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shows good practices related to cleaning PPE. </a:t>
            </a:r>
            <a:r>
              <a:rPr lang="en-GB" sz="1200" b="0" i="0" u="none" strike="noStrike" kern="1200" dirty="0">
                <a:solidFill>
                  <a:schemeClr val="tx1"/>
                </a:solidFill>
                <a:effectLst/>
                <a:latin typeface="+mn-lt"/>
                <a:ea typeface="+mn-ea"/>
                <a:cs typeface="+mn-cs"/>
              </a:rPr>
              <a:t>Next to the video picture you see a graph and a red bar illustrating the dust concentration in mg/m3.</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The measurement of the dust concentration is not about respirable crystalline silica, it is based on a semi-quantitative measurement. What is essential is not the dust concentration value but the relative difference between exposure levels during the recommended practice and other practices.</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PPE should only be used as </a:t>
            </a:r>
            <a:r>
              <a:rPr lang="en-GB" b="1" dirty="0"/>
              <a:t>a last resort</a:t>
            </a:r>
            <a:r>
              <a:rPr lang="en-GB" dirty="0"/>
              <a:t>, when all over control measure are insufficient to control dust exposure. When PPE is necessary, its use should be controlled and monitored. </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17</a:t>
            </a:fld>
            <a:endParaRPr lang="en-US" dirty="0"/>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18</a:t>
            </a:fld>
            <a:endParaRPr lang="en-US" dirty="0"/>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19</a:t>
            </a:fld>
            <a:endParaRPr lang="en-US" dirty="0"/>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dirty="0"/>
              <a:t>GOOD PRACTICES TRAINING </a:t>
            </a:r>
            <a:br>
              <a:rPr lang="en-GB" dirty="0"/>
            </a:br>
            <a:r>
              <a:rPr lang="en-GB" dirty="0"/>
              <a:t>FOR TOPIC HEADING</a:t>
            </a:r>
            <a:endParaRPr lang="en-US" dirty="0"/>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dirty="0"/>
              <a:t>Date:</a:t>
            </a:r>
          </a:p>
          <a:p>
            <a:pPr lvl="0"/>
            <a:r>
              <a:rPr lang="en-GB" dirty="0"/>
              <a:t>Details:</a:t>
            </a:r>
            <a:endParaRPr lang="en-US" dirty="0"/>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HEADING</a:t>
            </a:r>
            <a:endParaRPr lang="en-US" dirty="0"/>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dirty="0"/>
              <a:t>Copy goes here</a:t>
            </a:r>
            <a:endParaRPr lang="en-US" dirty="0"/>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HEADING</a:t>
            </a:r>
            <a:endParaRPr lang="en-US" dirty="0"/>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dirty="0"/>
              <a:t>Copy goes here</a:t>
            </a:r>
            <a:endParaRPr lang="en-US" dirty="0"/>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BULLET POINTS</a:t>
            </a:r>
            <a:endParaRPr lang="en-US" dirty="0"/>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r>
              <a:rPr lang="en-GB" dirty="0"/>
              <a:t>Bullet</a:t>
            </a:r>
          </a:p>
          <a:p>
            <a:pPr lvl="0"/>
            <a:endParaRPr lang="en-US" dirty="0"/>
          </a:p>
          <a:p>
            <a:pPr lvl="0"/>
            <a:r>
              <a:rPr lang="en-GB" dirty="0"/>
              <a:t>Bullet</a:t>
            </a:r>
          </a:p>
          <a:p>
            <a:pPr lvl="0"/>
            <a:r>
              <a:rPr lang="en-GB" dirty="0"/>
              <a:t>Bullet</a:t>
            </a:r>
          </a:p>
          <a:p>
            <a:pPr lvl="0"/>
            <a:r>
              <a:rPr lang="en-GB" dirty="0"/>
              <a:t>Bullet</a:t>
            </a:r>
          </a:p>
          <a:p>
            <a:pPr lvl="0"/>
            <a:r>
              <a:rPr lang="en-GB" dirty="0"/>
              <a:t>Bullet</a:t>
            </a:r>
          </a:p>
          <a:p>
            <a:pPr lvl="0"/>
            <a:r>
              <a:rPr lang="en-GB" dirty="0"/>
              <a:t>Bullet</a:t>
            </a:r>
            <a:endParaRPr lang="en-US" dirty="0"/>
          </a:p>
          <a:p>
            <a:pPr lvl="0"/>
            <a:r>
              <a:rPr lang="en-GB" dirty="0"/>
              <a:t>Bullet</a:t>
            </a:r>
          </a:p>
          <a:p>
            <a:pPr lvl="0"/>
            <a:r>
              <a:rPr lang="en-GB" dirty="0"/>
              <a:t>Bullet</a:t>
            </a:r>
          </a:p>
          <a:p>
            <a:pPr lvl="0"/>
            <a:r>
              <a:rPr lang="en-GB" dirty="0"/>
              <a:t>Bullet</a:t>
            </a:r>
          </a:p>
          <a:p>
            <a:pPr lvl="0"/>
            <a:r>
              <a:rPr lang="en-GB" dirty="0"/>
              <a:t>Bullet</a:t>
            </a:r>
          </a:p>
          <a:p>
            <a:pPr lvl="0"/>
            <a:r>
              <a:rPr lang="en-GB" dirty="0"/>
              <a:t>Bullet</a:t>
            </a:r>
            <a:endParaRPr lang="en-US" dirty="0"/>
          </a:p>
          <a:p>
            <a:pPr lvl="0"/>
            <a:endParaRPr lang="en-US" dirty="0"/>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CHECKLIST</a:t>
            </a:r>
            <a:endParaRPr lang="en-US" dirty="0"/>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dirty="0">
                <a:solidFill>
                  <a:schemeClr val="tx1"/>
                </a:solidFill>
                <a:effectLst/>
                <a:latin typeface="Helvetica" pitchFamily="2" charset="0"/>
                <a:ea typeface="+mn-ea"/>
                <a:cs typeface="+mn-cs"/>
              </a:rPr>
              <a:t>Lorem ipsum </a:t>
            </a:r>
            <a:r>
              <a:rPr lang="en-GB" sz="1600" b="0" i="0" kern="1200" dirty="0" err="1">
                <a:solidFill>
                  <a:schemeClr val="tx1"/>
                </a:solidFill>
                <a:effectLst/>
                <a:latin typeface="Helvetica" pitchFamily="2" charset="0"/>
                <a:ea typeface="+mn-ea"/>
                <a:cs typeface="+mn-cs"/>
              </a:rPr>
              <a:t>dolor</a:t>
            </a:r>
            <a:r>
              <a:rPr lang="en-GB" sz="1600" b="0" i="0" kern="1200" dirty="0">
                <a:solidFill>
                  <a:schemeClr val="tx1"/>
                </a:solidFill>
                <a:effectLst/>
                <a:latin typeface="Helvetica" pitchFamily="2" charset="0"/>
                <a:ea typeface="+mn-ea"/>
                <a:cs typeface="+mn-cs"/>
              </a:rPr>
              <a:t> sit </a:t>
            </a:r>
            <a:r>
              <a:rPr lang="en-GB" sz="1600" b="0" i="0" kern="1200" dirty="0" err="1">
                <a:solidFill>
                  <a:schemeClr val="tx1"/>
                </a:solidFill>
                <a:effectLst/>
                <a:latin typeface="Helvetica" pitchFamily="2" charset="0"/>
                <a:ea typeface="+mn-ea"/>
                <a:cs typeface="+mn-cs"/>
              </a:rPr>
              <a:t>amet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consectetur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adipiscing</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elit</a:t>
            </a:r>
            <a:r>
              <a:rPr lang="en-GB" sz="1600" b="0" i="0" kern="1200" dirty="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Sed</a:t>
            </a:r>
            <a:r>
              <a:rPr lang="en-GB" sz="1600" b="0" i="0" kern="1200" dirty="0">
                <a:solidFill>
                  <a:schemeClr val="tx1"/>
                </a:solidFill>
                <a:effectLst/>
                <a:latin typeface="Helvetica" pitchFamily="2" charset="0"/>
                <a:ea typeface="+mn-ea"/>
                <a:cs typeface="+mn-cs"/>
              </a:rPr>
              <a:t> do </a:t>
            </a:r>
            <a:r>
              <a:rPr lang="en-GB" sz="1600" b="0" i="0" kern="1200" dirty="0" err="1">
                <a:solidFill>
                  <a:schemeClr val="tx1"/>
                </a:solidFill>
                <a:effectLst/>
                <a:latin typeface="Helvetica" pitchFamily="2" charset="0"/>
                <a:ea typeface="+mn-ea"/>
                <a:cs typeface="+mn-cs"/>
              </a:rPr>
              <a:t>eiusmod</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tempor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incididunt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ut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labore</a:t>
            </a:r>
            <a:r>
              <a:rPr lang="en-GB" sz="1600" b="0" i="0" kern="1200" dirty="0">
                <a:solidFill>
                  <a:schemeClr val="tx1"/>
                </a:solidFill>
                <a:effectLst/>
                <a:latin typeface="Helvetica" pitchFamily="2" charset="0"/>
                <a:ea typeface="+mn-ea"/>
                <a:cs typeface="+mn-cs"/>
              </a:rPr>
              <a:t> et dolore magna </a:t>
            </a:r>
            <a:r>
              <a:rPr lang="en-GB" sz="1600" b="0" i="0" kern="1200" dirty="0" err="1">
                <a:solidFill>
                  <a:schemeClr val="tx1"/>
                </a:solidFill>
                <a:effectLst/>
                <a:latin typeface="Helvetica" pitchFamily="2" charset="0"/>
                <a:ea typeface="+mn-ea"/>
                <a:cs typeface="+mn-cs"/>
              </a:rPr>
              <a:t>aliqua</a:t>
            </a:r>
            <a:r>
              <a:rPr lang="en-GB" sz="1600" b="0" i="0" kern="1200" dirty="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Uternas</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enim</a:t>
            </a:r>
            <a:r>
              <a:rPr lang="en-GB" sz="1600" b="0" i="0" kern="1200" dirty="0">
                <a:solidFill>
                  <a:schemeClr val="tx1"/>
                </a:solidFill>
                <a:effectLst/>
                <a:latin typeface="Helvetica" pitchFamily="2" charset="0"/>
                <a:ea typeface="+mn-ea"/>
                <a:cs typeface="+mn-cs"/>
              </a:rPr>
              <a:t> ad minim </a:t>
            </a:r>
            <a:r>
              <a:rPr lang="en-GB" sz="1600" b="0" i="0" kern="1200" dirty="0" err="1">
                <a:solidFill>
                  <a:schemeClr val="tx1"/>
                </a:solidFill>
                <a:effectLst/>
                <a:latin typeface="Helvetica" pitchFamily="2" charset="0"/>
                <a:ea typeface="+mn-ea"/>
                <a:cs typeface="+mn-cs"/>
              </a:rPr>
              <a:t>veniam</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quis</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nostrud</a:t>
            </a:r>
            <a:r>
              <a:rPr lang="en-GB" sz="1600" b="0" i="0" kern="1200" dirty="0">
                <a:solidFill>
                  <a:schemeClr val="tx1"/>
                </a:solidFill>
                <a:effectLst/>
                <a:latin typeface="Helvetica" pitchFamily="2" charset="0"/>
                <a:ea typeface="+mn-ea"/>
                <a:cs typeface="+mn-cs"/>
              </a:rPr>
              <a:t> nisi </a:t>
            </a:r>
            <a:r>
              <a:rPr lang="en-GB" sz="1600" b="0" i="0" kern="1200" dirty="0" err="1">
                <a:solidFill>
                  <a:schemeClr val="tx1"/>
                </a:solidFill>
                <a:effectLst/>
                <a:latin typeface="Helvetica" pitchFamily="2" charset="0"/>
                <a:ea typeface="+mn-ea"/>
                <a:cs typeface="+mn-cs"/>
              </a:rPr>
              <a:t>ut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aliquip</a:t>
            </a:r>
            <a:r>
              <a:rPr lang="en-GB" sz="1600" b="0" i="0" kern="1200" dirty="0">
                <a:solidFill>
                  <a:schemeClr val="tx1"/>
                </a:solidFill>
                <a:effectLst/>
                <a:latin typeface="Helvetica" pitchFamily="2" charset="0"/>
                <a:ea typeface="+mn-ea"/>
                <a:cs typeface="+mn-cs"/>
              </a:rPr>
              <a:t> ex </a:t>
            </a:r>
            <a:r>
              <a:rPr lang="en-GB" sz="1600" b="0" i="0" kern="1200" dirty="0" err="1">
                <a:solidFill>
                  <a:schemeClr val="tx1"/>
                </a:solidFill>
                <a:effectLst/>
                <a:latin typeface="Helvetica" pitchFamily="2" charset="0"/>
                <a:ea typeface="+mn-ea"/>
                <a:cs typeface="+mn-cs"/>
              </a:rPr>
              <a:t>earterste</a:t>
            </a:r>
            <a:r>
              <a:rPr lang="en-GB" sz="1600" b="0" i="0" kern="1200" dirty="0">
                <a:solidFill>
                  <a:schemeClr val="tx1"/>
                </a:solidFill>
                <a:effectLst/>
                <a:latin typeface="Helvetica" pitchFamily="2" charset="0"/>
                <a:ea typeface="+mn-ea"/>
                <a:cs typeface="+mn-cs"/>
              </a:rPr>
              <a:t> art </a:t>
            </a:r>
            <a:r>
              <a:rPr lang="en-GB" sz="1600" b="0" i="0" kern="1200" dirty="0" err="1">
                <a:solidFill>
                  <a:schemeClr val="tx1"/>
                </a:solidFill>
                <a:effectLst/>
                <a:latin typeface="Helvetica" pitchFamily="2" charset="0"/>
                <a:ea typeface="+mn-ea"/>
                <a:cs typeface="+mn-cs"/>
              </a:rPr>
              <a:t>commododare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consequat</a:t>
            </a:r>
            <a:r>
              <a:rPr lang="en-GB" sz="1600" b="0" i="0" kern="1200" dirty="0">
                <a:solidFill>
                  <a:schemeClr val="tx1"/>
                </a:solidFill>
                <a:effectLst/>
                <a:latin typeface="Helvetica" pitchFamily="2" charset="0"/>
                <a:ea typeface="+mn-ea"/>
                <a:cs typeface="+mn-cs"/>
              </a:rPr>
              <a:t>. Duis </a:t>
            </a:r>
            <a:r>
              <a:rPr lang="en-GB" sz="1600" b="0" i="0" kern="1200" dirty="0" err="1">
                <a:solidFill>
                  <a:schemeClr val="tx1"/>
                </a:solidFill>
                <a:effectLst/>
                <a:latin typeface="Helvetica" pitchFamily="2" charset="0"/>
                <a:ea typeface="+mn-ea"/>
                <a:cs typeface="+mn-cs"/>
              </a:rPr>
              <a:t>aute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irure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dolor</a:t>
            </a:r>
            <a:r>
              <a:rPr lang="en-GB" sz="1600" b="0" i="0" kern="1200" dirty="0">
                <a:solidFill>
                  <a:schemeClr val="tx1"/>
                </a:solidFill>
                <a:effectLst/>
                <a:latin typeface="Helvetica" pitchFamily="2" charset="0"/>
                <a:ea typeface="+mn-ea"/>
                <a:cs typeface="+mn-cs"/>
              </a:rPr>
              <a:t> in </a:t>
            </a:r>
            <a:r>
              <a:rPr lang="en-GB" sz="1600" b="0" i="0" kern="1200" dirty="0" err="1">
                <a:solidFill>
                  <a:schemeClr val="tx1"/>
                </a:solidFill>
                <a:effectLst/>
                <a:latin typeface="Helvetica" pitchFamily="2" charset="0"/>
                <a:ea typeface="+mn-ea"/>
                <a:cs typeface="+mn-cs"/>
              </a:rPr>
              <a:t>reprehenderit</a:t>
            </a:r>
            <a:r>
              <a:rPr lang="en-GB" sz="1600" b="0" i="0" kern="1200" dirty="0">
                <a:solidFill>
                  <a:schemeClr val="tx1"/>
                </a:solidFill>
                <a:effectLst/>
                <a:latin typeface="Helvetica" pitchFamily="2" charset="0"/>
                <a:ea typeface="+mn-ea"/>
                <a:cs typeface="+mn-cs"/>
              </a:rPr>
              <a:t> in </a:t>
            </a:r>
            <a:r>
              <a:rPr lang="en-GB" sz="1600" b="0" i="0" kern="1200" dirty="0" err="1">
                <a:solidFill>
                  <a:schemeClr val="tx1"/>
                </a:solidFill>
                <a:effectLst/>
                <a:latin typeface="Helvetica" pitchFamily="2" charset="0"/>
                <a:ea typeface="+mn-ea"/>
                <a:cs typeface="+mn-cs"/>
              </a:rPr>
              <a:t>voluptate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velit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esse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cillum</a:t>
            </a:r>
            <a:r>
              <a:rPr lang="en-GB" sz="1600" b="0" i="0" kern="1200" dirty="0">
                <a:solidFill>
                  <a:schemeClr val="tx1"/>
                </a:solidFill>
                <a:effectLst/>
                <a:latin typeface="Helvetica" pitchFamily="2" charset="0"/>
                <a:ea typeface="+mn-ea"/>
                <a:cs typeface="+mn-cs"/>
              </a:rPr>
              <a:t> dolore </a:t>
            </a:r>
            <a:r>
              <a:rPr lang="en-GB" sz="1600" b="0" i="0" kern="1200" dirty="0" err="1">
                <a:solidFill>
                  <a:schemeClr val="tx1"/>
                </a:solidFill>
                <a:effectLst/>
                <a:latin typeface="Helvetica" pitchFamily="2" charset="0"/>
                <a:ea typeface="+mn-ea"/>
                <a:cs typeface="+mn-cs"/>
              </a:rPr>
              <a:t>eu</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fugiat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nulla</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pariatur</a:t>
            </a:r>
            <a:r>
              <a:rPr lang="en-GB" sz="1600" b="0" i="0" kern="1200" dirty="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Excepteur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sint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occaecat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cupidatat</a:t>
            </a:r>
            <a:r>
              <a:rPr lang="en-GB" sz="1600" b="0" i="0" kern="1200" dirty="0">
                <a:solidFill>
                  <a:schemeClr val="tx1"/>
                </a:solidFill>
                <a:effectLst/>
                <a:latin typeface="Helvetica" pitchFamily="2" charset="0"/>
                <a:ea typeface="+mn-ea"/>
                <a:cs typeface="+mn-cs"/>
              </a:rPr>
              <a:t> non </a:t>
            </a:r>
            <a:r>
              <a:rPr lang="en-GB" sz="1600" b="0" i="0" kern="1200" dirty="0" err="1">
                <a:solidFill>
                  <a:schemeClr val="tx1"/>
                </a:solidFill>
                <a:effectLst/>
                <a:latin typeface="Helvetica" pitchFamily="2" charset="0"/>
                <a:ea typeface="+mn-ea"/>
                <a:cs typeface="+mn-cs"/>
              </a:rPr>
              <a:t>proident</a:t>
            </a:r>
            <a:r>
              <a:rPr lang="en-GB" sz="1600" b="0" i="0" kern="1200" dirty="0">
                <a:solidFill>
                  <a:schemeClr val="tx1"/>
                </a:solidFill>
                <a:effectLst/>
                <a:latin typeface="Helvetica" pitchFamily="2" charset="0"/>
                <a:ea typeface="+mn-ea"/>
                <a:cs typeface="+mn-cs"/>
              </a:rPr>
              <a:t>, sunt in culpa qui </a:t>
            </a:r>
            <a:r>
              <a:rPr lang="en-GB" sz="1600" b="0" i="0" kern="1200" dirty="0" err="1">
                <a:solidFill>
                  <a:schemeClr val="tx1"/>
                </a:solidFill>
                <a:effectLst/>
                <a:latin typeface="Helvetica" pitchFamily="2" charset="0"/>
                <a:ea typeface="+mn-ea"/>
                <a:cs typeface="+mn-cs"/>
              </a:rPr>
              <a:t>officia</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deserunt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mollit</a:t>
            </a:r>
            <a:r>
              <a:rPr lang="en-GB" sz="1600" b="0" i="0" kern="1200" dirty="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dirty="0"/>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dirty="0"/>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dirty="0"/>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VIDEO</a:t>
            </a:r>
            <a:endParaRPr lang="en-US" dirty="0"/>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dirty="0"/>
              <a:t>Copy goes here</a:t>
            </a:r>
            <a:endParaRPr lang="en-US" dirty="0"/>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dirty="0"/>
              <a:t>LIST RELEVANT TASK SHEETS</a:t>
            </a:r>
            <a:endParaRPr lang="en-US" dirty="0"/>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dirty="0"/>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dirty="0">
                <a:solidFill>
                  <a:schemeClr val="tx1"/>
                </a:solidFill>
                <a:effectLst/>
                <a:latin typeface="Helvetica" pitchFamily="2" charset="0"/>
                <a:ea typeface="+mn-ea"/>
                <a:cs typeface="+mn-cs"/>
              </a:rPr>
              <a:t>This training pack has been developed as part of the NEPSI Good Practice Guide – visit </a:t>
            </a:r>
            <a:r>
              <a:rPr lang="en-GB" sz="1000" b="0" i="0" kern="1200" dirty="0" err="1">
                <a:solidFill>
                  <a:schemeClr val="tx1"/>
                </a:solidFill>
                <a:effectLst/>
                <a:latin typeface="Helvetica" pitchFamily="2" charset="0"/>
                <a:ea typeface="+mn-ea"/>
                <a:cs typeface="+mn-cs"/>
              </a:rPr>
              <a:t>guide.nepsi.eu</a:t>
            </a:r>
            <a:endParaRPr lang="en-GB" sz="1000" b="0" i="0" kern="1200" dirty="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PERSONAL PROTECTIVE EQUIPMENT (PPE)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lstStyle/>
          <a:p>
            <a:r>
              <a:rPr lang="en-US" dirty="0"/>
              <a:t>GOOD PRACTICES TRAINING FOR</a:t>
            </a:r>
          </a:p>
          <a:p>
            <a:r>
              <a:rPr lang="en-US" dirty="0"/>
              <a:t>PERSONAL PROTECTIVE </a:t>
            </a:r>
          </a:p>
          <a:p>
            <a:r>
              <a:rPr lang="en-US" dirty="0"/>
              <a:t>EQUIPMENT </a:t>
            </a:r>
            <a:r>
              <a:rPr lang="en-US"/>
              <a:t>(PPE)</a:t>
            </a:r>
            <a:endParaRPr lang="en-US"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dirty="0"/>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3735847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679956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r>
              <a:rPr lang="en-US" sz="2000" b="1" dirty="0"/>
              <a:t>Learning to protect yourself against work-related hazards is a priority.</a:t>
            </a:r>
            <a:endParaRPr lang="en-US" sz="2000" dirty="0"/>
          </a:p>
          <a:p>
            <a:r>
              <a:rPr lang="en-US" sz="2000" dirty="0"/>
              <a:t>During this training you will learn: </a:t>
            </a:r>
          </a:p>
          <a:p>
            <a:pPr marL="342900" indent="-342900">
              <a:buFont typeface="Arial" panose="020B0604020202020204" pitchFamily="34" charset="0"/>
              <a:buChar char="•"/>
            </a:pPr>
            <a:r>
              <a:rPr lang="en-US" sz="2000" dirty="0"/>
              <a:t>What </a:t>
            </a:r>
            <a:r>
              <a:rPr lang="en-US" sz="2000" b="1" dirty="0"/>
              <a:t>personal protective equipment (PPE) </a:t>
            </a:r>
            <a:r>
              <a:rPr lang="en-US" sz="2000" dirty="0"/>
              <a:t>is and how it can help to minimise our exposure to harmful RCS</a:t>
            </a:r>
          </a:p>
          <a:p>
            <a:pPr marL="342900" indent="-342900">
              <a:buFont typeface="Arial" panose="020B0604020202020204" pitchFamily="34" charset="0"/>
              <a:buChar char="•"/>
            </a:pPr>
            <a:r>
              <a:rPr lang="en-US" sz="2000" dirty="0"/>
              <a:t>When and how to wear PPE</a:t>
            </a:r>
          </a:p>
          <a:p>
            <a:pPr marL="342900" indent="-342900">
              <a:buFont typeface="Arial" panose="020B0604020202020204" pitchFamily="34" charset="0"/>
              <a:buChar char="•"/>
            </a:pPr>
            <a:r>
              <a:rPr lang="en-US" sz="2000" dirty="0"/>
              <a:t>Best practices for using PPE</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342900" indent="-342900">
              <a:buFont typeface="Arial" panose="020B0604020202020204" pitchFamily="34" charset="0"/>
              <a:buChar char="•"/>
            </a:pPr>
            <a:endParaRPr lang="en-US" sz="2000" dirty="0"/>
          </a:p>
          <a:p>
            <a:endParaRPr lang="en-US"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21536"/>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PPE is one of the five main dust control techniques.</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97054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r>
              <a:rPr lang="en-US" dirty="0"/>
              <a:t>TYPES OF PPE</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buFont typeface="Arial" panose="020B0604020202020204" pitchFamily="34" charset="0"/>
              <a:buChar char="•"/>
            </a:pPr>
            <a:r>
              <a:rPr lang="en-US" sz="2000" dirty="0"/>
              <a:t>Earmuffs</a:t>
            </a:r>
          </a:p>
          <a:p>
            <a:pPr marL="285750" indent="-285750">
              <a:buFont typeface="Arial" panose="020B0604020202020204" pitchFamily="34" charset="0"/>
              <a:buChar char="•"/>
            </a:pPr>
            <a:r>
              <a:rPr lang="en-US" sz="2000" dirty="0"/>
              <a:t>Helmet</a:t>
            </a:r>
          </a:p>
          <a:p>
            <a:pPr marL="285750" indent="-285750">
              <a:buFont typeface="Arial" panose="020B0604020202020204" pitchFamily="34" charset="0"/>
              <a:buChar char="•"/>
            </a:pPr>
            <a:r>
              <a:rPr lang="en-US" sz="2000" dirty="0"/>
              <a:t>Goggles</a:t>
            </a:r>
          </a:p>
          <a:p>
            <a:pPr marL="285750" indent="-285750">
              <a:buFont typeface="Arial" panose="020B0604020202020204" pitchFamily="34" charset="0"/>
              <a:buChar char="•"/>
            </a:pPr>
            <a:r>
              <a:rPr lang="en-US" sz="2000" dirty="0"/>
              <a:t>Mask / respiratory protective equipment</a:t>
            </a:r>
          </a:p>
          <a:p>
            <a:pPr marL="285750" indent="-285750">
              <a:buFont typeface="Arial" panose="020B0604020202020204" pitchFamily="34" charset="0"/>
              <a:buChar char="•"/>
            </a:pPr>
            <a:r>
              <a:rPr lang="en-US" sz="2000" dirty="0"/>
              <a:t>Overalls</a:t>
            </a:r>
          </a:p>
          <a:p>
            <a:pPr marL="285750" indent="-285750">
              <a:buFont typeface="Arial" panose="020B0604020202020204" pitchFamily="34" charset="0"/>
              <a:buChar char="•"/>
            </a:pPr>
            <a:r>
              <a:rPr lang="en-US" sz="2000" dirty="0"/>
              <a:t>Jacket</a:t>
            </a:r>
          </a:p>
          <a:p>
            <a:pPr marL="285750" indent="-285750">
              <a:buFont typeface="Arial" panose="020B0604020202020204" pitchFamily="34" charset="0"/>
              <a:buChar char="•"/>
            </a:pPr>
            <a:r>
              <a:rPr lang="en-US" sz="2000" dirty="0"/>
              <a:t>Boots</a:t>
            </a:r>
          </a:p>
          <a:p>
            <a:pPr marL="285750" indent="-285750">
              <a:buFont typeface="Arial" panose="020B0604020202020204" pitchFamily="34" charset="0"/>
              <a:buChar char="•"/>
            </a:pPr>
            <a:r>
              <a:rPr lang="en-US" sz="2000" dirty="0"/>
              <a:t>Gloves</a:t>
            </a:r>
          </a:p>
          <a:p>
            <a:endParaRPr lang="en-US"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8184"/>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r>
              <a:rPr lang="en-US" dirty="0"/>
              <a:t>WHY USE PPE?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buFont typeface="Arial" panose="020B0604020202020204" pitchFamily="34" charset="0"/>
              <a:buChar char="•"/>
            </a:pPr>
            <a:r>
              <a:rPr lang="en-US" sz="2000" dirty="0">
                <a:latin typeface="Helvetica"/>
                <a:cs typeface="Helvetica"/>
              </a:rPr>
              <a:t>PPE is used to protect its user against physical harm and hazards in the workplace, including respirable crystalline silica dust</a:t>
            </a:r>
          </a:p>
          <a:p>
            <a:pPr marL="342900" indent="-342900">
              <a:buFont typeface="Arial" panose="020B0604020202020204" pitchFamily="34" charset="0"/>
              <a:buChar char="•"/>
            </a:pPr>
            <a:r>
              <a:rPr lang="en-US" sz="2000" dirty="0"/>
              <a:t>Using PPE (when necessary) is important because it is a preventative measure in risk control</a:t>
            </a:r>
          </a:p>
          <a:p>
            <a:pPr marL="342900" indent="-342900">
              <a:buFont typeface="Arial" panose="020B0604020202020204" pitchFamily="34" charset="0"/>
              <a:buChar char="•"/>
            </a:pPr>
            <a:r>
              <a:rPr lang="en-US" sz="2000" dirty="0">
                <a:solidFill>
                  <a:srgbClr val="FF0000"/>
                </a:solidFill>
              </a:rPr>
              <a:t>Respiratory protective equipment helps to minimise our exposure to harmful respirable crystalline silica dust (RCS)</a:t>
            </a:r>
            <a:endParaRPr lang="en-US" dirty="0">
              <a:solidFill>
                <a:srgbClr val="FF0000"/>
              </a:solidFill>
            </a:endParaRP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682"/>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The correct functioning of this equipment is essential to protect us against RCS</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700"/>
              </a:lnSpc>
            </a:pPr>
            <a:r>
              <a:rPr lang="en-US" sz="2000" dirty="0"/>
              <a:t>Because PPE only protects the wearer, and because it can be misused or damaged, it is not entirely reliable. </a:t>
            </a:r>
          </a:p>
          <a:p>
            <a:pPr>
              <a:lnSpc>
                <a:spcPts val="2700"/>
              </a:lnSpc>
            </a:pPr>
            <a:r>
              <a:rPr lang="en-US" sz="2000" dirty="0"/>
              <a:t>Workers should only wear PPE when prompted to and as a </a:t>
            </a:r>
            <a:r>
              <a:rPr lang="en-US" sz="2000" b="1" dirty="0"/>
              <a:t>last resort when other controls are not sufficient</a:t>
            </a:r>
            <a:r>
              <a:rPr lang="en-US" sz="2000" dirty="0"/>
              <a:t>.</a:t>
            </a:r>
          </a:p>
          <a:p>
            <a:endParaRPr lang="en-US" dirty="0"/>
          </a:p>
        </p:txBody>
      </p:sp>
      <p:pic>
        <p:nvPicPr>
          <p:cNvPr id="6" name="Picture 5" descr="A screenshot of a cell phone&#10;&#10;Description automatically generated">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3316" y="1565594"/>
            <a:ext cx="7519587"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r>
              <a:rPr lang="en-US" dirty="0"/>
              <a:t>HIERARCHY OF RISK CONTROL</a:t>
            </a:r>
          </a:p>
        </p:txBody>
      </p:sp>
    </p:spTree>
    <p:extLst>
      <p:ext uri="{BB962C8B-B14F-4D97-AF65-F5344CB8AC3E}">
        <p14:creationId xmlns:p14="http://schemas.microsoft.com/office/powerpoint/2010/main" val="1516397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r>
              <a:rPr lang="en-US" dirty="0"/>
              <a:t>WHAT PPE DO WE USE?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300"/>
              </a:lnSpc>
              <a:spcBef>
                <a:spcPts val="600"/>
              </a:spcBef>
              <a:spcAft>
                <a:spcPts val="600"/>
              </a:spcAft>
              <a:defRPr/>
            </a:pPr>
            <a:r>
              <a:rPr lang="en-US" sz="2000" dirty="0">
                <a:solidFill>
                  <a:srgbClr val="FF0000"/>
                </a:solidFill>
              </a:rPr>
              <a:t>Text for trainer — Insert information about PPE related to your specific working context.</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stretch>
            <a:fillRect/>
          </a:stretch>
        </p:blipFill>
        <p:spPr>
          <a:xfrm>
            <a:off x="7156124" y="2362676"/>
            <a:ext cx="4420029" cy="3340072"/>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6849" t="7506" r="6742" b="6210"/>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r>
              <a:rPr lang="en-US" dirty="0"/>
              <a:t>CHECKING FOR DAMAGE</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spcAft>
                <a:spcPts val="1000"/>
              </a:spcAft>
            </a:pPr>
            <a:r>
              <a:rPr lang="en-US" sz="2000" dirty="0"/>
              <a:t>Before equipping PPE, check for damage such as:</a:t>
            </a:r>
          </a:p>
          <a:p>
            <a:pPr marL="285750" indent="-285750">
              <a:buFont typeface="Arial" panose="020B0604020202020204" pitchFamily="34" charset="0"/>
              <a:buChar char="•"/>
            </a:pPr>
            <a:r>
              <a:rPr lang="en-GB" sz="2000" dirty="0"/>
              <a:t>Tears</a:t>
            </a:r>
          </a:p>
          <a:p>
            <a:pPr marL="285750" indent="-285750">
              <a:buFont typeface="Arial" panose="020B0604020202020204" pitchFamily="34" charset="0"/>
              <a:buChar char="•"/>
            </a:pPr>
            <a:r>
              <a:rPr lang="en-GB" sz="2000" dirty="0"/>
              <a:t>Rips</a:t>
            </a:r>
          </a:p>
          <a:p>
            <a:pPr marL="285750" indent="-285750">
              <a:buFont typeface="Arial" panose="020B0604020202020204" pitchFamily="34" charset="0"/>
              <a:buChar char="•"/>
            </a:pPr>
            <a:r>
              <a:rPr lang="en-GB" sz="2000" dirty="0"/>
              <a:t>Spills</a:t>
            </a:r>
          </a:p>
          <a:p>
            <a:pPr marL="285750" indent="-285750">
              <a:spcAft>
                <a:spcPts val="1000"/>
              </a:spcAft>
              <a:buFont typeface="Arial" panose="020B0604020202020204" pitchFamily="34" charset="0"/>
              <a:buChar char="•"/>
            </a:pPr>
            <a:r>
              <a:rPr lang="en-GB" sz="2000" dirty="0"/>
              <a:t>Cracks, impacts (helmets, masks, goggles, toe caps)</a:t>
            </a:r>
          </a:p>
          <a:p>
            <a:r>
              <a:rPr lang="en-GB" sz="2000" b="1" dirty="0"/>
              <a:t>Replace damaged PPE immediately. </a:t>
            </a:r>
            <a:endParaRPr lang="en-US" sz="2000" b="1" dirty="0"/>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rotWithShape="1">
          <a:blip r:embed="rId3"/>
          <a:srcRect l="34318" r="32971"/>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rotWithShape="1">
          <a:blip r:embed="rId4"/>
          <a:srcRect l="32500" t="16494" r="33088"/>
          <a:stretch/>
        </p:blipFill>
        <p:spPr>
          <a:xfrm>
            <a:off x="1906292" y="3217030"/>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309248" y="3505895"/>
            <a:ext cx="2890535" cy="400110"/>
          </a:xfrm>
          <a:prstGeom prst="rect">
            <a:avLst/>
          </a:prstGeom>
          <a:noFill/>
        </p:spPr>
        <p:txBody>
          <a:bodyPr wrap="none" rtlCol="0">
            <a:spAutoFit/>
          </a:bodyPr>
          <a:lstStyle/>
          <a:p>
            <a:r>
              <a:rPr lang="en-US" sz="2000" dirty="0">
                <a:latin typeface="Helvetica" pitchFamily="2" charset="0"/>
              </a:rPr>
              <a:t>(overalls, gloves, boots)</a:t>
            </a:r>
          </a:p>
        </p:txBody>
      </p:sp>
    </p:spTree>
    <p:extLst>
      <p:ext uri="{BB962C8B-B14F-4D97-AF65-F5344CB8AC3E}">
        <p14:creationId xmlns:p14="http://schemas.microsoft.com/office/powerpoint/2010/main" val="3372885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r>
              <a:rPr lang="en-US" dirty="0"/>
              <a:t>CORRECT USAGE</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spcAft>
                <a:spcPts val="1000"/>
              </a:spcAft>
            </a:pPr>
            <a:r>
              <a:rPr lang="en-US" sz="2000" dirty="0"/>
              <a:t>When equipping PPE, ensure that it:</a:t>
            </a:r>
          </a:p>
          <a:p>
            <a:pPr marL="285750" indent="-285750">
              <a:buFont typeface="Arial" panose="020B0604020202020204" pitchFamily="34" charset="0"/>
              <a:buChar char="•"/>
            </a:pPr>
            <a:r>
              <a:rPr lang="en-US" sz="2000" dirty="0"/>
              <a:t>Fits the wearer properly</a:t>
            </a:r>
          </a:p>
          <a:p>
            <a:pPr marL="285750" indent="-285750">
              <a:buFont typeface="Arial" panose="020B0604020202020204" pitchFamily="34" charset="0"/>
              <a:buChar char="•"/>
            </a:pPr>
            <a:r>
              <a:rPr lang="en-US" sz="2000" dirty="0"/>
              <a:t>Does not compromise the wearer’s ability to carry out the task safely (e.g. overly restricted eyesight)</a:t>
            </a:r>
          </a:p>
          <a:p>
            <a:pPr marL="285750" indent="-285750">
              <a:buFont typeface="Arial" panose="020B0604020202020204" pitchFamily="34" charset="0"/>
              <a:buChar char="•"/>
            </a:pPr>
            <a:r>
              <a:rPr lang="en-US" sz="2000" dirty="0"/>
              <a:t>Is compatible with additional items of PPE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rotWithShape="1">
          <a:blip r:embed="rId3"/>
          <a:srcRect r="21530"/>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en-US" dirty="0"/>
              <a:t>AFTER USE</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buFont typeface="Arial" panose="020B0604020202020204" pitchFamily="34" charset="0"/>
              <a:buChar char="•"/>
            </a:pPr>
            <a:r>
              <a:rPr lang="en-US" sz="2000" dirty="0"/>
              <a:t>Where available, use facilities such as air showers to remove dust from PPE safely</a:t>
            </a:r>
          </a:p>
          <a:p>
            <a:pPr marL="285750" indent="-285750">
              <a:buFont typeface="Arial" panose="020B0604020202020204" pitchFamily="34" charset="0"/>
              <a:buChar char="•"/>
            </a:pPr>
            <a:r>
              <a:rPr lang="en-US" sz="2000" dirty="0"/>
              <a:t>Store dirty clothes and equipment in designated facilities</a:t>
            </a:r>
          </a:p>
          <a:p>
            <a:pPr marL="285750" indent="-285750">
              <a:buFont typeface="Arial" panose="020B0604020202020204" pitchFamily="34" charset="0"/>
              <a:buChar char="•"/>
            </a:pPr>
            <a:r>
              <a:rPr lang="en-US" sz="2000" dirty="0"/>
              <a:t>Do not take dirty PPE home</a:t>
            </a:r>
          </a:p>
          <a:p>
            <a:pPr marL="285750" indent="-285750">
              <a:buFont typeface="Arial" panose="020B0604020202020204" pitchFamily="34" charset="0"/>
              <a:buChar char="•"/>
            </a:pPr>
            <a:r>
              <a:rPr lang="en-US" sz="2000" dirty="0"/>
              <a:t>Replace PPE according to the manufacturer's instructions</a:t>
            </a:r>
          </a:p>
          <a:p>
            <a:pPr marL="285750" indent="-285750">
              <a:buFont typeface="Arial" panose="020B0604020202020204" pitchFamily="34" charset="0"/>
              <a:buChar char="•"/>
            </a:pPr>
            <a:endParaRPr lang="en-US" sz="20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rotWithShape="1">
          <a:blip r:embed="rId3"/>
          <a:srcRect l="5841" r="32728"/>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r>
              <a:rPr lang="en-US" dirty="0"/>
              <a:t>FILTERS</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700"/>
              </a:lnSpc>
              <a:buFont typeface="Arial" panose="020B0604020202020204" pitchFamily="34" charset="0"/>
              <a:buChar char="•"/>
            </a:pPr>
            <a:r>
              <a:rPr lang="en-US" sz="2000" dirty="0"/>
              <a:t>Dust masks and filters are usually classified as FFP1, FFP2 and FFP3.  </a:t>
            </a:r>
          </a:p>
          <a:p>
            <a:pPr marL="285750" indent="-285750">
              <a:lnSpc>
                <a:spcPts val="2700"/>
              </a:lnSpc>
              <a:buFont typeface="Arial" panose="020B0604020202020204" pitchFamily="34" charset="0"/>
              <a:buChar char="•"/>
            </a:pPr>
            <a:r>
              <a:rPr lang="en-GB" sz="2000" dirty="0"/>
              <a:t>As respirable crystalline silica dust (RCS) is considered high-risk, harmful dust, be sure to use FFP2 or FFP3 class dust masks with filters, or N95 filters or higher, according to your risk assessment</a:t>
            </a:r>
            <a:r>
              <a:rPr lang="en-US" sz="2000" dirty="0"/>
              <a:t>. </a:t>
            </a:r>
          </a:p>
          <a:p>
            <a:pPr marL="285750" indent="-285750">
              <a:lnSpc>
                <a:spcPts val="2700"/>
              </a:lnSpc>
              <a:buFont typeface="Arial" panose="020B0604020202020204" pitchFamily="34" charset="0"/>
              <a:buChar char="•"/>
            </a:pPr>
            <a:r>
              <a:rPr lang="en-US" sz="2000" dirty="0"/>
              <a:t>The classification of a mask will be shown on its label</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nvPr>
        </p:nvSpPr>
        <p:spPr/>
        <p:txBody>
          <a:bodyPr/>
          <a:lstStyle/>
          <a:p>
            <a:r>
              <a:rPr lang="en-US" dirty="0"/>
              <a:t>CLEANING CLOTHES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nvPr>
        </p:nvSpPr>
        <p:spPr/>
        <p:txBody>
          <a:bodyPr/>
          <a:lstStyle/>
          <a:p>
            <a:r>
              <a:rPr lang="en-US" sz="2000" dirty="0"/>
              <a:t>To avoid unnecessary exposure to dust, always use appropriate cleaning equipment when available.</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en-US" dirty="0"/>
              <a:t>DOS AND DON’TS OF PPE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02234"/>
            <a:ext cx="11076503" cy="3230407"/>
          </a:xfrm>
        </p:spPr>
        <p:txBody>
          <a:bodyPr/>
          <a:lstStyle/>
          <a:p>
            <a:r>
              <a:rPr lang="en-US" b="1" dirty="0"/>
              <a:t>DO</a:t>
            </a:r>
          </a:p>
          <a:p>
            <a:pPr marL="285750" indent="-285750">
              <a:buSzPct val="85000"/>
              <a:buFont typeface=".Apple Color Emoji UI"/>
              <a:buChar char="✅"/>
            </a:pPr>
            <a:r>
              <a:rPr lang="en-US" dirty="0"/>
              <a:t>Follow the manufacturer’s instructions</a:t>
            </a:r>
          </a:p>
          <a:p>
            <a:pPr marL="285750" indent="-285750">
              <a:buSzPct val="85000"/>
              <a:buFont typeface=".Apple Color Emoji UI"/>
              <a:buChar char="✅"/>
            </a:pPr>
            <a:r>
              <a:rPr lang="en-US" dirty="0"/>
              <a:t>Ensure the items of PPE fit correctly. Respiratory protective equipment must not be compromised by facial hair.</a:t>
            </a:r>
          </a:p>
          <a:p>
            <a:pPr marL="285750" indent="-285750">
              <a:buSzPct val="85000"/>
              <a:buFont typeface=".Apple Color Emoji UI"/>
              <a:buChar char="✅"/>
            </a:pPr>
            <a:r>
              <a:rPr lang="en-US" dirty="0"/>
              <a:t>Check that PPE items are compatible when used in combination</a:t>
            </a:r>
          </a:p>
          <a:p>
            <a:pPr marL="285750" indent="-285750">
              <a:buSzPct val="85000"/>
              <a:buFont typeface=".Apple Color Emoji UI"/>
              <a:buChar char="✅"/>
            </a:pPr>
            <a:r>
              <a:rPr lang="en-US" dirty="0"/>
              <a:t>Clean reusable PPE after use and when necessary, storing it in a designated clean place</a:t>
            </a:r>
          </a:p>
          <a:p>
            <a:pPr marL="285750" indent="-285750">
              <a:spcAft>
                <a:spcPts val="1000"/>
              </a:spcAft>
              <a:buSzPct val="85000"/>
              <a:buFont typeface=".Apple Color Emoji UI"/>
              <a:buChar char="✅"/>
            </a:pPr>
            <a:r>
              <a:rPr lang="en-US" dirty="0"/>
              <a:t>Keep dirty overalls separate to clean clothes and get them washed regularly</a:t>
            </a:r>
          </a:p>
          <a:p>
            <a:r>
              <a:rPr lang="en-US" b="1" dirty="0"/>
              <a:t>DON’T</a:t>
            </a:r>
          </a:p>
          <a:p>
            <a:pPr marL="285750" indent="-285750">
              <a:buSzPct val="85000"/>
              <a:buFont typeface=".Apple Color Emoji UI"/>
              <a:buChar char="❌"/>
            </a:pPr>
            <a:r>
              <a:rPr lang="en-US" dirty="0"/>
              <a:t>Use any PPE that is broken or excessively worn</a:t>
            </a:r>
          </a:p>
          <a:p>
            <a:pPr marL="285750" indent="-285750">
              <a:buSzPct val="85000"/>
              <a:buFont typeface=".Apple Color Emoji UI"/>
              <a:buChar char="❌"/>
            </a:pPr>
            <a:r>
              <a:rPr lang="en-US" dirty="0"/>
              <a:t>Use PPE unnecessarily. Some PPE can restrict the wearer’s ability to complete a task safely.</a:t>
            </a:r>
          </a:p>
          <a:p>
            <a:pPr marL="285750" indent="-285750">
              <a:buSzPct val="85000"/>
              <a:buFont typeface=".Apple Color Emoji UI"/>
              <a:buChar char="❌"/>
            </a:pPr>
            <a:r>
              <a:rPr lang="en-US" dirty="0"/>
              <a:t>Take PPE home</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en-GB" sz="2000" dirty="0"/>
              <a:t>There are 3 easy steps to remember when using PPE: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Check PPE for signs of damage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Ensure PPE is correctly fitted (and that respiratory protective equipment is not compromised by facial hair)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After use, store PPE in an appropriate clean area</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rPr>
              <a:t>Trainer to add contextual conclusions</a:t>
            </a:r>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Personal Protective Equipment (Task Sheet 2.1.15)</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98656172-68E3-2E4D-98B6-814294553B48}"/>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nvSpPr>
        <p:spPr>
          <a:xfrm>
            <a:off x="1088454" y="5257153"/>
            <a:ext cx="10012933" cy="448584"/>
          </a:xfrm>
          <a:prstGeom prst="rect">
            <a:avLst/>
          </a:prstGeom>
          <a:noFill/>
          <a:ln>
            <a:noFill/>
          </a:ln>
        </p:spPr>
        <p:txBody>
          <a:bodyPr wrap="square" anchor="ctr">
            <a:spAutoFit/>
          </a:bodyPr>
          <a:lstStyle/>
          <a:p>
            <a:pPr algn="ct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3646446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47BB3E7-B45B-471F-83F9-1F08D0D723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23</TotalTime>
  <Words>1599</Words>
  <Application>Microsoft Macintosh PowerPoint</Application>
  <PresentationFormat>Widescreen</PresentationFormat>
  <Paragraphs>146</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40</cp:revision>
  <dcterms:created xsi:type="dcterms:W3CDTF">2020-01-29T17:43:15Z</dcterms:created>
  <dcterms:modified xsi:type="dcterms:W3CDTF">2024-11-13T10:18:16Z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