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Arbeitnehmer bewährte Praktiken kennen, die die Belastung durch Quarzstaub begrenzen oder eliminieren.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Helvetica"/>
                <a:cs typeface="Helvetica"/>
              </a:rPr>
              <a:t>Diese PowerPoint-Schulung behandelt die korrekte Verwendung von persönlicher Schutzausrüstung (PSA) für Arbeitskräfte, die alveolengängigem kristallinem Siliziumdioxid (RCS) ausgesetzt sind.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de" sz="1200" b="0" i="0" strike="noStrike" cap="none" spc="0" baseline="0" dirty="0">
                <a:solidFill>
                  <a:srgbClr val="000000"/>
                </a:solidFill>
                <a:effectLst/>
                <a:latin typeface="+mn-lt"/>
                <a:ea typeface="Helvetica"/>
                <a:cs typeface="Helvetica"/>
              </a:rPr>
              <a:t>PSA ist jede Art von Schutzkleidung oder -ausrüstung, die den Körper des Tragenden vor Verletzungen oder Infektionen schützen soll.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de" sz="1200" b="0" i="0" strike="noStrike" cap="none" spc="0" baseline="0" dirty="0">
                <a:solidFill>
                  <a:srgbClr val="000000"/>
                </a:solidFill>
                <a:effectLst/>
                <a:latin typeface="+mn-lt"/>
                <a:ea typeface="Helvetica"/>
                <a:cs typeface="Helvetica"/>
              </a:rPr>
              <a:t>Obwohl PSA an allen Standorten verfügbar sein sollte, sollte sie nur als letztes Mittel eingesetzt werden, wenn alle anderen Sicherheitsmaßnahmen ausprobiert wurden und nicht zu einer ausreichenden Reduzierung der Staubbelastung geführt haben.</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Das folgende Diagramm fasst den Risikomanagementprozess aus der Sicht des Arbeitgebers und der Arbeitskräfte in Bezug auf die Kontrolle von alveolengängigem kristallinem Siliziumdioxid zusammen. Die in den Unternehmen implementierten Gesundheits- und Sicherheitssysteme müssen sowohl vom Arbeitgeber als auch von Arbeitskräften respektiert werden.</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de" sz="1200" b="0" i="0" strike="noStrike" cap="none" spc="0" baseline="0" dirty="0">
                <a:solidFill>
                  <a:srgbClr val="000000"/>
                </a:solidFill>
                <a:effectLst/>
                <a:latin typeface="+mn-lt"/>
                <a:ea typeface="Helvetica"/>
                <a:cs typeface="Helvetica"/>
              </a:rPr>
              <a:t>PSA sollte nur auf ausdrückliche Anweisung getragen werden und auf der Grundlage ihrer Leistung (z.B. des Schutzfaktors), des Komforts und der Haltbarkeit ausgewählt werden.</a:t>
            </a:r>
          </a:p>
          <a:p>
            <a:pPr algn="l">
              <a:lnSpc>
                <a:spcPts val="2300"/>
              </a:lnSpc>
              <a:spcBef>
                <a:spcPts val="600"/>
              </a:spcBef>
              <a:spcAft>
                <a:spcPts val="600"/>
              </a:spcAft>
            </a:pPr>
            <a:r>
              <a:rPr lang="de" sz="1200" b="0" i="0" strike="noStrike" cap="none" spc="0" baseline="0" dirty="0">
                <a:solidFill>
                  <a:srgbClr val="000000"/>
                </a:solidFill>
                <a:effectLst/>
                <a:latin typeface="+mn-lt"/>
                <a:ea typeface="Helvetica"/>
                <a:cs typeface="Helvetica"/>
              </a:rPr>
              <a:t>Aufgaben, die die Verwendung von PSA erfordern, werden durch entsprechende Beschilderung und Piktogramme gekennzeichnet.</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de" sz="1200" b="0" i="0" strike="noStrike" cap="none" spc="0" baseline="0" dirty="0">
                <a:solidFill>
                  <a:srgbClr val="000000"/>
                </a:solidFill>
                <a:effectLst/>
                <a:latin typeface="+mn-lt"/>
                <a:ea typeface="Helvetica"/>
                <a:cs typeface="Helvetica"/>
              </a:rPr>
              <a:t>Bei allen staubigen Arbeiten muss Schutzkleidung (Overalls) getragen werden. Dunkle Overalls können verwendet werden, um die Staubverschmutzung zu erkennen.</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de" sz="1200" b="0" i="0" strike="noStrike" cap="none" spc="0" baseline="0" dirty="0">
                <a:solidFill>
                  <a:srgbClr val="000000"/>
                </a:solidFill>
                <a:effectLst/>
                <a:latin typeface="+mn-lt"/>
                <a:ea typeface="Helvetica"/>
                <a:cs typeface="Helvetica"/>
              </a:rPr>
              <a:t>Sobald feststeht, dass die PSA für die jeweilige Aufgabe erforderlich ist, sollten die Arbeitskräfte sicherstellen, dass die PSA nicht beschädigt oder übermäßig abgenutzt ist.</a:t>
            </a:r>
          </a:p>
          <a:p>
            <a:pPr marL="0" indent="0" algn="l">
              <a:lnSpc>
                <a:spcPts val="2300"/>
              </a:lnSpc>
              <a:spcBef>
                <a:spcPts val="600"/>
              </a:spcBef>
              <a:spcAft>
                <a:spcPts val="600"/>
              </a:spcAft>
              <a:buFont typeface="Arial" panose="020B0604020202020204" pitchFamily="34" charset="0"/>
              <a:buNone/>
            </a:pPr>
            <a:r>
              <a:rPr lang="de" sz="1200" b="0" i="0" strike="noStrike" cap="none" spc="0" baseline="0" dirty="0">
                <a:solidFill>
                  <a:srgbClr val="000000"/>
                </a:solidFill>
                <a:effectLst/>
                <a:latin typeface="+mn-lt"/>
                <a:ea typeface="Helvetica"/>
                <a:cs typeface="Helvetica"/>
              </a:rPr>
              <a:t>Beschädigte PSA setzt die Arbeitskräfte einem unnötigen Risiko aus. Wenn ein Gegenstand regelmäßig benutzt wird oder von der Belegschaft gemeinsam genutzt wird, ist es wahrscheinlich, dass er nach mehrfachem und längerem Gebrauch beschädigt wird.</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de" sz="1200" b="0" i="0" strike="noStrike" cap="none" spc="0" baseline="0" dirty="0">
                <a:solidFill>
                  <a:srgbClr val="000000"/>
                </a:solidFill>
                <a:effectLst/>
                <a:latin typeface="+mn-lt"/>
                <a:ea typeface="Helvetica"/>
                <a:cs typeface="Helvetica"/>
              </a:rPr>
              <a:t>Sobald eine PSA beschädigt ist, sollte sie sofort ersetzt werden.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de" sz="1200" b="0" i="0" strike="noStrike" cap="none" spc="0" baseline="0" dirty="0">
                <a:solidFill>
                  <a:srgbClr val="000000"/>
                </a:solidFill>
                <a:effectLst/>
                <a:latin typeface="+mn-lt"/>
                <a:ea typeface="Helvetica"/>
                <a:cs typeface="Helvetica"/>
              </a:rPr>
              <a:t>Das Tragen von PSA ist nicht unbedingt angenehm, aber es ist wichtig, dass sie richtig getragen wird.</a:t>
            </a:r>
          </a:p>
          <a:p>
            <a:pPr algn="l">
              <a:lnSpc>
                <a:spcPts val="2300"/>
              </a:lnSpc>
              <a:spcBef>
                <a:spcPts val="600"/>
              </a:spcBef>
              <a:spcAft>
                <a:spcPts val="600"/>
              </a:spcAft>
            </a:pPr>
            <a:r>
              <a:rPr lang="de" sz="1200" b="0" i="0" strike="noStrike" cap="none" spc="0" baseline="0" dirty="0">
                <a:solidFill>
                  <a:srgbClr val="000000"/>
                </a:solidFill>
                <a:effectLst/>
                <a:latin typeface="+mn-lt"/>
                <a:ea typeface="Helvetica"/>
                <a:cs typeface="Helvetica"/>
              </a:rPr>
              <a:t>Artikel wie Masken, Schutzbrillen und Helme müssen an die Größe des Tragenden angepasst werden.</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de" sz="1200" b="0" i="0" strike="noStrike" cap="none" spc="0" baseline="0" dirty="0">
                <a:solidFill>
                  <a:srgbClr val="000000"/>
                </a:solidFill>
                <a:effectLst/>
                <a:latin typeface="+mn-lt"/>
                <a:ea typeface="Helvetica"/>
                <a:cs typeface="Helvetica"/>
              </a:rPr>
              <a:t>Wenn Sie mehrere PSA-Elemente tragen (z.B. eine Staubmaske und ein Schweißerschutzvisier), stellen Sie sicher, dass diese miteinander kompatibel sind.</a:t>
            </a:r>
          </a:p>
          <a:p>
            <a:pPr marL="0" marR="0" indent="0" algn="l" defTabSz="914400" rtl="0" eaLnBrk="1" fontAlgn="auto" latinLnBrk="0" hangingPunct="1">
              <a:lnSpc>
                <a:spcPts val="2300"/>
              </a:lnSpc>
              <a:spcBef>
                <a:spcPts val="600"/>
              </a:spcBef>
              <a:spcAft>
                <a:spcPts val="600"/>
              </a:spcAft>
              <a:buClrTx/>
              <a:buSzTx/>
              <a:buFontTx/>
              <a:buNone/>
              <a:defRPr/>
            </a:pPr>
            <a:r>
              <a:rPr lang="de" sz="1200" b="0" i="0" strike="noStrike" cap="none" spc="0" baseline="0" dirty="0">
                <a:solidFill>
                  <a:srgbClr val="000000"/>
                </a:solidFill>
                <a:effectLst/>
                <a:latin typeface="+mn-lt"/>
                <a:ea typeface="Helvetica"/>
                <a:cs typeface="Helvetica"/>
              </a:rPr>
              <a:t>Achten Sie auch auf andere Faktoren, die die Wirksamkeit von PSA beeinträchtigen können, z.B. Gesichtsbehaarung. Arbeitskräfte mit Gesichtsbehaarung sollten eine Atemschutzmaske mit Luftzufuhr verwenden, damit kein Staub in die Maske gelangt.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de" sz="1200" b="0" i="0" strike="noStrike" cap="none" spc="0" baseline="0" dirty="0">
                <a:solidFill>
                  <a:srgbClr val="000000"/>
                </a:solidFill>
                <a:effectLst/>
                <a:latin typeface="+mn-lt"/>
                <a:ea typeface="Helvetica"/>
                <a:cs typeface="Helvetica"/>
              </a:rPr>
              <a:t>Nach dem Gebrauch sollte die PSA gereinigt (falls erforderlich) und an einem geeigneten Ort gelagert werden. PSA, wie z.B. Kleidung, sollte vom Arbeitgeber gereinigt werden.</a:t>
            </a:r>
          </a:p>
          <a:p>
            <a:pPr algn="l">
              <a:lnSpc>
                <a:spcPts val="2300"/>
              </a:lnSpc>
              <a:spcBef>
                <a:spcPts val="600"/>
              </a:spcBef>
              <a:spcAft>
                <a:spcPts val="600"/>
              </a:spcAft>
            </a:pPr>
            <a:r>
              <a:rPr lang="de" sz="1200" b="0" i="0" strike="noStrike" cap="none" spc="0" baseline="0" dirty="0">
                <a:solidFill>
                  <a:srgbClr val="000000"/>
                </a:solidFill>
                <a:effectLst/>
                <a:latin typeface="+mn-lt"/>
                <a:ea typeface="Helvetica"/>
                <a:cs typeface="Helvetica"/>
              </a:rPr>
              <a:t>Die PSA sollte unter keinen Umständen mit nach Hause genommen werden.</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Im Folgenden finden Sie bewährte Praktiken für die Reinigung von PSA. Neben dem Video sehen Sie ein Diagramm und einen roten Balken, der die Staubkonzentration in mg/m3 anzeigt.</a:t>
            </a:r>
          </a:p>
          <a:p>
            <a:endParaRPr lang="en-GB" sz="1200" b="0" i="0" u="none" strike="noStrike" kern="1200" dirty="0">
              <a:solidFill>
                <a:schemeClr val="tx1"/>
              </a:solidFill>
              <a:effectLst/>
              <a:latin typeface="+mn-lt"/>
              <a:ea typeface="+mn-ea"/>
              <a:cs typeface="+mn-cs"/>
            </a:endParaRPr>
          </a:p>
          <a:p>
            <a:r>
              <a:rPr lang="de" sz="1200" b="0" i="0" strike="noStrike" cap="none" spc="0" baseline="0" dirty="0">
                <a:solidFill>
                  <a:srgbClr val="000000"/>
                </a:solidFill>
                <a:effectLst/>
                <a:latin typeface="+mn-lt"/>
                <a:ea typeface="Calibri"/>
                <a:cs typeface="Calibri"/>
              </a:rPr>
              <a:t>Beim Messen der Staubkonzentration geht es nicht um alveolengängiges kristallines Siliziumdioxid, es basiert auf einer halbquantitativen Messung. Entscheidend ist nicht der Wert der Staubkonzentration, sondern der relative Unterschied zwischen der Belastung bei befolgen der bewährten Praktiken und abweichenden Praktiken.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de" sz="1200" b="0" i="0" strike="noStrike" cap="none" spc="0" baseline="0" dirty="0">
                <a:solidFill>
                  <a:srgbClr val="000000"/>
                </a:solidFill>
                <a:effectLst/>
                <a:latin typeface="+mn-lt"/>
                <a:ea typeface="Calibri"/>
                <a:cs typeface="Calibri"/>
              </a:rPr>
              <a:t>PSA sollte nur als </a:t>
            </a:r>
            <a:r>
              <a:rPr lang="de" sz="1200" b="1" i="0" strike="noStrike" cap="none" spc="0" baseline="0" dirty="0">
                <a:solidFill>
                  <a:srgbClr val="000000"/>
                </a:solidFill>
                <a:effectLst/>
                <a:latin typeface="+mn-lt"/>
                <a:ea typeface="Calibri"/>
                <a:cs typeface="Calibri"/>
              </a:rPr>
              <a:t>letztes Mittel</a:t>
            </a:r>
            <a:r>
              <a:rPr lang="de" sz="1200" b="0" i="0" strike="noStrike" cap="none" spc="0" baseline="0" dirty="0">
                <a:solidFill>
                  <a:srgbClr val="000000"/>
                </a:solidFill>
                <a:effectLst/>
                <a:latin typeface="+mn-lt"/>
                <a:ea typeface="Calibri"/>
                <a:cs typeface="Calibri"/>
              </a:rPr>
              <a:t> eingesetzt werden, wenn alle anderen Maßnahmen nicht ausreichen, um die Staubbelastung zu minimieren. Wenn PSA notwendig ist, sollte ihre Verwendung kontrolliert und überwacht werden.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864600" y="429114"/>
            <a:ext cx="29527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 sz="1400" b="1" i="0" strike="noStrike" cap="none" spc="0" baseline="0" dirty="0">
                <a:solidFill>
                  <a:srgbClr val="F6A317"/>
                </a:solidFill>
                <a:effectLst/>
                <a:latin typeface="Helvetica"/>
                <a:ea typeface="Helvetica"/>
                <a:cs typeface="Helvetica"/>
              </a:rPr>
              <a:t>BEWÄHRTE PRAKTIKEN FÜR DIE PERSÖNLICHE SCHUTZAUSRÜSTUNG (PSA)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5829700" cy="1440413"/>
          </a:xfrm>
        </p:spPr>
        <p:txBody>
          <a:bodyPr/>
          <a:lstStyle/>
          <a:p>
            <a:pPr>
              <a:lnSpc>
                <a:spcPct val="100000"/>
              </a:lnSpc>
            </a:pPr>
            <a:r>
              <a:rPr lang="de" sz="2800" b="1" i="0" strike="noStrike" cap="none" spc="0" baseline="0" dirty="0">
                <a:solidFill>
                  <a:srgbClr val="FFFFFF"/>
                </a:solidFill>
                <a:effectLst/>
                <a:latin typeface="Helvetica"/>
                <a:ea typeface="Helvetica"/>
                <a:cs typeface="Helvetica"/>
              </a:rPr>
              <a:t>BEWÄHRTE PRAKTIKEN FÜR DIE PERSÖNLICHE SCHUTZAUSRÜSTUNG (PSA)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8398933" y="235527"/>
            <a:ext cx="3363576"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dirty="0">
                <a:solidFill>
                  <a:srgbClr val="000000"/>
                </a:solidFill>
                <a:effectLst/>
                <a:latin typeface="Helvetica"/>
                <a:ea typeface="Helvetica"/>
                <a:cs typeface="Helvetica"/>
              </a:rPr>
              <a:t>Die Informationen in dieser PowerPoint-Schulung sind lediglich von beratendem und informativem Charakter. 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2" y="2362676"/>
            <a:ext cx="5674357" cy="3682369"/>
          </a:xfrm>
        </p:spPr>
        <p:txBody>
          <a:bodyPr/>
          <a:lstStyle/>
          <a:p>
            <a:pPr>
              <a:lnSpc>
                <a:spcPct val="100000"/>
              </a:lnSpc>
              <a:spcBef>
                <a:spcPts val="600"/>
              </a:spcBef>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ct val="100000"/>
              </a:lnSpc>
              <a:spcBef>
                <a:spcPts val="600"/>
              </a:spcBef>
            </a:pPr>
            <a:r>
              <a:rPr lang="de" sz="1800" b="0" i="0" strike="noStrike" cap="none" spc="0" baseline="0" dirty="0">
                <a:solidFill>
                  <a:srgbClr val="000000"/>
                </a:solidFill>
                <a:effectLst/>
                <a:latin typeface="Helvetica"/>
                <a:ea typeface="Helvetica"/>
                <a:cs typeface="Helvetica"/>
              </a:rPr>
              <a:t>In dieser Schulung werden Sie lernen: </a:t>
            </a:r>
          </a:p>
          <a:p>
            <a:pPr marL="342900" indent="-342900">
              <a:lnSpc>
                <a:spcPct val="1000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Was </a:t>
            </a:r>
            <a:r>
              <a:rPr lang="de" sz="1800" b="1" i="0" strike="noStrike" cap="none" spc="0" baseline="0" dirty="0">
                <a:solidFill>
                  <a:srgbClr val="000000"/>
                </a:solidFill>
                <a:effectLst/>
                <a:latin typeface="Helvetica"/>
                <a:ea typeface="Helvetica"/>
                <a:cs typeface="Helvetica"/>
              </a:rPr>
              <a:t>persönliche Schutzausrüstung (PSA)</a:t>
            </a:r>
            <a:r>
              <a:rPr lang="de" sz="1800" b="0" i="0" strike="noStrike" cap="none" spc="0" baseline="0" dirty="0">
                <a:solidFill>
                  <a:srgbClr val="000000"/>
                </a:solidFill>
                <a:effectLst/>
                <a:latin typeface="Helvetica"/>
                <a:ea typeface="Helvetica"/>
                <a:cs typeface="Helvetica"/>
              </a:rPr>
              <a:t> ist und wie sie dazu beitragen kann, die Belastung durch schädliches RCS zu minimieren</a:t>
            </a:r>
          </a:p>
          <a:p>
            <a:pPr marL="342900" indent="-342900">
              <a:lnSpc>
                <a:spcPct val="1000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Wann und wie man PSA trägt</a:t>
            </a:r>
          </a:p>
          <a:p>
            <a:pPr marL="342900" indent="-342900">
              <a:lnSpc>
                <a:spcPct val="1000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Bewährte Praktiken für die Verwendung von PSA</a:t>
            </a:r>
          </a:p>
          <a:p>
            <a:pPr marL="285750" indent="-285750">
              <a:lnSpc>
                <a:spcPct val="100000"/>
              </a:lnSpc>
              <a:spcBef>
                <a:spcPts val="600"/>
              </a:spcBef>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342900" indent="-342900">
              <a:lnSpc>
                <a:spcPct val="100000"/>
              </a:lnSpc>
              <a:spcBef>
                <a:spcPts val="600"/>
              </a:spcBef>
              <a:buFont typeface="Arial" panose="020B0604020202020204" pitchFamily="34" charset="0"/>
              <a:buChar char="•"/>
            </a:pPr>
            <a:endParaRPr lang="en-US" sz="1800" dirty="0"/>
          </a:p>
          <a:p>
            <a:pPr>
              <a:lnSpc>
                <a:spcPct val="100000"/>
              </a:lnSpc>
              <a:spcBef>
                <a:spcPts val="600"/>
              </a:spcBef>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de" sz="1800" b="0" i="0" strike="noStrike" cap="none" spc="0" baseline="0">
                <a:solidFill>
                  <a:srgbClr val="000000"/>
                </a:solidFill>
                <a:effectLst/>
                <a:latin typeface="Helvetica"/>
                <a:ea typeface="Helvetica"/>
                <a:cs typeface="Helvetica"/>
              </a:rPr>
              <a:t>PSA ist eine der fünf wichtigsten Maßnahmen zur Staubminimierung.</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ersetzen Sie kontaminierte Luft durch saubere Luft.</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ARTEN VON PSA</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Gehörschutz</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Helm</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Schutzbrille</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Maske / Atemschutzgerät</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Schutzanzug</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Jacke</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Stiefel</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Handschuhe</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WARUM WIRD PSA BENUTZT?</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PSA wird verwendet, um die anwendende Person vor körperlichen Schäden und Gefahren, einschließlich lungengängigem kristallinem Quarzstaub, am Arbeitsplatz zu schützen.</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 Verwendung von PSA (wenn nötig) ist wichtig, da sie eine vorbeugende Maßnahme zur Risikokontrolle darstellt.</a:t>
            </a:r>
          </a:p>
          <a:p>
            <a:pPr marL="342900" indent="-342900">
              <a:lnSpc>
                <a:spcPts val="2400"/>
              </a:lnSpc>
              <a:buFont typeface="Arial" panose="020B0604020202020204" pitchFamily="34" charset="0"/>
              <a:buChar char="•"/>
            </a:pPr>
            <a:r>
              <a:rPr lang="de" sz="1800" b="0" i="0" strike="noStrike" cap="none" spc="0" baseline="0">
                <a:solidFill>
                  <a:srgbClr val="FF0000"/>
                </a:solidFill>
                <a:effectLst/>
                <a:latin typeface="Helvetica"/>
                <a:ea typeface="Helvetica"/>
                <a:cs typeface="Helvetica"/>
              </a:rPr>
              <a:t>Atemschutzgeräte tragen dazu bei, die Belastung durch gesundheitsschädliches kristallines Siliziumdioxidstaub (RCS) zu minimieren.</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Funktionsfähigkeit dieser Ausrüstung ist entscheidend für den Schutz vor RCS.</a:t>
            </a:r>
          </a:p>
          <a:p>
            <a:pPr marL="342900" indent="-342900">
              <a:lnSpc>
                <a:spcPts val="24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Langfristige Belastung durch hohe Konzentrationen von RCS kann zu schweren Lungenkrankheiten führen.</a:t>
            </a:r>
          </a:p>
          <a:p>
            <a:pPr>
              <a:lnSpc>
                <a:spcPts val="2400"/>
              </a:lnSpc>
              <a:spcBef>
                <a:spcPts val="600"/>
              </a:spcBef>
            </a:pPr>
            <a:r>
              <a:rPr lang="de" sz="1800" b="0" i="0" strike="noStrike" cap="none" spc="0" baseline="0" dirty="0">
                <a:solidFill>
                  <a:srgbClr val="000000"/>
                </a:solidFill>
                <a:effectLst/>
                <a:latin typeface="Helvetica"/>
                <a:ea typeface="Helvetica"/>
                <a:cs typeface="Helvetica"/>
              </a:rPr>
              <a:t>Es ist wichtig, dass wir uns jeden Tag vor der Belastung durch diesen Staub in der Luft schützen. </a:t>
            </a:r>
          </a:p>
          <a:p>
            <a:pPr>
              <a:lnSpc>
                <a:spcPts val="2400"/>
              </a:lnSpc>
              <a:spcBef>
                <a:spcPts val="600"/>
              </a:spcBef>
            </a:pPr>
            <a:r>
              <a:rPr lang="de" sz="1800" b="0" i="0" strike="noStrike" cap="none" spc="0" baseline="0" dirty="0">
                <a:solidFill>
                  <a:srgbClr val="000000"/>
                </a:solidFill>
                <a:effectLst/>
                <a:latin typeface="Helvetica"/>
                <a:ea typeface="Helvetica"/>
                <a:cs typeface="Helvetica"/>
              </a:rPr>
              <a:t>Wenn wir heute bewährte Praktiken anwenden, schützen wir unsere Gesundheit für die Zukunft.</a:t>
            </a:r>
          </a:p>
          <a:p>
            <a:pPr>
              <a:lnSpc>
                <a:spcPts val="2400"/>
              </a:lnSpc>
              <a:spcBef>
                <a:spcPts val="600"/>
              </a:spcBef>
            </a:pPr>
            <a:r>
              <a:rPr lang="de" sz="1800" b="0" i="0" strike="noStrike" cap="none" spc="0" baseline="0" dirty="0">
                <a:solidFill>
                  <a:srgbClr val="000000"/>
                </a:solidFill>
                <a:effectLst/>
                <a:latin typeface="Helvetica"/>
                <a:ea typeface="Helvetica"/>
                <a:cs typeface="Helvetica"/>
              </a:rPr>
              <a:t>Wie werden Sie Ihren Ruhestand verbringen?</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de" sz="1800" b="0" i="0" strike="noStrike" cap="none" spc="0" baseline="0">
                <a:solidFill>
                  <a:srgbClr val="000000"/>
                </a:solidFill>
                <a:effectLst/>
                <a:latin typeface="Helvetica"/>
                <a:ea typeface="Helvetica"/>
                <a:cs typeface="Helvetica"/>
              </a:rPr>
              <a:t>Weil PSA nur den Tragenden schützt und weil sie falsch verwendet oder beschädigt werden kann, ist sie nicht vollkommen zuverlässig. </a:t>
            </a:r>
          </a:p>
          <a:p>
            <a:pPr>
              <a:lnSpc>
                <a:spcPts val="2400"/>
              </a:lnSpc>
            </a:pPr>
            <a:r>
              <a:rPr lang="de" sz="1800" b="0" i="0" strike="noStrike" cap="none" spc="0" baseline="0">
                <a:solidFill>
                  <a:srgbClr val="000000"/>
                </a:solidFill>
                <a:effectLst/>
                <a:latin typeface="Helvetica"/>
                <a:ea typeface="Helvetica"/>
                <a:cs typeface="Helvetica"/>
              </a:rPr>
              <a:t>Arbeitskräfte sollten PSA nur dann tragen, wenn sie dazu aufgefordert werden und </a:t>
            </a:r>
            <a:r>
              <a:rPr lang="de" sz="1800" b="1" i="0" strike="noStrike" cap="none" spc="0" baseline="0">
                <a:solidFill>
                  <a:srgbClr val="000000"/>
                </a:solidFill>
                <a:effectLst/>
                <a:latin typeface="Helvetica"/>
                <a:ea typeface="Helvetica"/>
                <a:cs typeface="Helvetica"/>
              </a:rPr>
              <a:t>als letztes Mittel, wenn andere Maßnahmen nicht ausreichen</a:t>
            </a:r>
            <a:r>
              <a:rPr lang="de" sz="1800" b="0" i="0" strike="noStrike" cap="none" spc="0" baseline="0">
                <a:solidFill>
                  <a:srgbClr val="000000"/>
                </a:solidFill>
                <a:effectLst/>
                <a:latin typeface="Helvetica"/>
                <a:ea typeface="Helvetica"/>
                <a:cs typeface="Helvetica"/>
              </a:rPr>
              <a:t>.</a:t>
            </a:r>
          </a:p>
          <a:p>
            <a:pPr>
              <a:lnSpc>
                <a:spcPts val="2400"/>
              </a:lnSpc>
            </a:pPr>
            <a:endParaRPr lang="en-US" sz="180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HIERARCHIE DER RISIKOKONTROLLE</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WELCHE PSA VERWENDEN WIR?</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752143"/>
            <a:ext cx="5453624" cy="3682369"/>
          </a:xfrm>
        </p:spPr>
        <p:txBody>
          <a:bodyPr/>
          <a:lstStyle/>
          <a:p>
            <a:pPr>
              <a:lnSpc>
                <a:spcPts val="2400"/>
              </a:lnSpc>
              <a:spcBef>
                <a:spcPts val="600"/>
              </a:spcBef>
              <a:spcAft>
                <a:spcPts val="600"/>
              </a:spcAft>
              <a:defRPr/>
            </a:pPr>
            <a:r>
              <a:rPr lang="de" sz="1800" b="0" i="0" strike="noStrike" cap="none" spc="0" baseline="0" dirty="0">
                <a:solidFill>
                  <a:srgbClr val="FF0000"/>
                </a:solidFill>
                <a:effectLst/>
                <a:latin typeface="Helvetica"/>
                <a:ea typeface="Helvetica"/>
                <a:cs typeface="Helvetica"/>
              </a:rPr>
              <a:t>Text für Lehrkraft – Fügen Sie Informationen über PSA ein, die sich auf Ihren spezifischen Arbeitskontext beziehen.</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de" sz="2800" b="1" i="0" strike="noStrike" cap="none" spc="0" baseline="0" dirty="0">
                <a:solidFill>
                  <a:srgbClr val="F6A317"/>
                </a:solidFill>
                <a:effectLst/>
                <a:latin typeface="Helvetica"/>
                <a:ea typeface="Helvetica"/>
                <a:cs typeface="Helvetica"/>
              </a:rPr>
              <a:t>ÜBERPRÜFUNG AUF SCHÄDEN</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786009"/>
            <a:ext cx="5453624" cy="3682369"/>
          </a:xfrm>
        </p:spPr>
        <p:txBody>
          <a:bodyPr/>
          <a:lstStyle/>
          <a:p>
            <a:pPr>
              <a:lnSpc>
                <a:spcPts val="2400"/>
              </a:lnSpc>
            </a:pPr>
            <a:r>
              <a:rPr lang="de" sz="1800" b="0" i="0" strike="noStrike" cap="none" spc="0" baseline="0" dirty="0">
                <a:solidFill>
                  <a:srgbClr val="000000"/>
                </a:solidFill>
                <a:effectLst/>
                <a:latin typeface="Helvetica"/>
                <a:ea typeface="Helvetica"/>
                <a:cs typeface="Helvetica"/>
              </a:rPr>
              <a:t>Prüfen Sie die PSA vor dem Anlegen auf Schäden wie z.B.:</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Risse</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Löcher</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Verschüttungen</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Brüche, Dellen (Helme, Masken, Schutzbrillen, Zehenkappen)</a:t>
            </a:r>
          </a:p>
          <a:p>
            <a:pPr>
              <a:lnSpc>
                <a:spcPts val="2400"/>
              </a:lnSpc>
            </a:pPr>
            <a:r>
              <a:rPr lang="de" sz="1800" b="1" i="0" strike="noStrike" cap="none" spc="0" baseline="0" dirty="0">
                <a:solidFill>
                  <a:srgbClr val="000000"/>
                </a:solidFill>
                <a:effectLst/>
                <a:latin typeface="Helvetica"/>
                <a:ea typeface="Helvetica"/>
                <a:cs typeface="Helvetica"/>
              </a:rPr>
              <a:t>Ersetzen Sie beschädigte PSA sofort.</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818970" y="3687354"/>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3283167" y="3853108"/>
            <a:ext cx="2643499" cy="646331"/>
          </a:xfrm>
          <a:prstGeom prst="rect">
            <a:avLst/>
          </a:prstGeom>
          <a:noFill/>
        </p:spPr>
        <p:txBody>
          <a:bodyPr wrap="square" rtlCol="0">
            <a:spAutoFit/>
          </a:bodyPr>
          <a:lstStyle/>
          <a:p>
            <a:r>
              <a:rPr lang="de" sz="1800" b="0" i="0" strike="noStrike" cap="none" spc="0" baseline="0" dirty="0">
                <a:solidFill>
                  <a:srgbClr val="000000"/>
                </a:solidFill>
                <a:effectLst/>
                <a:latin typeface="Helvetica"/>
                <a:ea typeface="Helvetica"/>
                <a:cs typeface="Helvetica"/>
              </a:rPr>
              <a:t>(Schutzanzüge, Handschuhe, Stiefel)</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RICHTIGER GEBRAUCH</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pPr>
            <a:r>
              <a:rPr lang="de" sz="1800" b="0" i="0" strike="noStrike" cap="none" spc="0" baseline="0" dirty="0">
                <a:solidFill>
                  <a:srgbClr val="000000"/>
                </a:solidFill>
                <a:effectLst/>
                <a:latin typeface="Helvetica"/>
                <a:ea typeface="Helvetica"/>
                <a:cs typeface="Helvetica"/>
              </a:rPr>
              <a:t>Achten Sie beim Anlegen von PSA darauf, dass sie:</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Richtig passt</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Fähigkeit des Tragenden, die Aufgabe sicher auszuführen, nicht beeinträchtigt (z.B. durch zu stark eingeschränkte Sicht)</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Mit den anderen PSA-Elementen kompatibel ist</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NACH DER VERWENDUNG</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Verwenden Sie, sofern vorhanden, Einrichtungen wie Luftduschen, um den Staub sicher von der PSA zu entfernen.</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Lagern Sie schmutzige Kleidung und Ausrüstung in den dafür vorgesehenen Einrichtungen.</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Nehmen Sie schmutzige PSA nicht mit nach Hause.</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Ersetzen Sie die PSA gemäß den Anweisungen des Herstellers.</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FILTER</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Staubmasken und Filter werden normalerweise als FFP1, FFP2 und FFP3 eingestuft.  </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Da lungengängiger kristalliner Quarzstaub (RCS) als hochriskanter, gesundheitsgefährdender Staub gilt, sollten Sie je nach Risikobewertung Staubmasken der Klassen FFP2 oder FFP3 mit Filtern oder N95-Filter oder höher verwenden. </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 Klassifizierung einer Maske ist auf ihrem Etikett angegeben.</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REINIGUNG DER KLEIDUNG</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Um eine unnötige Staubbelastung zu vermeiden, verwenden Sie immer eine geeignete Reinigungsmethode, sofern vorhanden.</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DOS UND DON'TS BEI PSA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spcBef>
                <a:spcPts val="600"/>
              </a:spcBef>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Befolgen Sie die Anweisungen des Herstellers.</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Stellen Sie sicher, dass die PSA richtig sitzt. Atemschutzausrüstung darf nicht durch Gesichtsbehaarung beeinträchtigt werden.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Vergewissern Sie sich, dass die PSA-Elemente miteinander kompatibel sind, wenn sie zusammen verwendet werden.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Reinigen Sie wiederverwendbare PSA nach dem Gebrauch und lagern Sie sie bei Bedarf an einem dafür vorgesehenen sauberen Ort.</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Trennen Sie schmutzige Overalls von sauberer Kleidung und lassen Sie sie regelmäßig waschen.</a:t>
            </a:r>
          </a:p>
          <a:p>
            <a:pPr>
              <a:lnSpc>
                <a:spcPct val="100000"/>
              </a:lnSpc>
              <a:spcBef>
                <a:spcPts val="600"/>
              </a:spcBef>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keine PSA, die kaputt oder übermäßig abgenutzt ist.</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Benutzen Sie keine PSA, die nicht notwendig sind. Einige PSA können die Fähigkeit des Tragenden einschränken, eine Aufgabe sicher auszuführen.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Nehmen Sie PSA nicht mit nach Hause.</a:t>
            </a:r>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283957" cy="3682369"/>
          </a:xfrm>
        </p:spPr>
        <p:txBody>
          <a:bodyPr/>
          <a:lstStyle/>
          <a:p>
            <a:pPr>
              <a:lnSpc>
                <a:spcPts val="2400"/>
              </a:lnSpc>
              <a:spcBef>
                <a:spcPts val="600"/>
              </a:spcBef>
              <a:spcAft>
                <a:spcPts val="1000"/>
              </a:spcAft>
            </a:pPr>
            <a:r>
              <a:rPr lang="de" sz="1800" b="0" i="0" strike="noStrike" cap="none" spc="0" baseline="0" dirty="0">
                <a:solidFill>
                  <a:srgbClr val="000000"/>
                </a:solidFill>
                <a:effectLst/>
                <a:latin typeface="Helvetica"/>
                <a:ea typeface="Helvetica"/>
                <a:cs typeface="Helvetica"/>
              </a:rPr>
              <a:t>Es gibt 3 einfache Schritte, die Sie bei der Verwendung von PSA beachten sollten: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Überprüfen Sie die PSA auf Anzeichen von Schäden.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Vergewissern Sie sich, dass die PSA richtig sitzt (und dass die Atemschutzausrüstung nicht durch Gesichtsbehaarung beeinträchtigt wird).</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Lagern Sie die PSA nach dem Gebrauch an einem geeigneten, sauberen Ort.</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FF0000"/>
                </a:solidFill>
                <a:effectLst/>
                <a:latin typeface="Helvetica"/>
                <a:ea typeface="Helvetica"/>
                <a:cs typeface="Helvetica"/>
              </a:rPr>
              <a:t>Lehrkraft kann weitere Schlussfolgerungen hinzuzufügen</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7" history="0"/>
              </a:rPr>
              <a:t>Gute Praktiken für die persönliche Schutzausrüstung (Aufgabenblatt 2.1.15)</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8"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9" history="0"/>
              </a:rPr>
              <a:t>NEPSI-Handbuch für KMUs</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10"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06231A95-28B1-45ED-9696-2C0CC6D58F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TotalTime>
  <Words>1725</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46</cp:revision>
  <dcterms:created xsi:type="dcterms:W3CDTF">2020-01-29T17:43:15Z</dcterms:created>
  <dcterms:modified xsi:type="dcterms:W3CDTF">2024-11-13T11:21:14Z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