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1"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endParaRPr lang="en-US"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This training provides information about dust control in systems of packing. Keep in mind that a risk assessment is needed when designing a packing system, though this concerns primarily the management.</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FOR </a:t>
            </a:r>
            <a:br>
              <a:rPr lang="en-GB" dirty="0"/>
            </a:br>
            <a:r>
              <a:rPr lang="en-GB" dirty="0"/>
              <a:t>SYSTEMS OF PACKAGING</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en-US" dirty="0"/>
              <a:t>GOOD PRACTICES TRAINING FOR</a:t>
            </a:r>
          </a:p>
          <a:p>
            <a:r>
              <a:rPr lang="en-US" dirty="0">
                <a:latin typeface="Helvetica"/>
                <a:cs typeface="Helvetica"/>
              </a:rPr>
              <a:t>SYSTEMS </a:t>
            </a:r>
            <a:r>
              <a:rPr lang="en-US">
                <a:latin typeface="Helvetica"/>
                <a:cs typeface="Helvetica"/>
              </a:rPr>
              <a:t>OF PACKAGING</a:t>
            </a:r>
            <a:endParaRPr lang="en-US"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630307" y="304800"/>
            <a:ext cx="320609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144147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4264991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r>
              <a:rPr lang="en-US" sz="2000" b="1" dirty="0"/>
              <a:t>Learning to protect yourself against work-related hazards is a priority.</a:t>
            </a:r>
          </a:p>
          <a:p>
            <a:endParaRPr lang="en-US" sz="1000" b="1" dirty="0"/>
          </a:p>
          <a:p>
            <a:r>
              <a:rPr lang="en-US" sz="2000" dirty="0"/>
              <a:t>In this PowerPoint training, you will learn about:</a:t>
            </a:r>
          </a:p>
          <a:p>
            <a:pPr marL="285750" indent="-285750">
              <a:buFont typeface="Arial" panose="020B0604020202020204" pitchFamily="34" charset="0"/>
              <a:buChar char="•"/>
            </a:pPr>
            <a:r>
              <a:rPr lang="en-US" sz="2000" dirty="0"/>
              <a:t>How airborne dust may be generated in packing processes</a:t>
            </a:r>
          </a:p>
          <a:p>
            <a:pPr marL="285750" indent="-285750">
              <a:buFont typeface="Arial" panose="020B0604020202020204" pitchFamily="34" charset="0"/>
              <a:buChar char="•"/>
            </a:pPr>
            <a:r>
              <a:rPr lang="en-US" sz="2000" dirty="0"/>
              <a:t>How packaging systems are designed to minimise the release of airborne dust, including respirable crystalline silica dust (RCS)</a:t>
            </a:r>
          </a:p>
          <a:p>
            <a:pPr marL="285750" indent="-285750">
              <a:buFont typeface="Arial" panose="020B0604020202020204" pitchFamily="34" charset="0"/>
              <a:buChar char="•"/>
            </a:pPr>
            <a:r>
              <a:rPr lang="en-US" sz="2000" dirty="0"/>
              <a:t>What good practices you should follow to protect yourself from exposure to airborne dusts</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endParaRPr lang="en-US" sz="2000" dirty="0"/>
          </a:p>
          <a:p>
            <a:pPr marL="285750" indent="-285750">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Dust created by systems of packing can be managed using enclosure, extraction/ventilation, PPE and good hygiene/housekeeping, which are four of the five main dust control techniques.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3104649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This activity can be very dusty</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r>
              <a:rPr lang="en-US" dirty="0"/>
              <a:t>HOW PACKAGING SYSTEMS MAY GENERATE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700"/>
              </a:lnSpc>
            </a:pPr>
            <a:r>
              <a:rPr lang="en-GB" sz="2000" dirty="0"/>
              <a:t>Packaging systems involve the handling of large quantities of material, which often contains crystalline silica. </a:t>
            </a:r>
          </a:p>
          <a:p>
            <a:pPr>
              <a:lnSpc>
                <a:spcPts val="2700"/>
              </a:lnSpc>
              <a:spcAft>
                <a:spcPts val="1000"/>
              </a:spcAft>
            </a:pPr>
            <a:r>
              <a:rPr lang="en-GB" sz="2000" dirty="0">
                <a:latin typeface="Helvetica"/>
                <a:cs typeface="Helvetica"/>
              </a:rPr>
              <a:t>The method of packing will influence the amount of airborne respirable dust that may be generated</a:t>
            </a:r>
            <a:r>
              <a:rPr lang="en-GB" sz="2000" dirty="0"/>
              <a:t>. </a:t>
            </a:r>
          </a:p>
          <a:p>
            <a:pPr marL="342900" indent="-342900">
              <a:lnSpc>
                <a:spcPts val="2700"/>
              </a:lnSpc>
              <a:spcBef>
                <a:spcPts val="0"/>
              </a:spcBef>
              <a:buFont typeface="Arial" panose="020B0604020202020204" pitchFamily="34" charset="0"/>
              <a:buChar char="•"/>
            </a:pPr>
            <a:r>
              <a:rPr lang="en-GB" sz="2000" dirty="0">
                <a:latin typeface="Helvetica"/>
                <a:cs typeface="Helvetica"/>
              </a:rPr>
              <a:t>Dry materials tend to create more dust than moist materials</a:t>
            </a:r>
          </a:p>
          <a:p>
            <a:pPr marL="342900" indent="-342900">
              <a:lnSpc>
                <a:spcPts val="2700"/>
              </a:lnSpc>
              <a:spcBef>
                <a:spcPts val="0"/>
              </a:spcBef>
              <a:buFont typeface="Arial" panose="020B0604020202020204" pitchFamily="34" charset="0"/>
              <a:buChar char="•"/>
            </a:pPr>
            <a:r>
              <a:rPr lang="en-GB" sz="2000" dirty="0">
                <a:latin typeface="Helvetica"/>
                <a:cs typeface="Helvetica"/>
              </a:rPr>
              <a:t>Faster, higher energy packing tends to create more dust</a:t>
            </a:r>
          </a:p>
          <a:p>
            <a:pPr marL="342900" indent="-342900">
              <a:lnSpc>
                <a:spcPts val="2700"/>
              </a:lnSpc>
              <a:spcBef>
                <a:spcPts val="0"/>
              </a:spcBef>
              <a:buFont typeface="Arial" panose="020B0604020202020204" pitchFamily="34" charset="0"/>
              <a:buChar char="•"/>
            </a:pPr>
            <a:r>
              <a:rPr lang="en-GB" sz="2000" dirty="0">
                <a:latin typeface="Helvetica"/>
                <a:cs typeface="Helvetica"/>
              </a:rPr>
              <a:t>If compressed air is used to fluidise powdered material, more airborne dust may be released</a:t>
            </a:r>
          </a:p>
          <a:p>
            <a:pPr marL="342900" indent="-342900">
              <a:lnSpc>
                <a:spcPts val="2700"/>
              </a:lnSpc>
              <a:spcBef>
                <a:spcPts val="0"/>
              </a:spcBef>
              <a:buFont typeface="Arial" panose="020B0604020202020204" pitchFamily="34" charset="0"/>
              <a:buChar char="•"/>
            </a:pPr>
            <a:r>
              <a:rPr lang="en-GB" sz="2000" dirty="0">
                <a:latin typeface="Helvetica"/>
                <a:cs typeface="Helvetica"/>
              </a:rPr>
              <a:t>More dust is generated when materials fall from a greater height</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rotWithShape="1">
          <a:blip r:embed="rId2"/>
          <a:srcRect l="5125" t="-744" r="9725" b="-4"/>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09" y="1627663"/>
            <a:ext cx="11849695" cy="850900"/>
          </a:xfrm>
        </p:spPr>
        <p:txBody>
          <a:bodyPr/>
          <a:lstStyle/>
          <a:p>
            <a:r>
              <a:rPr lang="en-US" dirty="0"/>
              <a:t>REDUCING DUST EXPOSURE WITH </a:t>
            </a:r>
            <a:br>
              <a:rPr lang="en-US" dirty="0"/>
            </a:br>
            <a:r>
              <a:rPr lang="en-US" dirty="0"/>
              <a:t>PACKAGING SYSTEMS</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9785699" cy="3220629"/>
          </a:xfrm>
        </p:spPr>
        <p:txBody>
          <a:bodyPr anchor="t"/>
          <a:lstStyle/>
          <a:p>
            <a:pPr>
              <a:lnSpc>
                <a:spcPts val="2000"/>
              </a:lnSpc>
              <a:spcAft>
                <a:spcPts val="600"/>
              </a:spcAft>
            </a:pPr>
            <a:r>
              <a:rPr lang="en-GB" dirty="0"/>
              <a:t>The main dust control measures involve automation, enclosure of processes and ventilation</a:t>
            </a:r>
          </a:p>
          <a:p>
            <a:pPr marL="342900" indent="-342900">
              <a:lnSpc>
                <a:spcPts val="2000"/>
              </a:lnSpc>
              <a:spcAft>
                <a:spcPts val="600"/>
              </a:spcAft>
              <a:buFont typeface="Arial" panose="020B0604020202020204" pitchFamily="34" charset="0"/>
              <a:buChar char="•"/>
            </a:pPr>
            <a:r>
              <a:rPr lang="en-GB" b="1" dirty="0"/>
              <a:t>Automation</a:t>
            </a:r>
            <a:r>
              <a:rPr lang="en-GB" dirty="0"/>
              <a:t> helps to minimise workers’ contact with dusty processes, often allowing the work processes to be monitored remotely from a clean control room</a:t>
            </a:r>
            <a:endParaRPr lang="en-GB" b="1" dirty="0"/>
          </a:p>
          <a:p>
            <a:pPr marL="342900" indent="-342900">
              <a:lnSpc>
                <a:spcPts val="2000"/>
              </a:lnSpc>
              <a:spcAft>
                <a:spcPts val="600"/>
              </a:spcAft>
              <a:buFont typeface="Arial" panose="020B0604020202020204" pitchFamily="34" charset="0"/>
              <a:buChar char="•"/>
            </a:pPr>
            <a:r>
              <a:rPr lang="en-GB" b="1" dirty="0"/>
              <a:t>Enclosure</a:t>
            </a:r>
            <a:r>
              <a:rPr lang="en-GB" dirty="0"/>
              <a:t> helps to minimise the spread of dust away from its source. </a:t>
            </a:r>
            <a:endParaRPr lang="en-GB" dirty="0">
              <a:latin typeface="Helvetica" panose="020B0604020202020204" pitchFamily="34" charset="0"/>
              <a:cs typeface="Helvetica" panose="020B0604020202020204" pitchFamily="34" charset="0"/>
            </a:endParaRPr>
          </a:p>
          <a:p>
            <a:pPr marL="1028700" lvl="1" indent="-342900">
              <a:lnSpc>
                <a:spcPts val="2000"/>
              </a:lnSpc>
              <a:spcAft>
                <a:spcPts val="600"/>
              </a:spcAft>
            </a:pPr>
            <a:r>
              <a:rPr lang="en-GB" sz="1600" dirty="0">
                <a:latin typeface="Helvetica" panose="020B0604020202020204" pitchFamily="34" charset="0"/>
                <a:cs typeface="Helvetica" panose="020B0604020202020204" pitchFamily="34" charset="0"/>
              </a:rPr>
              <a:t>A physical barrier between the process and the worker can achieve a high level of protection. However, precautions against exposure must be taken if needing to enter the enclosure!</a:t>
            </a:r>
          </a:p>
          <a:p>
            <a:pPr marL="1028700" lvl="1" indent="-342900">
              <a:lnSpc>
                <a:spcPts val="2000"/>
              </a:lnSpc>
              <a:spcAft>
                <a:spcPts val="600"/>
              </a:spcAft>
            </a:pPr>
            <a:r>
              <a:rPr lang="en-GB" sz="1600" dirty="0">
                <a:latin typeface="Helvetica" panose="020B0604020202020204" pitchFamily="34" charset="0"/>
                <a:cs typeface="Helvetica" panose="020B0604020202020204" pitchFamily="34" charset="0"/>
              </a:rPr>
              <a:t>Ensuring a tight seal between filling nozzle and bag helps to prevent dust escaping</a:t>
            </a:r>
          </a:p>
          <a:p>
            <a:pPr marL="342900" indent="-342900">
              <a:lnSpc>
                <a:spcPts val="2000"/>
              </a:lnSpc>
              <a:spcAft>
                <a:spcPts val="600"/>
              </a:spcAft>
              <a:buFont typeface="Arial" panose="020B0604020202020204" pitchFamily="34" charset="0"/>
              <a:buChar char="•"/>
            </a:pPr>
            <a:r>
              <a:rPr lang="en-GB" b="1" dirty="0"/>
              <a:t>Exhaust ventilation </a:t>
            </a:r>
            <a:r>
              <a:rPr lang="en-GB" dirty="0"/>
              <a:t>captures the airborne dust at source, before we are exposed to it</a:t>
            </a:r>
          </a:p>
          <a:p>
            <a:pPr marL="342900" indent="-342900">
              <a:lnSpc>
                <a:spcPts val="2000"/>
              </a:lnSpc>
              <a:spcAft>
                <a:spcPts val="600"/>
              </a:spcAft>
              <a:buFont typeface="Arial" panose="020B0604020202020204" pitchFamily="34" charset="0"/>
              <a:buChar char="•"/>
            </a:pPr>
            <a:r>
              <a:rPr lang="en-GB" b="1" dirty="0"/>
              <a:t>Respiratory Protective Equipment </a:t>
            </a:r>
            <a:r>
              <a:rPr lang="en-GB" dirty="0"/>
              <a:t>may also be needed if the above controls are not sufficient.</a:t>
            </a:r>
          </a:p>
        </p:txBody>
      </p:sp>
    </p:spTree>
    <p:extLst>
      <p:ext uri="{BB962C8B-B14F-4D97-AF65-F5344CB8AC3E}">
        <p14:creationId xmlns:p14="http://schemas.microsoft.com/office/powerpoint/2010/main" val="3922160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en-US" dirty="0"/>
              <a:t>DOS AND DON’TS FOR SYSTEMS OF PACKAGING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9065400" cy="3230407"/>
          </a:xfrm>
        </p:spPr>
        <p:txBody>
          <a:bodyPr/>
          <a:lstStyle/>
          <a:p>
            <a:r>
              <a:rPr lang="en-US" sz="1400" b="1" dirty="0"/>
              <a:t>DO</a:t>
            </a:r>
          </a:p>
          <a:p>
            <a:pPr marL="285750" indent="-285750">
              <a:buSzPct val="85000"/>
              <a:buFont typeface=".Apple Color Emoji UI"/>
              <a:buChar char="✅"/>
            </a:pPr>
            <a:r>
              <a:rPr lang="en-US" sz="1400" dirty="0"/>
              <a:t>Use the dust control measures provided. Additionally, Respiratory Protective Equipment may be required.</a:t>
            </a:r>
          </a:p>
          <a:p>
            <a:pPr marL="285750" indent="-285750">
              <a:buSzPct val="85000"/>
              <a:buFont typeface=".Apple Color Emoji UI"/>
              <a:buChar char="✅"/>
            </a:pPr>
            <a:r>
              <a:rPr lang="en-US" sz="1400" dirty="0"/>
              <a:t>Have a plan to deal with spills safely, and clean them up immediately using vacuum or wet cleaning methods</a:t>
            </a:r>
          </a:p>
          <a:p>
            <a:pPr marL="285750" indent="-285750">
              <a:buSzPct val="85000"/>
              <a:buFont typeface=".Apple Color Emoji UI"/>
              <a:buChar char="✅"/>
            </a:pPr>
            <a:r>
              <a:rPr lang="en-US" sz="1400" dirty="0"/>
              <a:t>Ensure the ventilation systems are working effectively</a:t>
            </a:r>
          </a:p>
          <a:p>
            <a:pPr marL="285750" indent="-285750">
              <a:spcAft>
                <a:spcPts val="1000"/>
              </a:spcAft>
              <a:buSzPct val="85000"/>
              <a:buFont typeface=".Apple Color Emoji UI"/>
              <a:buChar char="✅"/>
            </a:pPr>
            <a:r>
              <a:rPr lang="en-US" sz="1400" dirty="0"/>
              <a:t>Report defects to your supervisor</a:t>
            </a:r>
          </a:p>
          <a:p>
            <a:r>
              <a:rPr lang="en-US" sz="1400" b="1" dirty="0"/>
              <a:t>DON’T</a:t>
            </a:r>
          </a:p>
          <a:p>
            <a:pPr marL="285750" indent="-285750">
              <a:buSzPct val="85000"/>
              <a:buFont typeface=".Apple Color Emoji UI"/>
              <a:buChar char="❌"/>
            </a:pPr>
            <a:r>
              <a:rPr lang="en-US" sz="1400" dirty="0"/>
              <a:t>Enter an enclosure without taking precautions against exposure, such as Respiratory Protective Equipment</a:t>
            </a:r>
          </a:p>
          <a:p>
            <a:pPr marL="285750" indent="-285750">
              <a:buSzPct val="85000"/>
              <a:buFont typeface=".Apple Color Emoji UI"/>
              <a:buChar char="❌"/>
            </a:pPr>
            <a:r>
              <a:rPr lang="en-US" sz="1400" dirty="0"/>
              <a:t>Interfere with the control measures. They are provided for your safety and health.</a:t>
            </a:r>
          </a:p>
          <a:p>
            <a:pPr marL="285750" indent="-285750">
              <a:buSzPct val="85000"/>
              <a:buFont typeface=".Apple Color Emoji UI"/>
              <a:buChar char="❌"/>
            </a:pPr>
            <a:r>
              <a:rPr lang="en-US" sz="1400" dirty="0"/>
              <a:t>Clean up with a dry brush. Use vacuum or wet cleaning instead.</a:t>
            </a:r>
          </a:p>
          <a:p>
            <a:pPr marL="285750" indent="-285750">
              <a:buSzPct val="85000"/>
              <a:buFont typeface=".Apple Color Emoji UI"/>
              <a:buChar char="❌"/>
            </a:pPr>
            <a:r>
              <a:rPr lang="en-US" sz="1400" dirty="0">
                <a:solidFill>
                  <a:srgbClr val="FF0000"/>
                </a:solidFill>
              </a:rPr>
              <a:t>Text for trainer – add additional information relevant to your work context</a:t>
            </a:r>
          </a:p>
          <a:p>
            <a:pPr marL="285750" indent="-285750">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en-GB" sz="2000" dirty="0"/>
              <a:t>The proper use of systems of packaging can help maintain a safe, dust-free working environment.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Always use the dust control measures provided</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If you suspect the dust control measures are faulty, report this to the on-site manager.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Deal with spills immediately</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solidFill>
                  <a:srgbClr val="FF0000"/>
                </a:solidFill>
              </a:rPr>
              <a:t>Trainer to add contextual conclusions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en-US" dirty="0"/>
              <a:t>ADDITIONAL LEARNING MATERIALS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Systems of Packaging (Task Sheet 2.1.18)</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a:ln w="0"/>
              </a:rPr>
              <a:t>NEPSI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54579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2F34BAE-EFDB-4844-B00F-1E05E6BCD4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TotalTime>
  <Words>1021</Words>
  <Application>Microsoft Macintosh PowerPoint</Application>
  <PresentationFormat>Widescreen</PresentationFormat>
  <Paragraphs>87</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2020-07-22T07:31:06Z</dcterms:created>
  <dcterms:modified xsi:type="dcterms:W3CDTF">2024-11-13T10:20:24Z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