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C569C-9D28-4CAE-9CDE-03D505A7DAEE}" v="1" dt="2022-09-27T13:43:40.283"/>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Diese Schulung beinhaltet Informationen über die Staubminimierung in Verpackungssystemen. Denken Sie daran, dass bei der Entwicklung eines Verpackungssystems eine Risikobewertung erforderlich ist, auch wenn diese in erster Linie das Management betrifft.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a:solidFill>
                  <a:srgbClr val="F6A317"/>
                </a:solidFill>
                <a:effectLst/>
                <a:latin typeface="Helvetica"/>
                <a:ea typeface="Helvetica"/>
                <a:cs typeface="Helvetica"/>
              </a:rPr>
              <a:t>BEWÄHRTE PRAKTIKEN FÜR VERPACKUNGSSYSTEME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de" sz="2800" b="1" i="0" strike="noStrike" cap="none" spc="0" baseline="0">
                <a:solidFill>
                  <a:srgbClr val="FFFFFF"/>
                </a:solidFill>
                <a:effectLst/>
                <a:latin typeface="Helvetica"/>
                <a:ea typeface="Helvetica"/>
                <a:cs typeface="Helvetica"/>
              </a:rPr>
              <a:t>BEWÄHRTE PRAKTIKEN FÜR VERPACKUNGSSYSTEME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583215" y="304800"/>
            <a:ext cx="4253186"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200"/>
              </a:lnSpc>
              <a:spcBef>
                <a:spcPts val="600"/>
              </a:spcBef>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200"/>
              </a:lnSpc>
              <a:spcBef>
                <a:spcPts val="600"/>
              </a:spcBef>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luftübertragener Staub bei Verpackungsprozessen entstehen kann.</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Verpackungssysteme konzipiert sind, um die Freisetzung von luftübertragenem Staub, einschließlich alveolengängigem kristallinem Siliziumdioxid (RCS), zu minimieren.</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Welche bewährten Praktiken Sie befolgen sollten, um sich vor der Belastung durch luftübertragenen Staub zu schützen.</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200"/>
              </a:lnSpc>
              <a:spcBef>
                <a:spcPts val="600"/>
              </a:spcBef>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Staub, der durch Verpackungssysteme entsteht, kann durch Einhausung, Absaugung/Belüftung, PSA und gute Hygiene/Sauberkeit bekämpft werden. Dies sind vier der fünf wichtigsten Techniken zur Staubminimierung.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Diese Tätigkeit kann sehr staubig sein.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WIE VERPACKUNGSSYSTEME RCS ERZEUGEN KÖNNEN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de" sz="1800" b="0" i="0" strike="noStrike" cap="none" spc="0" baseline="0" dirty="0">
                <a:solidFill>
                  <a:srgbClr val="000000"/>
                </a:solidFill>
                <a:effectLst/>
                <a:latin typeface="Helvetica"/>
                <a:ea typeface="Helvetica"/>
                <a:cs typeface="Helvetica"/>
              </a:rPr>
              <a:t>Bei Verpackungsanlagen werden große Mengen an Material bearbeitet, das häufig kristalline Kieselsäure enthält. </a:t>
            </a:r>
          </a:p>
          <a:p>
            <a:pPr>
              <a:lnSpc>
                <a:spcPts val="2400"/>
              </a:lnSpc>
              <a:spcAft>
                <a:spcPts val="1000"/>
              </a:spcAft>
            </a:pPr>
            <a:r>
              <a:rPr lang="de" sz="1800" b="0" i="0" strike="noStrike" cap="none" spc="0" baseline="0" dirty="0">
                <a:solidFill>
                  <a:srgbClr val="000000"/>
                </a:solidFill>
                <a:effectLst/>
                <a:latin typeface="Helvetica"/>
                <a:ea typeface="Helvetica"/>
                <a:cs typeface="Helvetica"/>
              </a:rPr>
              <a:t>Die Art der Verpackung beeinflusst die Menge des lungengängigen Staubs, der entstehen kann. </a:t>
            </a:r>
          </a:p>
          <a:p>
            <a:pPr marL="342900" indent="-342900">
              <a:lnSpc>
                <a:spcPts val="2400"/>
              </a:lnSpc>
              <a:spcBef>
                <a:spcPct val="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Trockene Materialien neigen dazu, mehr Staub zu erzeugen als feuchte Materialien.</a:t>
            </a:r>
          </a:p>
          <a:p>
            <a:pPr marL="342900" indent="-342900">
              <a:lnSpc>
                <a:spcPts val="2400"/>
              </a:lnSpc>
              <a:spcBef>
                <a:spcPct val="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Schnelleres Verpacken mit höherer Energie erzeugt tendenziell mehr Staub.</a:t>
            </a:r>
          </a:p>
          <a:p>
            <a:pPr marL="342900" indent="-342900">
              <a:lnSpc>
                <a:spcPts val="2400"/>
              </a:lnSpc>
              <a:spcBef>
                <a:spcPct val="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Wenn Druckluft verwendet wird, um pulverförmiges Material zu verflüssigen, kann mehr luftübertragener Staub freigesetzt werden.</a:t>
            </a:r>
          </a:p>
          <a:p>
            <a:pPr marL="342900" indent="-342900">
              <a:lnSpc>
                <a:spcPts val="2400"/>
              </a:lnSpc>
              <a:spcBef>
                <a:spcPct val="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Es entsteht mehr Staub, wenn Materialien aus größerer Höhe fallen.</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MINIMIERUNG DER STAUBELASTUNG MIT VERPACKUNGSSYSTEMEN</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37390"/>
            <a:ext cx="11115673" cy="3220629"/>
          </a:xfrm>
        </p:spPr>
        <p:txBody>
          <a:bodyPr lIns="91440" tIns="45720" rIns="91440" bIns="45720" anchor="t"/>
          <a:lstStyle/>
          <a:p>
            <a:pPr>
              <a:lnSpc>
                <a:spcPct val="100000"/>
              </a:lnSpc>
            </a:pPr>
            <a:r>
              <a:rPr lang="de" sz="1600" b="0" i="0" strike="noStrike" cap="none" spc="0" baseline="0" dirty="0">
                <a:solidFill>
                  <a:srgbClr val="000000"/>
                </a:solidFill>
                <a:effectLst/>
                <a:latin typeface="Helvetica"/>
                <a:ea typeface="Helvetica"/>
                <a:cs typeface="Helvetica"/>
              </a:rPr>
              <a:t>Die wichtigsten Maßnahmen zur Staubminimierung sind Automatisierung, Einhausung von Prozessen und Belüftung.</a:t>
            </a:r>
          </a:p>
          <a:p>
            <a:pPr marL="342900" indent="-342900">
              <a:lnSpc>
                <a:spcPct val="100000"/>
              </a:lnSpc>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Die </a:t>
            </a:r>
            <a:r>
              <a:rPr lang="de" sz="1600" b="1" i="0" strike="noStrike" cap="none" spc="0" baseline="0" dirty="0">
                <a:solidFill>
                  <a:srgbClr val="000000"/>
                </a:solidFill>
                <a:effectLst/>
                <a:latin typeface="Helvetica"/>
                <a:ea typeface="Helvetica"/>
                <a:cs typeface="Helvetica"/>
              </a:rPr>
              <a:t>Automatisierung </a:t>
            </a:r>
            <a:r>
              <a:rPr lang="de" sz="1600" i="0" strike="noStrike" cap="none" spc="0" baseline="0" dirty="0">
                <a:solidFill>
                  <a:srgbClr val="000000"/>
                </a:solidFill>
                <a:effectLst/>
                <a:latin typeface="Helvetica"/>
                <a:ea typeface="Helvetica"/>
                <a:cs typeface="Helvetica"/>
              </a:rPr>
              <a:t>trägt</a:t>
            </a:r>
            <a:r>
              <a:rPr lang="de" sz="1600" b="0" i="0" strike="noStrike" cap="none" spc="0" baseline="0" dirty="0">
                <a:solidFill>
                  <a:srgbClr val="000000"/>
                </a:solidFill>
                <a:effectLst/>
                <a:latin typeface="Helvetica"/>
                <a:ea typeface="Helvetica"/>
                <a:cs typeface="Helvetica"/>
              </a:rPr>
              <a:t> dazu bei, den Kontakt der Arbeitskräfte mit staubigen Prozessen zu minimieren und ermöglicht die Fernüberwachung von Arbeitsprozessen von einem sauberen Kontrollraum aus.</a:t>
            </a:r>
          </a:p>
          <a:p>
            <a:pPr marL="342900" indent="-342900">
              <a:lnSpc>
                <a:spcPct val="100000"/>
              </a:lnSpc>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Die </a:t>
            </a:r>
            <a:r>
              <a:rPr lang="de" sz="1600" b="1" i="0" strike="noStrike" cap="none" spc="0" baseline="0" dirty="0">
                <a:solidFill>
                  <a:srgbClr val="000000"/>
                </a:solidFill>
                <a:effectLst/>
                <a:latin typeface="Helvetica"/>
                <a:ea typeface="Helvetica"/>
                <a:cs typeface="Helvetica"/>
              </a:rPr>
              <a:t>Einhausung</a:t>
            </a:r>
            <a:r>
              <a:rPr lang="de" sz="1600" b="0" i="0" strike="noStrike" cap="none" spc="0" baseline="0" dirty="0">
                <a:solidFill>
                  <a:srgbClr val="000000"/>
                </a:solidFill>
                <a:effectLst/>
                <a:latin typeface="Helvetica"/>
                <a:ea typeface="Helvetica"/>
                <a:cs typeface="Helvetica"/>
              </a:rPr>
              <a:t> trägt dazu bei, die Ausbreitung von Staub direkt an der Quelle zu minimieren. </a:t>
            </a:r>
          </a:p>
          <a:p>
            <a:pPr marL="1028700" lvl="1" indent="-342900">
              <a:lnSpc>
                <a:spcPct val="100000"/>
              </a:lnSpc>
              <a:spcBef>
                <a:spcPts val="1000"/>
              </a:spcBef>
            </a:pPr>
            <a:r>
              <a:rPr lang="de" sz="1600" b="0" i="0" strike="noStrike" cap="none" spc="0" baseline="0" dirty="0">
                <a:solidFill>
                  <a:srgbClr val="000000"/>
                </a:solidFill>
                <a:effectLst/>
                <a:latin typeface="Helvetica"/>
                <a:ea typeface="Helvetica"/>
                <a:cs typeface="Helvetica"/>
              </a:rPr>
              <a:t>Eine physische Barriere zwischen dem Prozess und der Arbeitskraft kann ein hohes Maß an Schutz bieten. Es müssen jedoch Vorsichtsmaßnahmen zum Schutz vor der Staubbelastung getroffen werden, wenn Sie die Einhausung betreten werden muss!</a:t>
            </a:r>
          </a:p>
          <a:p>
            <a:pPr marL="1028700" lvl="1" indent="-342900">
              <a:lnSpc>
                <a:spcPct val="100000"/>
              </a:lnSpc>
              <a:spcBef>
                <a:spcPts val="1000"/>
              </a:spcBef>
            </a:pPr>
            <a:r>
              <a:rPr lang="de" sz="1600" b="0" i="0" strike="noStrike" cap="none" spc="0" baseline="0" dirty="0">
                <a:solidFill>
                  <a:srgbClr val="000000"/>
                </a:solidFill>
                <a:effectLst/>
                <a:latin typeface="Helvetica"/>
                <a:ea typeface="Helvetica"/>
                <a:cs typeface="Helvetica"/>
              </a:rPr>
              <a:t>Eine dichte Abdichtung zwischen Einfüllstutzen und Säcken hilft, den Austritt von Staub zu verhindern.</a:t>
            </a:r>
          </a:p>
          <a:p>
            <a:pPr marL="342900" indent="-342900">
              <a:lnSpc>
                <a:spcPct val="100000"/>
              </a:lnSpc>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Die </a:t>
            </a:r>
            <a:r>
              <a:rPr lang="de" sz="1600" b="1" i="0" strike="noStrike" cap="none" spc="0" baseline="0" dirty="0">
                <a:solidFill>
                  <a:srgbClr val="000000"/>
                </a:solidFill>
                <a:effectLst/>
                <a:latin typeface="Helvetica"/>
                <a:ea typeface="Helvetica"/>
                <a:cs typeface="Helvetica"/>
              </a:rPr>
              <a:t>Absaugung</a:t>
            </a:r>
            <a:r>
              <a:rPr lang="de" sz="1600" b="0" i="0" strike="noStrike" cap="none" spc="0" baseline="0" dirty="0">
                <a:solidFill>
                  <a:srgbClr val="000000"/>
                </a:solidFill>
                <a:effectLst/>
                <a:latin typeface="Helvetica"/>
                <a:ea typeface="Helvetica"/>
                <a:cs typeface="Helvetica"/>
              </a:rPr>
              <a:t> fängt den Staub an der Quelle ab, bevor wir ihm ausgesetzt sind.</a:t>
            </a:r>
          </a:p>
          <a:p>
            <a:pPr marL="342900" indent="-342900">
              <a:lnSpc>
                <a:spcPct val="100000"/>
              </a:lnSpc>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Wenn die oben genannten Maßnahmen nicht ausreichen, kann auch eine </a:t>
            </a:r>
            <a:r>
              <a:rPr lang="de" sz="1600" b="1" i="0" strike="noStrike" cap="none" spc="0" baseline="0" dirty="0">
                <a:solidFill>
                  <a:srgbClr val="000000"/>
                </a:solidFill>
                <a:effectLst/>
                <a:latin typeface="Helvetica"/>
                <a:ea typeface="Helvetica"/>
                <a:cs typeface="Helvetica"/>
              </a:rPr>
              <a:t>Atemschutzausrüstung</a:t>
            </a:r>
            <a:r>
              <a:rPr lang="de" sz="1600" b="0" i="0" strike="noStrike" cap="none" spc="0" baseline="0" dirty="0">
                <a:solidFill>
                  <a:srgbClr val="000000"/>
                </a:solidFill>
                <a:effectLst/>
                <a:latin typeface="Helvetica"/>
                <a:ea typeface="Helvetica"/>
                <a:cs typeface="Helvetica"/>
              </a:rPr>
              <a:t> erforderlich sein.</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DOS UND DON'TS FÜR VERPACKUNGSSYSTEME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81121"/>
            <a:ext cx="10995657" cy="3230407"/>
          </a:xfrm>
        </p:spPr>
        <p:txBody>
          <a:bodyPr/>
          <a:lstStyle/>
          <a:p>
            <a:pPr>
              <a:lnSpc>
                <a:spcPct val="100000"/>
              </a:lnSpc>
              <a:spcBef>
                <a:spcPts val="600"/>
              </a:spcBef>
            </a:pPr>
            <a:r>
              <a:rPr lang="de" sz="14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Verwenden Sie die vorgesehenen Maßnahmen zur Staubminimierung. Zusätzlich kann ein Atemschutz erforderlich sein.</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Erstellen Sie einen Plan für den sicheren Umgang mit Verschüttungen und saugen Sie diese sofort auf oder nutzen Sie ein Nassreinigungsverfahren.</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Stellen Sie sicher, dass die Belüftungssysteme funktionsfähig sind.</a:t>
            </a:r>
          </a:p>
          <a:p>
            <a:pPr marL="285750" indent="-285750">
              <a:lnSpc>
                <a:spcPct val="100000"/>
              </a:lnSpc>
              <a:spcBef>
                <a:spcPts val="600"/>
              </a:spcBef>
              <a:spcAft>
                <a:spcPts val="600"/>
              </a:spcAft>
              <a:buSzPct val="85000"/>
              <a:buFont typeface=".Apple Color Emoji UI"/>
              <a:buChar char="✅"/>
            </a:pPr>
            <a:r>
              <a:rPr lang="de" sz="1400" b="0" i="0" strike="noStrike" cap="none" spc="0" baseline="0" dirty="0">
                <a:solidFill>
                  <a:srgbClr val="000000"/>
                </a:solidFill>
                <a:effectLst/>
                <a:latin typeface="Helvetica"/>
                <a:ea typeface="Helvetica"/>
                <a:cs typeface="Helvetica"/>
              </a:rPr>
              <a:t>Melden Sie Defekte an Ihren Vorgesetzten.</a:t>
            </a:r>
          </a:p>
          <a:p>
            <a:pPr>
              <a:lnSpc>
                <a:spcPct val="100000"/>
              </a:lnSpc>
              <a:spcBef>
                <a:spcPts val="600"/>
              </a:spcBef>
            </a:pPr>
            <a:r>
              <a:rPr lang="de" sz="14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Betreten Sie eine Einhausung nicht, ohne Vorsichtsmaßnahmen gegen die Staubbelastung zu treffen, z.B. einen Atemschutz.</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Greifen Sie sich nicht in die Sicherheitsmaßnahmen ein. Sie sind für Ihre Sicherheit und Gesundheit vorgesehen.</a:t>
            </a:r>
          </a:p>
          <a:p>
            <a:pPr marL="285750" indent="-285750">
              <a:lnSpc>
                <a:spcPct val="100000"/>
              </a:lnSpc>
              <a:spcBef>
                <a:spcPts val="600"/>
              </a:spcBef>
              <a:buSzPct val="85000"/>
              <a:buFont typeface=".Apple Color Emoji UI"/>
              <a:buChar char="❌"/>
            </a:pPr>
            <a:r>
              <a:rPr lang="de" sz="1400" b="0" i="0" strike="noStrike" cap="none" spc="0" baseline="0" dirty="0">
                <a:solidFill>
                  <a:srgbClr val="000000"/>
                </a:solidFill>
                <a:effectLst/>
                <a:latin typeface="Helvetica"/>
                <a:ea typeface="Helvetica"/>
                <a:cs typeface="Helvetica"/>
              </a:rPr>
              <a:t>Reinigen Sie Staub nicht mit einer trockenen Bürste. Verwenden Sie stattdessen einen Staubsauger oder nutzen Sie ein Nassreinigungsverfahren.</a:t>
            </a:r>
          </a:p>
          <a:p>
            <a:pPr marL="285750" indent="-285750">
              <a:lnSpc>
                <a:spcPct val="100000"/>
              </a:lnSpc>
              <a:spcBef>
                <a:spcPts val="600"/>
              </a:spcBef>
              <a:buSzPct val="85000"/>
              <a:buFont typeface=".Apple Color Emoji UI"/>
              <a:buChar char="❌"/>
            </a:pPr>
            <a:r>
              <a:rPr lang="de" sz="1400" b="0" i="0" strike="noStrike" cap="none" spc="0" baseline="0" dirty="0">
                <a:solidFill>
                  <a:srgbClr val="FF0000"/>
                </a:solidFill>
                <a:effectLst/>
                <a:latin typeface="Helvetica"/>
                <a:ea typeface="Helvetica"/>
                <a:cs typeface="Helvetica"/>
              </a:rPr>
              <a:t>Text für Lehrkraft – fügen Sie zusätzliche Informationen hinzu, die für Ihren Arbeitskontext relevant sind</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790205" cy="3682369"/>
          </a:xfrm>
        </p:spPr>
        <p:txBody>
          <a:bodyPr/>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Der richtige Einsatz von Verpackungssystemen kann dazu beitragen, eine sichere, staubfreie Arbeitsumgebung zu schaffen. Denken Sie daran: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immer die vorgesehenen Staubschutzmaßnahmen.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Wenn Sie den Verdacht haben, dass die Maßnahmen zur Staubminimierung fehlerhaft sind, melden Sie dies dem Verantwortlichen vor Ort.</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Kümmern Sie sich sofort um Verschüttungen.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3" history="0"/>
              </a:rPr>
              <a:t>Bewährte Praktiken für Verpackungssysteme (Aufgabenblatt 2.1.18)</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3AB44B-0676-4A93-A7C9-281884835A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1108</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2020-07-22T07:31:06Z</dcterms:created>
  <dcterms:modified xsi:type="dcterms:W3CDTF">2024-11-13T11:20:26Z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