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D9B2A1-7438-4E04-B21C-1CAF89B3E043}" v="8" dt="2022-09-22T08:41:56.454"/>
    <p1510:client id="{C554B40F-5844-804B-87D5-03CCEE90A14E}" v="2" dt="2020-12-09T20:36:21.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1497"/>
  </p:normalViewPr>
  <p:slideViewPr>
    <p:cSldViewPr snapToGrid="0" snapToObjects="1">
      <p:cViewPr varScale="1">
        <p:scale>
          <a:sx n="99" d="100"/>
          <a:sy n="99" d="100"/>
        </p:scale>
        <p:origin x="1504" y="168"/>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11/13/24</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Une exposition excessive des travailleurs à la silice cristalline respirable (SCR) peut entraîner à long terme de graves problèmes de santé. C’est pour cette raison qu’il est important que tous les travailleurs connaissent les bonnes pratiques qui limitent ou éliminent l'exposition à la poussière de silice".</a:t>
            </a:r>
          </a:p>
          <a:p>
            <a:endParaRPr lang="en-US" sz="1200" b="0" i="0" u="none" strike="noStrike" kern="1200" dirty="0">
              <a:solidFill>
                <a:schemeClr val="tx1"/>
              </a:solidFill>
              <a:effectLst/>
              <a:latin typeface="+mn-lt"/>
              <a:ea typeface="+mn-ea"/>
              <a:cs typeface="+mn-cs"/>
            </a:endParaRPr>
          </a:p>
          <a:p>
            <a:r>
              <a:rPr lang="fr" sz="1200" b="0" i="0" strike="noStrike" cap="none" spc="0" baseline="0" dirty="0">
                <a:solidFill>
                  <a:srgbClr val="000000"/>
                </a:solidFill>
                <a:effectLst/>
                <a:latin typeface="+mn-lt"/>
                <a:ea typeface="Calibri"/>
                <a:cs typeface="Calibri"/>
              </a:rPr>
              <a:t>Cette formation fournit des informations sur le contrôle de la poussière dans les systèmes d'emballage. N'oubliez pas qu'une évaluation des risques est nécessaire lors de la conception d'un système d'emballage, bien que cela concerne principalement la direction.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r" sz="1000" b="0" i="0" strike="noStrike" cap="none" spc="0" baseline="0">
                <a:solidFill>
                  <a:srgbClr val="000000"/>
                </a:solidFill>
                <a:effectLst/>
                <a:latin typeface="Helvetica"/>
                <a:ea typeface="Helvetica"/>
                <a:cs typeface="Helvetica"/>
              </a:rPr>
              <a:t>Ce dossier de formation a été élaboré dans le cadre du Guide des Bonnes Pratiques de NEPSI - visitez guide.nepsi.eu/fr</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7889965" y="429114"/>
            <a:ext cx="39273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 sz="1400" b="1" i="0" strike="noStrike" cap="none" spc="0" baseline="0">
                <a:solidFill>
                  <a:srgbClr val="F6A317"/>
                </a:solidFill>
                <a:effectLst/>
                <a:latin typeface="Helvetica"/>
                <a:ea typeface="Helvetica"/>
                <a:cs typeface="Helvetica"/>
              </a:rPr>
              <a:t>FORMATION AUX BONNES PRATIQUES EN MATIÈRE DE SYSTÈMES D’EMBALLAGE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fr" sz="2800" b="1" i="0" strike="noStrike" cap="none" spc="0" baseline="0">
                <a:solidFill>
                  <a:srgbClr val="FFFFFF"/>
                </a:solidFill>
                <a:effectLst/>
                <a:latin typeface="Helvetica"/>
                <a:ea typeface="Helvetica"/>
                <a:cs typeface="Helvetica"/>
              </a:rPr>
              <a:t>FORMATION AUX BONNES PRATIQUES EN MATIÈRE DE SYSTÈMES D’EMBALLAGE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7668127" y="304800"/>
            <a:ext cx="4168274"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n-US" sz="2800" dirty="0"/>
              <a:t>PRÉAMBULE (POUR LE FORMATEUR)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r-FR" sz="1800" dirty="0">
                <a:latin typeface="Helvetica"/>
                <a:cs typeface="Helvetica"/>
              </a:rPr>
              <a:t>Dans le cadre de la formation au déploiement des Bonnes Pratiques de NEPSI, NEPSI a développé un ensemble de ressources pédagogiques. </a:t>
            </a:r>
          </a:p>
          <a:p>
            <a:pPr>
              <a:lnSpc>
                <a:spcPts val="2400"/>
              </a:lnSpc>
            </a:pPr>
            <a:r>
              <a:rPr lang="fr-FR" sz="1800" dirty="0">
                <a:latin typeface="Helvetica"/>
                <a:cs typeface="Helvetica"/>
              </a:rPr>
              <a:t>Chaque dossier de formation PowerPoint couvre un sujet pertinent pour les travailleurs de toutes les industries qui utilisent des matériaux contenant de la silice cristalline. Les dossiers fournissent des informations sur les risques d'exposition à la poussière liés au sujet et sur les bonnes pratiques et mesures disponibles pour les réduire. L'objectif de la formation est d'informer et d'éduquer les travailleurs pour les aider à utiliser efficacement les mesures de contrôle et à réduire leur exposition à la silice cristalline respirable (SCR) sur le lieu de travail.</a:t>
            </a:r>
          </a:p>
          <a:p>
            <a:pPr>
              <a:lnSpc>
                <a:spcPts val="2400"/>
              </a:lnSpc>
            </a:pPr>
            <a:r>
              <a:rPr lang="fr-FR" sz="1800" dirty="0">
                <a:latin typeface="Helvetica"/>
                <a:cs typeface="Helvetica"/>
              </a:rPr>
              <a:t>Utilisez le modèle vierge et les espaces réservés pour ajouter des informations supplémentaires à ce dossier de formation si nécessaire.</a:t>
            </a:r>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IMPORTANT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051178"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r" sz="1800" b="0" i="0" strike="noStrike" cap="none" spc="0" baseline="0" dirty="0">
                <a:solidFill>
                  <a:srgbClr val="000000"/>
                </a:solidFill>
                <a:effectLst/>
                <a:latin typeface="Helvetica"/>
                <a:ea typeface="Helvetica"/>
                <a:cs typeface="Helvetica"/>
              </a:rPr>
              <a:t>Les informations contenues dans cette formation PowerPoint sont de nature consultative et informative. Il ne s'agit pas d'une norme ou d'un règlement, et cela ne crée pas de nouvelles obligations légales ni ne modifie les obligations existantes créées par la législation et la politique de santé.</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INTRODUCTION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1" y="2208566"/>
            <a:ext cx="7396627" cy="3682369"/>
          </a:xfrm>
        </p:spPr>
        <p:txBody>
          <a:bodyPr/>
          <a:lstStyle/>
          <a:p>
            <a:pPr>
              <a:lnSpc>
                <a:spcPts val="2400"/>
              </a:lnSpc>
              <a:spcBef>
                <a:spcPts val="600"/>
              </a:spcBef>
            </a:pPr>
            <a:r>
              <a:rPr lang="fr" sz="1800" b="1" i="0" strike="noStrike" cap="none" spc="0" baseline="0" dirty="0">
                <a:solidFill>
                  <a:srgbClr val="000000"/>
                </a:solidFill>
                <a:effectLst/>
                <a:latin typeface="Helvetica"/>
                <a:ea typeface="Helvetica"/>
                <a:cs typeface="Helvetica"/>
              </a:rPr>
              <a:t>Apprendre à se protéger contre les risques liés au travail est une priorité.</a:t>
            </a:r>
          </a:p>
          <a:p>
            <a:pPr>
              <a:lnSpc>
                <a:spcPts val="2400"/>
              </a:lnSpc>
              <a:spcBef>
                <a:spcPts val="600"/>
              </a:spcBef>
            </a:pPr>
            <a:r>
              <a:rPr lang="fr" sz="1800" b="0" i="0" strike="noStrike" cap="none" spc="0" baseline="0" dirty="0">
                <a:solidFill>
                  <a:srgbClr val="000000"/>
                </a:solidFill>
                <a:effectLst/>
                <a:latin typeface="Helvetica"/>
                <a:ea typeface="Helvetica"/>
                <a:cs typeface="Helvetica"/>
              </a:rPr>
              <a:t>Au cours de cette formation PowerPoint, vous allez apprendre :</a:t>
            </a:r>
          </a:p>
          <a:p>
            <a:pPr marL="285750" indent="-285750">
              <a:lnSpc>
                <a:spcPts val="2400"/>
              </a:lnSpc>
              <a:spcBef>
                <a:spcPts val="4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Comment la poussière en suspension dans l'air peut être générée dans les processus d'emballage</a:t>
            </a:r>
          </a:p>
          <a:p>
            <a:pPr marL="285750" indent="-285750">
              <a:lnSpc>
                <a:spcPts val="2400"/>
              </a:lnSpc>
              <a:spcBef>
                <a:spcPts val="4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Comment les systèmes d'emballage sont conçus pour minimiser l'émission de poussières en suspension dans l'air, y compris la poussière de silice cristalline respirable (SCR)</a:t>
            </a:r>
          </a:p>
          <a:p>
            <a:pPr marL="285750" indent="-285750">
              <a:lnSpc>
                <a:spcPts val="2400"/>
              </a:lnSpc>
              <a:spcBef>
                <a:spcPts val="4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Quelles sont les bonnes pratiques à suivre pour se protéger de l'exposition aux poussières en suspension dans l'air</a:t>
            </a:r>
          </a:p>
          <a:p>
            <a:pPr marL="285750" indent="-285750">
              <a:lnSpc>
                <a:spcPts val="2400"/>
              </a:lnSpc>
              <a:spcBef>
                <a:spcPts val="400"/>
              </a:spcBef>
              <a:buFont typeface="Arial" panose="020B0604020202020204" pitchFamily="34" charset="0"/>
              <a:buChar char="•"/>
            </a:pPr>
            <a:r>
              <a:rPr lang="fr" sz="1800" b="0" i="0" strike="noStrike" cap="none" spc="0" baseline="0" dirty="0">
                <a:solidFill>
                  <a:srgbClr val="FF0000"/>
                </a:solidFill>
                <a:effectLst/>
                <a:latin typeface="Helvetica"/>
                <a:ea typeface="Helvetica"/>
                <a:cs typeface="Helvetica"/>
              </a:rPr>
              <a:t>Texte à remplir par le formateur - si vous avez ajouté une diapositive personnalisée, insérez un bref aperçu du matériel contextuel</a:t>
            </a:r>
          </a:p>
          <a:p>
            <a:pPr marL="285750" indent="-285750">
              <a:lnSpc>
                <a:spcPts val="2400"/>
              </a:lnSpc>
              <a:spcBef>
                <a:spcPts val="600"/>
              </a:spcBef>
              <a:buFont typeface="Arial" panose="020B0604020202020204" pitchFamily="34" charset="0"/>
              <a:buChar char="•"/>
            </a:pPr>
            <a:endParaRPr lang="en-US" sz="1800" dirty="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726452"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LES TECHNIQUES DE CONTRÔLE DE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LA POUSSIÈRE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25917"/>
            <a:ext cx="4594857" cy="3682369"/>
          </a:xfrm>
        </p:spPr>
        <p:txBody>
          <a:bodyPr/>
          <a:lstStyle/>
          <a:p>
            <a:pPr>
              <a:lnSpc>
                <a:spcPts val="2400"/>
              </a:lnSpc>
            </a:pPr>
            <a:r>
              <a:rPr lang="fr" sz="1800" b="0" i="0" strike="noStrike" cap="none" spc="0" baseline="0" dirty="0">
                <a:solidFill>
                  <a:srgbClr val="000000"/>
                </a:solidFill>
                <a:effectLst/>
                <a:latin typeface="Helvetica"/>
                <a:ea typeface="Helvetica"/>
                <a:cs typeface="Helvetica"/>
              </a:rPr>
              <a:t>Les poussières créées par les systèmes d'emballage peuvent être gérées à l'aide du confinement, de l'extraction/ventilation, des EPI et d'une bonne hygiène/entretien, qui sont quatre des cinq principales techniques de contrôle des poussières.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647437" y="351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65058" y="351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4" y="1702138"/>
            <a:ext cx="2254274" cy="2006065"/>
          </a:xfrm>
          <a:prstGeom prst="rect">
            <a:avLst/>
          </a:prstGeom>
          <a:noFill/>
        </p:spPr>
        <p:txBody>
          <a:bodyPr wrap="square" rtlCol="0">
            <a:spAutoFit/>
          </a:bodyPr>
          <a:lstStyle/>
          <a:p>
            <a:pPr>
              <a:spcAft>
                <a:spcPts val="300"/>
              </a:spcAft>
            </a:pPr>
            <a:r>
              <a:rPr lang="fr" sz="1050" b="1" i="0" strike="noStrike" cap="none" spc="50" baseline="0" dirty="0">
                <a:solidFill>
                  <a:srgbClr val="EF9A2E"/>
                </a:solidFill>
                <a:effectLst/>
                <a:latin typeface="Futura Medium"/>
                <a:ea typeface="Futura Medium"/>
                <a:cs typeface="Futura Medium"/>
              </a:rPr>
              <a:t>BONNE HYGIÈNE / ENTRETIEN MÉNAGER</a:t>
            </a:r>
          </a:p>
          <a:p>
            <a:r>
              <a:rPr lang="fr" sz="1200" b="0" i="0" strike="noStrike" cap="none" spc="0" baseline="0" dirty="0">
                <a:solidFill>
                  <a:srgbClr val="000000"/>
                </a:solidFill>
                <a:effectLst/>
                <a:latin typeface="Calibri"/>
                <a:ea typeface="Calibri"/>
                <a:cs typeface="Calibri"/>
              </a:rPr>
              <a:t>Le lavage des vêtements de travail et l'aspiration de la poussière produite par les processus empêchent l'accumulation de poussière au fil du temps - un espace de travail propre est un espace sûr.</a:t>
            </a:r>
          </a:p>
          <a:p>
            <a:endParaRPr lang="en-US" dirty="0"/>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510000"/>
            <a:ext cx="2134063" cy="1517897"/>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CONFINEMENT</a:t>
            </a:r>
          </a:p>
          <a:p>
            <a:pPr>
              <a:spcAft>
                <a:spcPts val="300"/>
              </a:spcAft>
            </a:pPr>
            <a:r>
              <a:rPr lang="fr" sz="1200" b="0" i="0" strike="noStrike" cap="none" spc="0" baseline="0">
                <a:solidFill>
                  <a:srgbClr val="000000"/>
                </a:solidFill>
                <a:effectLst/>
                <a:latin typeface="Calibri"/>
                <a:ea typeface="Calibri"/>
                <a:cs typeface="Calibri"/>
              </a:rPr>
              <a:t>La réalisation des processus de production de la SCR dans un environnement étanche permet d’empêcher à la source l'exposition à la poussière.</a:t>
            </a:r>
          </a:p>
          <a:p>
            <a:pPr>
              <a:spcAft>
                <a:spcPts val="300"/>
              </a:spcAft>
            </a:pPr>
            <a:endParaRPr lang="en-US"/>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EXTRACTION / VENTILATION</a:t>
            </a:r>
          </a:p>
          <a:p>
            <a:pPr>
              <a:spcAft>
                <a:spcPts val="300"/>
              </a:spcAft>
            </a:pPr>
            <a:r>
              <a:rPr lang="fr" sz="1200" b="0" i="0" strike="noStrike" cap="none" spc="0" baseline="0">
                <a:solidFill>
                  <a:srgbClr val="000000"/>
                </a:solidFill>
                <a:effectLst/>
                <a:latin typeface="Calibri"/>
                <a:ea typeface="Calibri"/>
                <a:cs typeface="Calibri"/>
              </a:rPr>
              <a:t>Capter la SCR à la source, avant que nous y soyons exposés, et remplacer l'air contaminé par de l'air propre.</a:t>
            </a:r>
          </a:p>
          <a:p>
            <a:endParaRPr lang="en-US"/>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510000"/>
            <a:ext cx="2134062" cy="2006065"/>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ÉQUIPEMENT DE PROTECTION</a:t>
            </a:r>
          </a:p>
          <a:p>
            <a:r>
              <a:rPr lang="fr" sz="1200" b="0" i="0" strike="noStrike" cap="none" spc="0" baseline="0">
                <a:solidFill>
                  <a:srgbClr val="000000"/>
                </a:solidFill>
                <a:effectLst/>
                <a:latin typeface="Calibri"/>
                <a:ea typeface="Calibri"/>
                <a:cs typeface="Calibri"/>
              </a:rPr>
              <a:t>Les EPI (par exemple, les masques faciaux) protègent les travailleurs de la poussière lorsque toutes les autres mesures de contrôle sont insuffisantes pour maîtriser les risques d'exposition.</a:t>
            </a:r>
          </a:p>
          <a:p>
            <a:endParaRPr lang="en-US"/>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EAU</a:t>
            </a:r>
          </a:p>
          <a:p>
            <a:pPr>
              <a:spcAft>
                <a:spcPts val="300"/>
              </a:spcAft>
            </a:pPr>
            <a:r>
              <a:rPr lang="fr" sz="1200" b="0" i="0" strike="noStrike" cap="none" spc="0" baseline="0">
                <a:solidFill>
                  <a:srgbClr val="000000"/>
                </a:solidFill>
                <a:effectLst/>
                <a:latin typeface="Calibri"/>
                <a:ea typeface="Calibri"/>
                <a:cs typeface="Calibri"/>
              </a:rPr>
              <a:t>Le fait de maintenir les processus humides empêche la poussière de se propager dans l’air en capturant les particules avec de l'eau.</a:t>
            </a:r>
          </a:p>
          <a:p>
            <a:pPr>
              <a:spcAft>
                <a:spcPts val="300"/>
              </a:spcAft>
            </a:pPr>
            <a:endParaRPr lang="en-US"/>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fr" sz="2800" b="1" i="0" strike="noStrike" cap="none" spc="0" baseline="0">
                <a:solidFill>
                  <a:srgbClr val="F6A317"/>
                </a:solidFill>
                <a:effectLst/>
                <a:latin typeface="Helvetica"/>
                <a:ea typeface="Helvetica"/>
                <a:cs typeface="Helvetica"/>
              </a:rPr>
              <a:t>LES RISQUES LIÉS À CETTE ACTIVITÉ</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6345451" cy="2938988"/>
          </a:xfrm>
        </p:spPr>
        <p:txBody>
          <a:bodyPr anchor="t"/>
          <a:lstStyle/>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Cette activité peut générer beaucoup de poussière</a:t>
            </a:r>
          </a:p>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Une exposition à long terme à des niveaux élevés de SCR peut provoquer des maladies pulmonaires invalidantes</a:t>
            </a:r>
          </a:p>
          <a:p>
            <a:pPr>
              <a:lnSpc>
                <a:spcPts val="2400"/>
              </a:lnSpc>
            </a:pPr>
            <a:r>
              <a:rPr lang="fr" sz="1800" b="0" i="0" strike="noStrike" cap="none" spc="0" baseline="0" dirty="0">
                <a:solidFill>
                  <a:srgbClr val="000000"/>
                </a:solidFill>
                <a:effectLst/>
                <a:latin typeface="Helvetica"/>
                <a:ea typeface="Helvetica"/>
                <a:cs typeface="Helvetica"/>
              </a:rPr>
              <a:t>Il est important que nous nous protégions chaque jour contre l'exposition à cette poussière en suspension dans l'air. </a:t>
            </a:r>
          </a:p>
          <a:p>
            <a:pPr>
              <a:lnSpc>
                <a:spcPts val="2400"/>
              </a:lnSpc>
            </a:pPr>
            <a:r>
              <a:rPr lang="fr" sz="1800" b="0" i="0" strike="noStrike" cap="none" spc="0" baseline="0" dirty="0">
                <a:solidFill>
                  <a:srgbClr val="000000"/>
                </a:solidFill>
                <a:effectLst/>
                <a:latin typeface="Helvetica"/>
                <a:ea typeface="Helvetica"/>
                <a:cs typeface="Helvetica"/>
              </a:rPr>
              <a:t>En suivant les bonnes pratiques aujourd'hui, nous protégeons notre santé future.</a:t>
            </a:r>
          </a:p>
          <a:p>
            <a:pPr>
              <a:lnSpc>
                <a:spcPts val="2400"/>
              </a:lnSpc>
            </a:pPr>
            <a:r>
              <a:rPr lang="fr" sz="1800" b="0" i="0" strike="noStrike" cap="none" spc="0" baseline="0" dirty="0">
                <a:solidFill>
                  <a:srgbClr val="000000"/>
                </a:solidFill>
                <a:effectLst/>
                <a:latin typeface="Helvetica"/>
                <a:ea typeface="Helvetica"/>
                <a:cs typeface="Helvetica"/>
              </a:rPr>
              <a:t>Comment allez-vous passer votre retraite ?</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428942"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431804"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7580693"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COMMENT LES SYSTÈMES D'EMBALLAGE PEUVENT GÉNÉRER DE LA SCR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682418"/>
            <a:ext cx="7067347" cy="3786897"/>
          </a:xfrm>
        </p:spPr>
        <p:txBody>
          <a:bodyPr anchor="t"/>
          <a:lstStyle/>
          <a:p>
            <a:pPr>
              <a:lnSpc>
                <a:spcPct val="100000"/>
              </a:lnSpc>
              <a:spcBef>
                <a:spcPts val="800"/>
              </a:spcBef>
            </a:pPr>
            <a:r>
              <a:rPr lang="fr" b="0" i="0" strike="noStrike" cap="none" spc="0" baseline="0" dirty="0">
                <a:solidFill>
                  <a:srgbClr val="000000"/>
                </a:solidFill>
                <a:effectLst/>
                <a:latin typeface="Helvetica"/>
                <a:ea typeface="Helvetica"/>
                <a:cs typeface="Helvetica"/>
              </a:rPr>
              <a:t>Les systèmes d'emballage impliquent la manipulation de grandes quantités de matériaux qui contiennent souvent de la silice cristalline. </a:t>
            </a:r>
          </a:p>
          <a:p>
            <a:pPr>
              <a:lnSpc>
                <a:spcPct val="100000"/>
              </a:lnSpc>
              <a:spcBef>
                <a:spcPts val="800"/>
              </a:spcBef>
            </a:pPr>
            <a:r>
              <a:rPr lang="fr" b="0" i="0" strike="noStrike" cap="none" spc="0" baseline="0" dirty="0">
                <a:solidFill>
                  <a:srgbClr val="000000"/>
                </a:solidFill>
                <a:effectLst/>
                <a:latin typeface="Helvetica"/>
                <a:ea typeface="Helvetica"/>
                <a:cs typeface="Helvetica"/>
              </a:rPr>
              <a:t>La méthode d'emballage influencera la quantité de poussière respirable en suspension dans l'air qui peut être générée. </a:t>
            </a:r>
          </a:p>
          <a:p>
            <a:pPr marL="342900" indent="-342900">
              <a:lnSpc>
                <a:spcPct val="100000"/>
              </a:lnSpc>
              <a:spcBef>
                <a:spcPts val="800"/>
              </a:spcBef>
              <a:buFont typeface="Arial" panose="020B0604020202020204" pitchFamily="34" charset="0"/>
              <a:buChar char="•"/>
            </a:pPr>
            <a:r>
              <a:rPr lang="fr" b="0" i="0" strike="noStrike" cap="none" spc="0" baseline="0" dirty="0">
                <a:solidFill>
                  <a:srgbClr val="000000"/>
                </a:solidFill>
                <a:effectLst/>
                <a:latin typeface="Helvetica"/>
                <a:ea typeface="Helvetica"/>
                <a:cs typeface="Helvetica"/>
              </a:rPr>
              <a:t>Les matériaux secs ont tendance à créer plus de poussière que les matériaux humides.</a:t>
            </a:r>
          </a:p>
          <a:p>
            <a:pPr marL="342900" indent="-342900">
              <a:lnSpc>
                <a:spcPct val="100000"/>
              </a:lnSpc>
              <a:spcBef>
                <a:spcPts val="800"/>
              </a:spcBef>
              <a:buFont typeface="Arial" panose="020B0604020202020204" pitchFamily="34" charset="0"/>
              <a:buChar char="•"/>
            </a:pPr>
            <a:r>
              <a:rPr lang="fr" b="0" i="0" strike="noStrike" cap="none" spc="0" baseline="0" dirty="0">
                <a:solidFill>
                  <a:srgbClr val="000000"/>
                </a:solidFill>
                <a:effectLst/>
                <a:latin typeface="Helvetica"/>
                <a:ea typeface="Helvetica"/>
                <a:cs typeface="Helvetica"/>
              </a:rPr>
              <a:t>Un conditionnement plus rapide et plus énergique a tendance à créer plus de poussière.</a:t>
            </a:r>
          </a:p>
          <a:p>
            <a:pPr marL="342900" indent="-342900">
              <a:lnSpc>
                <a:spcPct val="100000"/>
              </a:lnSpc>
              <a:spcBef>
                <a:spcPts val="800"/>
              </a:spcBef>
              <a:buFont typeface="Arial" panose="020B0604020202020204" pitchFamily="34" charset="0"/>
              <a:buChar char="•"/>
            </a:pPr>
            <a:r>
              <a:rPr lang="fr" b="0" i="0" strike="noStrike" cap="none" spc="0" baseline="0" dirty="0">
                <a:solidFill>
                  <a:srgbClr val="000000"/>
                </a:solidFill>
                <a:effectLst/>
                <a:latin typeface="Helvetica"/>
                <a:ea typeface="Helvetica"/>
                <a:cs typeface="Helvetica"/>
              </a:rPr>
              <a:t>Si de l'air comprimé est utilisé pour fluidifier des matériaux en poudre, davantage de poussière peut être libérée dans l'air.</a:t>
            </a:r>
          </a:p>
          <a:p>
            <a:pPr marL="342900" indent="-342900">
              <a:lnSpc>
                <a:spcPct val="100000"/>
              </a:lnSpc>
              <a:spcBef>
                <a:spcPts val="800"/>
              </a:spcBef>
              <a:buFont typeface="Arial" panose="020B0604020202020204" pitchFamily="34" charset="0"/>
              <a:buChar char="•"/>
            </a:pPr>
            <a:r>
              <a:rPr lang="fr" b="0" i="0" strike="noStrike" cap="none" spc="0" baseline="0" dirty="0">
                <a:solidFill>
                  <a:srgbClr val="000000"/>
                </a:solidFill>
                <a:effectLst/>
                <a:latin typeface="Helvetica"/>
                <a:ea typeface="Helvetica"/>
                <a:cs typeface="Helvetica"/>
              </a:rPr>
              <a:t>Une plus grande quantité de poussière est générée lorsque les matériaux tombent d'une grande hauteur.</a:t>
            </a:r>
          </a:p>
        </p:txBody>
      </p:sp>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167955" y="2066351"/>
            <a:ext cx="3750067"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8986290"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RÉDUIRE L’EXPOSITION À LA POUSSIÈRE AVEC LES SYSTÈMES D’EMBALLAGE</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769123"/>
            <a:ext cx="11115673" cy="3220629"/>
          </a:xfrm>
        </p:spPr>
        <p:txBody>
          <a:bodyPr lIns="91440" tIns="45720" rIns="91440" bIns="45720" anchor="t"/>
          <a:lstStyle/>
          <a:p>
            <a:pPr>
              <a:lnSpc>
                <a:spcPct val="100000"/>
              </a:lnSpc>
              <a:spcBef>
                <a:spcPts val="600"/>
              </a:spcBef>
              <a:spcAft>
                <a:spcPts val="200"/>
              </a:spcAft>
            </a:pPr>
            <a:r>
              <a:rPr lang="fr" sz="1600" b="0" i="0" strike="noStrike" cap="none" spc="0" baseline="0" dirty="0">
                <a:solidFill>
                  <a:srgbClr val="000000"/>
                </a:solidFill>
                <a:effectLst/>
                <a:latin typeface="Helvetica"/>
                <a:ea typeface="Helvetica"/>
                <a:cs typeface="Helvetica"/>
              </a:rPr>
              <a:t>Les principales mesures de contrôle de la poussière sont l'automatisation, le confinement des processus et la ventilation.</a:t>
            </a:r>
          </a:p>
          <a:p>
            <a:pPr marL="342900" indent="-342900">
              <a:lnSpc>
                <a:spcPct val="100000"/>
              </a:lnSpc>
              <a:spcBef>
                <a:spcPts val="600"/>
              </a:spcBef>
              <a:spcAft>
                <a:spcPts val="200"/>
              </a:spcAft>
              <a:buFont typeface="Arial" panose="020B0604020202020204" pitchFamily="34" charset="0"/>
              <a:buChar char="•"/>
            </a:pPr>
            <a:r>
              <a:rPr lang="fr" sz="1600" b="1" i="0" strike="noStrike" cap="none" spc="0" baseline="0" dirty="0">
                <a:solidFill>
                  <a:srgbClr val="000000"/>
                </a:solidFill>
                <a:effectLst/>
                <a:latin typeface="Helvetica"/>
                <a:ea typeface="Helvetica"/>
                <a:cs typeface="Helvetica"/>
              </a:rPr>
              <a:t>L'automatisation </a:t>
            </a:r>
            <a:r>
              <a:rPr lang="fr" sz="1600" b="0" i="0" strike="noStrike" cap="none" spc="0" baseline="0" dirty="0">
                <a:solidFill>
                  <a:srgbClr val="000000"/>
                </a:solidFill>
                <a:effectLst/>
                <a:latin typeface="Helvetica"/>
                <a:ea typeface="Helvetica"/>
                <a:cs typeface="Helvetica"/>
              </a:rPr>
              <a:t>contribue à minimiser le contact des travailleurs avec les processus poussiéreux, permettant souvent de surveiller les processus de travail à distance depuis une salle de contrôle propre</a:t>
            </a:r>
          </a:p>
          <a:p>
            <a:pPr marL="342900" indent="-342900">
              <a:lnSpc>
                <a:spcPct val="100000"/>
              </a:lnSpc>
              <a:spcBef>
                <a:spcPts val="600"/>
              </a:spcBef>
              <a:spcAft>
                <a:spcPts val="200"/>
              </a:spcAft>
              <a:buFont typeface="Arial" panose="020B0604020202020204" pitchFamily="34" charset="0"/>
              <a:buChar char="•"/>
            </a:pPr>
            <a:r>
              <a:rPr lang="fr" sz="1600" b="1" i="0" strike="noStrike" cap="none" spc="0" baseline="0" dirty="0">
                <a:solidFill>
                  <a:srgbClr val="000000"/>
                </a:solidFill>
                <a:effectLst/>
                <a:latin typeface="Helvetica"/>
                <a:ea typeface="Helvetica"/>
                <a:cs typeface="Helvetica"/>
              </a:rPr>
              <a:t>Le confinement</a:t>
            </a:r>
            <a:r>
              <a:rPr lang="fr" sz="1600" b="0" i="0" strike="noStrike" cap="none" spc="0" baseline="0" dirty="0">
                <a:solidFill>
                  <a:srgbClr val="000000"/>
                </a:solidFill>
                <a:effectLst/>
                <a:latin typeface="Helvetica"/>
                <a:ea typeface="Helvetica"/>
                <a:cs typeface="Helvetica"/>
              </a:rPr>
              <a:t> permet de minimiser la propagation de la poussière à partir de sa source</a:t>
            </a:r>
          </a:p>
          <a:p>
            <a:pPr marL="1028700" lvl="1" indent="-342900">
              <a:lnSpc>
                <a:spcPct val="100000"/>
              </a:lnSpc>
              <a:spcBef>
                <a:spcPts val="600"/>
              </a:spcBef>
              <a:spcAft>
                <a:spcPts val="200"/>
              </a:spcAft>
            </a:pPr>
            <a:r>
              <a:rPr lang="fr" sz="1600" b="0" i="0" strike="noStrike" cap="none" spc="0" baseline="0" dirty="0">
                <a:solidFill>
                  <a:srgbClr val="000000"/>
                </a:solidFill>
                <a:effectLst/>
                <a:latin typeface="Helvetica"/>
                <a:ea typeface="Helvetica"/>
                <a:cs typeface="Helvetica"/>
              </a:rPr>
              <a:t>Une barrière physique entre le processus et le travailleur peut atteindre un niveau élevé de protection. Toutefois, des précautions contre l'exposition doivent être prises si l'on doit pénétrer dans l'enceinte !</a:t>
            </a:r>
          </a:p>
          <a:p>
            <a:pPr marL="1028700" lvl="1" indent="-342900">
              <a:lnSpc>
                <a:spcPct val="100000"/>
              </a:lnSpc>
              <a:spcBef>
                <a:spcPts val="600"/>
              </a:spcBef>
              <a:spcAft>
                <a:spcPts val="200"/>
              </a:spcAft>
            </a:pPr>
            <a:r>
              <a:rPr lang="fr" sz="1600" b="0" i="0" strike="noStrike" cap="none" spc="0" baseline="0" dirty="0">
                <a:solidFill>
                  <a:srgbClr val="000000"/>
                </a:solidFill>
                <a:effectLst/>
                <a:latin typeface="Helvetica"/>
                <a:ea typeface="Helvetica"/>
                <a:cs typeface="Helvetica"/>
              </a:rPr>
              <a:t>La garantie d'un joint étanche entre la buse de remplissage et le sac permet d'éviter que la poussière ne s'échappe</a:t>
            </a:r>
          </a:p>
          <a:p>
            <a:pPr marL="342900" indent="-342900">
              <a:lnSpc>
                <a:spcPct val="100000"/>
              </a:lnSpc>
              <a:spcBef>
                <a:spcPts val="600"/>
              </a:spcBef>
              <a:spcAft>
                <a:spcPts val="200"/>
              </a:spcAft>
              <a:buFont typeface="Arial" panose="020B0604020202020204" pitchFamily="34" charset="0"/>
              <a:buChar char="•"/>
            </a:pPr>
            <a:r>
              <a:rPr lang="fr" sz="1600" b="1" i="0" strike="noStrike" cap="none" spc="0" baseline="0" dirty="0">
                <a:solidFill>
                  <a:srgbClr val="000000"/>
                </a:solidFill>
                <a:effectLst/>
                <a:latin typeface="Helvetica"/>
                <a:ea typeface="Helvetica"/>
                <a:cs typeface="Helvetica"/>
              </a:rPr>
              <a:t>La ventilation</a:t>
            </a:r>
            <a:r>
              <a:rPr lang="fr" sz="1600" b="0" i="0" strike="noStrike" cap="none" spc="0" baseline="0" dirty="0">
                <a:solidFill>
                  <a:srgbClr val="000000"/>
                </a:solidFill>
                <a:effectLst/>
                <a:latin typeface="Helvetica"/>
                <a:ea typeface="Helvetica"/>
                <a:cs typeface="Helvetica"/>
              </a:rPr>
              <a:t> par aspiration capte la poussière à la source, avant que nous y soyons exposés</a:t>
            </a:r>
          </a:p>
          <a:p>
            <a:pPr marL="342900" indent="-342900">
              <a:lnSpc>
                <a:spcPct val="100000"/>
              </a:lnSpc>
              <a:spcBef>
                <a:spcPts val="600"/>
              </a:spcBef>
              <a:spcAft>
                <a:spcPts val="200"/>
              </a:spcAft>
              <a:buFont typeface="Arial" panose="020B0604020202020204" pitchFamily="34" charset="0"/>
              <a:buChar char="•"/>
            </a:pPr>
            <a:r>
              <a:rPr lang="fr" sz="1600" b="1" i="0" strike="noStrike" cap="none" spc="0" baseline="0" dirty="0">
                <a:solidFill>
                  <a:srgbClr val="000000"/>
                </a:solidFill>
                <a:effectLst/>
                <a:latin typeface="Helvetica"/>
                <a:ea typeface="Helvetica"/>
                <a:cs typeface="Helvetica"/>
              </a:rPr>
              <a:t>Un équipement</a:t>
            </a:r>
            <a:r>
              <a:rPr lang="fr" sz="1600" b="0" i="0" strike="noStrike" cap="none" spc="0" baseline="0" dirty="0">
                <a:solidFill>
                  <a:srgbClr val="000000"/>
                </a:solidFill>
                <a:effectLst/>
                <a:latin typeface="Helvetica"/>
                <a:ea typeface="Helvetica"/>
                <a:cs typeface="Helvetica"/>
              </a:rPr>
              <a:t> de protection respiratoire peut également être nécessaire si les contrôles ci-dessus ne sont pas suffisants.</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9040524"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SYSTÈMES D’EMBALLAGE –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LES CHOSES À FAIRE ET À NE PAS FAIRE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814638"/>
            <a:ext cx="10995657" cy="3230407"/>
          </a:xfrm>
        </p:spPr>
        <p:txBody>
          <a:bodyPr lIns="91440" tIns="45720" rIns="91440" bIns="45720" anchor="t"/>
          <a:lstStyle/>
          <a:p>
            <a:pPr>
              <a:lnSpc>
                <a:spcPct val="100000"/>
              </a:lnSpc>
              <a:spcBef>
                <a:spcPts val="600"/>
              </a:spcBef>
            </a:pPr>
            <a:r>
              <a:rPr lang="fr" sz="1400" b="1" i="0" strike="noStrike" cap="none" spc="0" baseline="0" dirty="0">
                <a:solidFill>
                  <a:srgbClr val="000000"/>
                </a:solidFill>
                <a:effectLst/>
                <a:latin typeface="Helvetica"/>
                <a:ea typeface="Helvetica"/>
                <a:cs typeface="Helvetica"/>
              </a:rPr>
              <a:t>À FAIRE</a:t>
            </a:r>
          </a:p>
          <a:p>
            <a:pPr marL="285750" indent="-285750">
              <a:lnSpc>
                <a:spcPct val="100000"/>
              </a:lnSpc>
              <a:spcBef>
                <a:spcPts val="600"/>
              </a:spcBef>
              <a:buSzPct val="85000"/>
              <a:buFont typeface=".Apple Color Emoji UI"/>
              <a:buChar char="✅"/>
            </a:pPr>
            <a:r>
              <a:rPr lang="fr" sz="1400" b="0" i="0" strike="noStrike" cap="none" spc="0" baseline="0" dirty="0">
                <a:solidFill>
                  <a:srgbClr val="000000"/>
                </a:solidFill>
                <a:effectLst/>
                <a:latin typeface="Helvetica"/>
                <a:ea typeface="Helvetica"/>
                <a:cs typeface="Helvetica"/>
              </a:rPr>
              <a:t>Utiliser les mesures de contrôle de la poussière disponibles. En outre, un équipement de protection respiratoire peut être nécessaire.</a:t>
            </a:r>
          </a:p>
          <a:p>
            <a:pPr marL="285750" indent="-285750">
              <a:lnSpc>
                <a:spcPct val="100000"/>
              </a:lnSpc>
              <a:spcBef>
                <a:spcPts val="600"/>
              </a:spcBef>
              <a:buSzPct val="85000"/>
              <a:buFont typeface=".Apple Color Emoji UI"/>
              <a:buChar char="✅"/>
            </a:pPr>
            <a:r>
              <a:rPr lang="fr" sz="1400" b="0" i="0" strike="noStrike" cap="none" spc="0" baseline="0" dirty="0">
                <a:solidFill>
                  <a:srgbClr val="000000"/>
                </a:solidFill>
                <a:effectLst/>
                <a:latin typeface="Helvetica"/>
                <a:ea typeface="Helvetica"/>
                <a:cs typeface="Helvetica"/>
              </a:rPr>
              <a:t>Prévoir un plan pour traiter les déversements en toute sécurité, et les nettoyer immédiatement en utilisant des méthodes d'aspiration ou de nettoyage humide</a:t>
            </a:r>
          </a:p>
          <a:p>
            <a:pPr marL="285750" indent="-285750">
              <a:lnSpc>
                <a:spcPct val="100000"/>
              </a:lnSpc>
              <a:spcBef>
                <a:spcPts val="600"/>
              </a:spcBef>
              <a:buSzPct val="85000"/>
              <a:buFont typeface=".Apple Color Emoji UI"/>
              <a:buChar char="✅"/>
            </a:pPr>
            <a:r>
              <a:rPr lang="fr" sz="1400" b="0" i="0" strike="noStrike" cap="none" spc="0" baseline="0" dirty="0">
                <a:solidFill>
                  <a:srgbClr val="000000"/>
                </a:solidFill>
                <a:effectLst/>
                <a:latin typeface="Helvetica"/>
                <a:ea typeface="Helvetica"/>
                <a:cs typeface="Helvetica"/>
              </a:rPr>
              <a:t>Vous assurer que les systèmes de ventilation fonctionnent efficacement</a:t>
            </a:r>
          </a:p>
          <a:p>
            <a:pPr marL="285750" indent="-285750">
              <a:lnSpc>
                <a:spcPct val="100000"/>
              </a:lnSpc>
              <a:spcBef>
                <a:spcPts val="600"/>
              </a:spcBef>
              <a:spcAft>
                <a:spcPts val="600"/>
              </a:spcAft>
              <a:buSzPct val="85000"/>
              <a:buFont typeface=".Apple Color Emoji UI"/>
              <a:buChar char="✅"/>
            </a:pPr>
            <a:r>
              <a:rPr lang="fr" sz="1400" b="0" i="0" strike="noStrike" cap="none" spc="0" baseline="0" dirty="0">
                <a:solidFill>
                  <a:srgbClr val="000000"/>
                </a:solidFill>
                <a:effectLst/>
                <a:latin typeface="Helvetica"/>
                <a:ea typeface="Helvetica"/>
                <a:cs typeface="Helvetica"/>
              </a:rPr>
              <a:t>Signaler les défauts à votre superviseur</a:t>
            </a:r>
          </a:p>
          <a:p>
            <a:pPr>
              <a:lnSpc>
                <a:spcPct val="100000"/>
              </a:lnSpc>
              <a:spcBef>
                <a:spcPts val="600"/>
              </a:spcBef>
            </a:pPr>
            <a:r>
              <a:rPr lang="fr" sz="1400" b="1" i="0" strike="noStrike" cap="none" spc="0" baseline="0" dirty="0">
                <a:solidFill>
                  <a:srgbClr val="000000"/>
                </a:solidFill>
                <a:effectLst/>
                <a:latin typeface="Helvetica"/>
                <a:ea typeface="Helvetica"/>
                <a:cs typeface="Helvetica"/>
              </a:rPr>
              <a:t>À NE PAS FAIRE</a:t>
            </a:r>
          </a:p>
          <a:p>
            <a:pPr marL="285750" indent="-285750">
              <a:lnSpc>
                <a:spcPct val="100000"/>
              </a:lnSpc>
              <a:spcBef>
                <a:spcPts val="600"/>
              </a:spcBef>
              <a:buSzPct val="85000"/>
              <a:buFont typeface=".Apple Color Emoji UI"/>
              <a:buChar char="❌"/>
            </a:pPr>
            <a:r>
              <a:rPr lang="fr" sz="1400" b="0" i="0" strike="noStrike" cap="none" spc="0" baseline="0" dirty="0">
                <a:solidFill>
                  <a:srgbClr val="000000"/>
                </a:solidFill>
                <a:effectLst/>
                <a:latin typeface="Helvetica"/>
                <a:ea typeface="Helvetica"/>
                <a:cs typeface="Helvetica"/>
              </a:rPr>
              <a:t>Pénétrer dans une enceinte sans prendre de précautions contre l'exposition, telles qu'un équipement de protection respiratoire</a:t>
            </a:r>
          </a:p>
          <a:p>
            <a:pPr marL="285750" indent="-285750">
              <a:lnSpc>
                <a:spcPct val="100000"/>
              </a:lnSpc>
              <a:spcBef>
                <a:spcPts val="600"/>
              </a:spcBef>
              <a:buSzPct val="85000"/>
              <a:buFont typeface=".Apple Color Emoji UI"/>
              <a:buChar char="❌"/>
            </a:pPr>
            <a:r>
              <a:rPr lang="fr" sz="1400" b="0" i="0" strike="noStrike" cap="none" spc="0" baseline="0" dirty="0">
                <a:solidFill>
                  <a:srgbClr val="000000"/>
                </a:solidFill>
                <a:effectLst/>
                <a:latin typeface="Helvetica"/>
                <a:ea typeface="Helvetica"/>
                <a:cs typeface="Helvetica"/>
              </a:rPr>
              <a:t>Interférer avec les mesures de contrôle. Elles sont prévues pour votre sécurité et votre santé</a:t>
            </a:r>
          </a:p>
          <a:p>
            <a:pPr marL="285750" indent="-285750">
              <a:lnSpc>
                <a:spcPct val="100000"/>
              </a:lnSpc>
              <a:spcBef>
                <a:spcPts val="600"/>
              </a:spcBef>
              <a:buSzPct val="85000"/>
              <a:buFont typeface=".Apple Color Emoji UI"/>
              <a:buChar char="❌"/>
            </a:pPr>
            <a:r>
              <a:rPr lang="fr" sz="1400" b="0" i="0" strike="noStrike" cap="none" spc="0" baseline="0" dirty="0">
                <a:solidFill>
                  <a:srgbClr val="000000"/>
                </a:solidFill>
                <a:effectLst/>
                <a:latin typeface="Helvetica"/>
                <a:ea typeface="Helvetica"/>
                <a:cs typeface="Helvetica"/>
              </a:rPr>
              <a:t>Nettoyer avec une brosse sèche. Utilisez plutôt l'aspirateur ou le nettoyage humide</a:t>
            </a:r>
          </a:p>
          <a:p>
            <a:pPr marL="285750" indent="-285750">
              <a:lnSpc>
                <a:spcPct val="100000"/>
              </a:lnSpc>
              <a:spcBef>
                <a:spcPts val="600"/>
              </a:spcBef>
              <a:buSzPct val="85000"/>
              <a:buFont typeface=".Apple Color Emoji UI"/>
              <a:buChar char="❌"/>
            </a:pPr>
            <a:r>
              <a:rPr lang="fr" sz="1400" b="0" i="0" strike="noStrike" cap="none" spc="0" baseline="0" dirty="0">
                <a:solidFill>
                  <a:srgbClr val="FF0000"/>
                </a:solidFill>
                <a:effectLst/>
                <a:latin typeface="Helvetica"/>
                <a:ea typeface="Helvetica"/>
                <a:cs typeface="Helvetica"/>
              </a:rPr>
              <a:t>Texte pour le formateur - ajoutez des informations supplémentaires pertinentes pour votre contexte de travail</a:t>
            </a:r>
          </a:p>
          <a:p>
            <a:pPr marL="285750" indent="-285750">
              <a:lnSpc>
                <a:spcPct val="100000"/>
              </a:lnSpc>
              <a:spcBef>
                <a:spcPts val="600"/>
              </a:spcBef>
              <a:buSzPct val="85000"/>
              <a:buFont typeface=".Apple Color Emoji UI"/>
              <a:buChar char="✅"/>
            </a:pPr>
            <a:endParaRPr lang="en-US" sz="1400" dirty="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CONCLUSION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510013" cy="3682369"/>
          </a:xfrm>
        </p:spPr>
        <p:txBody>
          <a:bodyPr/>
          <a:lstStyle/>
          <a:p>
            <a:pPr>
              <a:lnSpc>
                <a:spcPts val="2400"/>
              </a:lnSpc>
              <a:spcBef>
                <a:spcPts val="600"/>
              </a:spcBef>
              <a:spcAft>
                <a:spcPts val="1000"/>
              </a:spcAft>
            </a:pPr>
            <a:r>
              <a:rPr lang="fr" sz="1800" b="0" i="0" strike="noStrike" cap="none" spc="0" baseline="0" dirty="0">
                <a:solidFill>
                  <a:srgbClr val="000000"/>
                </a:solidFill>
                <a:effectLst/>
                <a:latin typeface="Helvetica"/>
                <a:ea typeface="Helvetica"/>
                <a:cs typeface="Helvetica"/>
              </a:rPr>
              <a:t>L'utilisation correcte des systèmes d'emballage peut contribuer à maintenir un environnement de travail sûr et sans poussière. N'oubliez pas :</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Utilisez toujours les mesures de contrôle des poussières disponibles</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Si vous pensez que les mesures de contrôle des poussières sont défectueuses, signalez-le au responsable du site.</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Traitez immédiatement les déversements</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FF0000"/>
                </a:solidFill>
                <a:effectLst/>
                <a:latin typeface="Helvetica"/>
                <a:ea typeface="Helvetica"/>
                <a:cs typeface="Helvetica"/>
              </a:rPr>
              <a:t>Le formateur peut ajouter des conclusions contextuelles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DIAPOSITIVE VIDE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fr" sz="1800" b="0" i="0" strike="noStrike" cap="none" spc="0" baseline="0">
                <a:solidFill>
                  <a:srgbClr val="000000"/>
                </a:solidFill>
                <a:effectLst/>
                <a:latin typeface="Helvetica"/>
                <a:ea typeface="Helvetica"/>
                <a:cs typeface="Helvetica"/>
              </a:rPr>
              <a:t>Utilisez cette diapositive pour créer un matériel de formation personnalisé spécifique à un environnement/contexte de travail.</a:t>
            </a:r>
          </a:p>
          <a:p>
            <a:pPr>
              <a:lnSpc>
                <a:spcPts val="2400"/>
              </a:lnSpc>
            </a:pPr>
            <a:r>
              <a:rPr lang="fr" sz="1800" b="0" i="0" strike="noStrike" cap="none" spc="0" baseline="0">
                <a:solidFill>
                  <a:srgbClr val="000000"/>
                </a:solidFill>
                <a:effectLst/>
                <a:latin typeface="Helvetica"/>
                <a:ea typeface="Helvetica"/>
                <a:cs typeface="Helvetica"/>
              </a:rPr>
              <a:t>Pour changer l'image, faites un clic droit &gt; changer l'image &gt; à partir du fichier.</a:t>
            </a:r>
          </a:p>
          <a:p>
            <a:pPr>
              <a:lnSpc>
                <a:spcPts val="2400"/>
              </a:lnSpc>
            </a:pPr>
            <a:r>
              <a:rPr lang="fr" sz="1800" b="0" i="0" strike="noStrike" cap="none" spc="0" baseline="0">
                <a:solidFill>
                  <a:srgbClr val="000000"/>
                </a:solidFill>
                <a:effectLst/>
                <a:latin typeface="Helvetica"/>
                <a:ea typeface="Helvetica"/>
                <a:cs typeface="Helvetica"/>
              </a:rPr>
              <a:t>Pour créer d'autres diapositives, cliquez sur l'onglet "Nouvelle diapositive" ci-dessus.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11045788"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SUPPORTS D’APPRENTISSAGE COMPLÉMENTAIRES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a:solidFill>
                  <a:srgbClr val="000000"/>
                </a:solidFill>
                <a:effectLst/>
                <a:latin typeface="Helvetica"/>
                <a:ea typeface="Helvetica"/>
                <a:cs typeface="Helvetica"/>
                <a:hlinkClick r:id="rId3" history="0"/>
              </a:rPr>
              <a:t>Bonnes Pratiques pour les Systèmes d’Emballage (Fiche de travail 2.1.18)</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a:solidFill>
                  <a:srgbClr val="000000"/>
                </a:solidFill>
                <a:effectLst/>
                <a:latin typeface="Helvetica"/>
                <a:ea typeface="Helvetica"/>
                <a:cs typeface="Helvetica"/>
                <a:hlinkClick r:id="rId4" history="0"/>
              </a:rPr>
              <a:t>Guide des Bonnes Pratiques de NEPSI</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a:solidFill>
                  <a:srgbClr val="000000"/>
                </a:solidFill>
                <a:effectLst/>
                <a:latin typeface="Helvetica"/>
                <a:ea typeface="Helvetica"/>
                <a:cs typeface="Helvetica"/>
                <a:hlinkClick r:id="rId5" history="0"/>
              </a:rPr>
              <a:t>Guide NEPSI pour les PME</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fr" b="0" i="0" strike="noStrike" cap="none" spc="0" baseline="0" dirty="0">
                <a:solidFill>
                  <a:srgbClr val="000000"/>
                </a:solidFill>
                <a:effectLst/>
                <a:latin typeface="Calibri"/>
                <a:ea typeface="Calibri"/>
                <a:cs typeface="Calibri"/>
              </a:rPr>
              <a:t>Visitez la </a:t>
            </a:r>
            <a:r>
              <a:rPr lang="fr" b="1" i="0" strike="noStrike" cap="none" spc="0" baseline="0" dirty="0">
                <a:solidFill>
                  <a:srgbClr val="000000"/>
                </a:solidFill>
                <a:effectLst/>
                <a:latin typeface="Calibri"/>
                <a:ea typeface="Calibri"/>
                <a:cs typeface="Calibri"/>
              </a:rPr>
              <a:t>plateforme d'apprentissage en ligne de NEPSI</a:t>
            </a:r>
            <a:r>
              <a:rPr lang="fr" b="0" i="0" strike="noStrike" cap="none" spc="0" baseline="0" dirty="0">
                <a:solidFill>
                  <a:srgbClr val="000000"/>
                </a:solidFill>
                <a:effectLst/>
                <a:latin typeface="Calibri"/>
                <a:ea typeface="Calibri"/>
                <a:cs typeface="Calibri"/>
              </a:rPr>
              <a:t> sur </a:t>
            </a:r>
            <a:r>
              <a:rPr lang="fr" b="0" i="0" strike="noStrike" cap="none" spc="0" baseline="0" dirty="0">
                <a:solidFill>
                  <a:srgbClr val="000000"/>
                </a:solidFill>
                <a:effectLst/>
                <a:latin typeface="Calibri"/>
                <a:ea typeface="Calibri"/>
                <a:cs typeface="Calibri"/>
                <a:hlinkClick r:id="rId6" history="0"/>
              </a:rPr>
              <a:t>training.nepsi.eu/fr</a:t>
            </a:r>
            <a:r>
              <a:rPr lang="fr" b="0" i="0" strike="noStrike" cap="none" spc="0" baseline="0" dirty="0">
                <a:solidFill>
                  <a:srgbClr val="000000"/>
                </a:solidFill>
                <a:effectLst/>
                <a:latin typeface="Calibri"/>
                <a:ea typeface="Calibri"/>
                <a:cs typeface="Calibri"/>
              </a:rPr>
              <a:t> pour plus de ressources d'apprentissage sur la SCR.</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377F04A5-6911-4187-BC49-D1D1BB150E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http://purl.org/dc/terms/"/>
    <ds:schemaRef ds:uri="d8ecf516-e360-4672-81b9-68723bedb71f"/>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85</TotalTime>
  <Words>1250</Words>
  <Application>Microsoft Macintosh PowerPoint</Application>
  <PresentationFormat>Widescreen</PresentationFormat>
  <Paragraphs>85</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48</cp:revision>
  <dcterms:created xsi:type="dcterms:W3CDTF">2020-07-22T07:31:06Z</dcterms:created>
  <dcterms:modified xsi:type="dcterms:W3CDTF">2024-11-13T11:08:16Z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