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B3B59A-9FDF-496B-89CA-135E46077840}" v="4" dt="2022-10-05T17:04:19.586"/>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Niniejsze szkolenie zawiera informacje dotyczące kontroli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systemach pakowania. Należy pamiętać, że opracowanie systemu pakowania wymaga oceny ryzyka, choć stanowi to kwestię głównie dla zarządu.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a:solidFill>
                  <a:srgbClr val="F6A317"/>
                </a:solidFill>
                <a:effectLst/>
                <a:latin typeface="Helvetica"/>
                <a:ea typeface="Helvetica"/>
                <a:cs typeface="Helvetica"/>
              </a:rPr>
              <a:t>DOBRE PRAKTYKI DOTYCZĄCE SYSTEMÓW PAKOWANIA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pl" sz="2800" b="1" i="0" strike="noStrike" cap="none" spc="0" baseline="0">
                <a:solidFill>
                  <a:srgbClr val="FFFFFF"/>
                </a:solidFill>
                <a:effectLst/>
                <a:latin typeface="Helvetica"/>
                <a:ea typeface="Helvetica"/>
                <a:cs typeface="Helvetica"/>
              </a:rPr>
              <a:t>DOBRE PRAKTYKI DOTYCZĄCE SYSTEMÓW PAKOWANIA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7828547" y="304800"/>
            <a:ext cx="400785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869325"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spcBef>
                <a:spcPts val="600"/>
              </a:spcBef>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spcBef>
                <a:spcPts val="600"/>
              </a:spcBef>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spcBef>
                <a:spcPts val="3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jaki procesy pakowania mogą wytwarzać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a:t>
            </a:r>
          </a:p>
          <a:p>
            <a:pPr marL="285750" indent="-285750">
              <a:lnSpc>
                <a:spcPts val="2400"/>
              </a:lnSpc>
              <a:spcBef>
                <a:spcPts val="3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jaki systemy pakowania mają ograniczać uwalnianie się pyłu zawieszonego</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włącznie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respirabilną krzemionką krystaliczną (RKK)</a:t>
            </a:r>
          </a:p>
          <a:p>
            <a:pPr marL="285750" indent="-285750">
              <a:lnSpc>
                <a:spcPts val="2400"/>
              </a:lnSpc>
              <a:spcBef>
                <a:spcPts val="3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Dobrych praktyk, jakie należy stosować, aby chronić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a:t>
            </a:r>
          </a:p>
          <a:p>
            <a:pPr marL="285750" indent="-285750">
              <a:lnSpc>
                <a:spcPts val="2400"/>
              </a:lnSpc>
              <a:spcBef>
                <a:spcPts val="300"/>
              </a:spcBef>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spcBef>
                <a:spcPts val="600"/>
              </a:spcBef>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163723"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Pył wytwarzany poprzez systemy pakowania może być kontrolowany przy użyciu zamkniętej przestrzeni, odpylania/wentylacji, ŚOI oraz dobrej higieny/sprzątania, które stanowią cztery</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73323"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Działanie to może wiązać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dużą ilością pyłu.</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475902" y="2005263"/>
            <a:ext cx="3442120" cy="4072700"/>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JAK SYSTEMY PAKOWANIA MOGĄ WYTWARZAĆ PYŁ</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981747" cy="3786897"/>
          </a:xfrm>
        </p:spPr>
        <p:txBody>
          <a:bodyPr anchor="t"/>
          <a:lstStyle/>
          <a:p>
            <a:pPr>
              <a:lnSpc>
                <a:spcPts val="2250"/>
              </a:lnSpc>
              <a:spcBef>
                <a:spcPts val="600"/>
              </a:spcBef>
            </a:pPr>
            <a:r>
              <a:rPr lang="pl" sz="1800" b="0" i="0" strike="noStrike" cap="none" spc="0" baseline="0" dirty="0">
                <a:solidFill>
                  <a:srgbClr val="000000"/>
                </a:solidFill>
                <a:effectLst/>
                <a:latin typeface="Helvetica"/>
                <a:ea typeface="Helvetica"/>
                <a:cs typeface="Helvetica"/>
              </a:rPr>
              <a:t>Systemy pakowania obejmują przenoszenie dużych ilości materiału, </a:t>
            </a:r>
            <a:br>
              <a:rPr lang="en-IN" sz="1800" b="0" i="0" strike="noStrike" cap="none" spc="0" baseline="0" dirty="0">
                <a:solidFill>
                  <a:srgbClr val="000000"/>
                </a:solidFill>
                <a:effectLst/>
                <a:latin typeface="Helvetica"/>
                <a:ea typeface="Helvetica"/>
                <a:cs typeface="Helvetica"/>
              </a:rPr>
            </a:br>
            <a:r>
              <a:rPr lang="pl" sz="1800" b="0" i="0" strike="noStrike" cap="none" spc="0" baseline="0" dirty="0">
                <a:solidFill>
                  <a:srgbClr val="000000"/>
                </a:solidFill>
                <a:effectLst/>
                <a:latin typeface="Helvetica"/>
                <a:ea typeface="Helvetica"/>
                <a:cs typeface="Helvetica"/>
              </a:rPr>
              <a:t>który często zawiera krzemionkę krystaliczną. </a:t>
            </a:r>
          </a:p>
          <a:p>
            <a:pPr>
              <a:lnSpc>
                <a:spcPts val="2250"/>
              </a:lnSpc>
              <a:spcBef>
                <a:spcPts val="600"/>
              </a:spcBef>
            </a:pPr>
            <a:r>
              <a:rPr lang="pl" sz="1800" b="0" i="0" strike="noStrike" cap="none" spc="0" baseline="0" dirty="0">
                <a:solidFill>
                  <a:srgbClr val="000000"/>
                </a:solidFill>
                <a:effectLst/>
                <a:latin typeface="Helvetica"/>
                <a:ea typeface="Helvetica"/>
                <a:cs typeface="Helvetica"/>
              </a:rPr>
              <a:t>Metoda pakowania ma wpływ na ilość zawieszonego</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pyłu respirabilnego, jaki może zostać wytworzony. </a:t>
            </a:r>
          </a:p>
          <a:p>
            <a:pPr marL="342900" indent="-342900">
              <a:lnSpc>
                <a:spcPts val="225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Suche materiały wytwarzają zazwyczaj więcej pyłu niż materiały wilgotne.</a:t>
            </a:r>
          </a:p>
          <a:p>
            <a:pPr marL="342900" indent="-342900">
              <a:lnSpc>
                <a:spcPts val="225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Większa ilość pyłu wytwarzana jest też poprzez szybsze procesy pakowania</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wyższym zużyciu energii.</a:t>
            </a:r>
          </a:p>
          <a:p>
            <a:pPr marL="342900" indent="-342900">
              <a:lnSpc>
                <a:spcPts val="225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Jeśli do upłynnienia sproszkowanego materiału stosowane jest sprężone powietrze, większa ilość pyłu może zostać uwolniona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powietrze.</a:t>
            </a:r>
          </a:p>
          <a:p>
            <a:pPr marL="342900" indent="-342900">
              <a:lnSpc>
                <a:spcPts val="2250"/>
              </a:lnSpc>
              <a:spcBef>
                <a:spcPts val="6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Większa ilość pyłu wytwarzana jest, gdy materiały spadają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większej wysokości.</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OGRANICZANIE NARAŻENIA NA PYŁ W SYSTEMACH PAKOWANIA</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98794"/>
            <a:ext cx="11115673" cy="3220629"/>
          </a:xfrm>
        </p:spPr>
        <p:txBody>
          <a:bodyPr lIns="91440" tIns="45720" rIns="91440" bIns="45720" anchor="t"/>
          <a:lstStyle/>
          <a:p>
            <a:pPr>
              <a:lnSpc>
                <a:spcPts val="2100"/>
              </a:lnSpc>
              <a:spcBef>
                <a:spcPts val="600"/>
              </a:spcBef>
            </a:pPr>
            <a:r>
              <a:rPr lang="pl" sz="1600" b="0" i="0" strike="noStrike" cap="none" spc="0" baseline="0" dirty="0">
                <a:solidFill>
                  <a:srgbClr val="000000"/>
                </a:solidFill>
                <a:effectLst/>
                <a:latin typeface="Helvetica"/>
                <a:ea typeface="Helvetica"/>
                <a:cs typeface="Helvetica"/>
              </a:rPr>
              <a:t>Główne środki kontroli pyłu obejmują automatyzację, zamkniętą przestrzeń</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wentylację.</a:t>
            </a:r>
          </a:p>
          <a:p>
            <a:pPr marL="342900" indent="-342900">
              <a:lnSpc>
                <a:spcPts val="2100"/>
              </a:lnSpc>
              <a:spcBef>
                <a:spcPts val="600"/>
              </a:spcBef>
              <a:buFont typeface="Arial" panose="020B0604020202020204" pitchFamily="34" charset="0"/>
              <a:buChar char="•"/>
            </a:pPr>
            <a:r>
              <a:rPr lang="pl" sz="1600" b="1" i="0" strike="noStrike" cap="none" spc="0" baseline="0" dirty="0">
                <a:solidFill>
                  <a:srgbClr val="000000"/>
                </a:solidFill>
                <a:effectLst/>
                <a:latin typeface="Helvetica"/>
                <a:ea typeface="Helvetica"/>
                <a:cs typeface="Helvetica"/>
              </a:rPr>
              <a:t>Automatyzacja</a:t>
            </a:r>
            <a:r>
              <a:rPr lang="pl" sz="1600" b="0" i="0" strike="noStrike" cap="none" spc="0" baseline="0" dirty="0">
                <a:solidFill>
                  <a:srgbClr val="000000"/>
                </a:solidFill>
                <a:effectLst/>
                <a:latin typeface="Helvetica"/>
                <a:ea typeface="Helvetica"/>
                <a:cs typeface="Helvetica"/>
              </a:rPr>
              <a:t> pomaga ograniczyć kontakt pracowników</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procesami wytwarzającymi pył. Pracownicy często mogą zdalnie monitorować procesy robocze</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czystego pomieszczenia kontrolnego.</a:t>
            </a:r>
          </a:p>
          <a:p>
            <a:pPr marL="342900" indent="-342900">
              <a:lnSpc>
                <a:spcPts val="2100"/>
              </a:lnSpc>
              <a:spcBef>
                <a:spcPts val="600"/>
              </a:spcBef>
              <a:buFont typeface="Arial" panose="020B0604020202020204" pitchFamily="34" charset="0"/>
              <a:buChar char="•"/>
            </a:pPr>
            <a:r>
              <a:rPr lang="pl" sz="1600" b="1" i="0" strike="noStrike" cap="none" spc="0" baseline="0" dirty="0">
                <a:solidFill>
                  <a:srgbClr val="000000"/>
                </a:solidFill>
                <a:effectLst/>
                <a:latin typeface="Helvetica"/>
                <a:ea typeface="Helvetica"/>
                <a:cs typeface="Helvetica"/>
              </a:rPr>
              <a:t>Zamknięta przestrzeń</a:t>
            </a:r>
            <a:r>
              <a:rPr lang="pl" sz="1600" b="0" i="0" strike="noStrike" cap="none" spc="0" baseline="0" dirty="0">
                <a:solidFill>
                  <a:srgbClr val="000000"/>
                </a:solidFill>
                <a:effectLst/>
                <a:latin typeface="Helvetica"/>
                <a:ea typeface="Helvetica"/>
                <a:cs typeface="Helvetica"/>
              </a:rPr>
              <a:t> pomaga ograniczać przemieszczanie się pyłu</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miejsca oddalone od jego źródła. </a:t>
            </a:r>
          </a:p>
          <a:p>
            <a:pPr marL="1028700" lvl="1" indent="-342900">
              <a:lnSpc>
                <a:spcPts val="2100"/>
              </a:lnSpc>
              <a:spcBef>
                <a:spcPts val="600"/>
              </a:spcBef>
            </a:pPr>
            <a:r>
              <a:rPr lang="pl" sz="1600" b="0" i="0" strike="noStrike" cap="none" spc="0" baseline="0" dirty="0">
                <a:solidFill>
                  <a:srgbClr val="000000"/>
                </a:solidFill>
                <a:effectLst/>
                <a:latin typeface="Helvetica"/>
                <a:ea typeface="Helvetica"/>
                <a:cs typeface="Helvetica"/>
              </a:rPr>
              <a:t>Fizyczna bariera umieszczona pomiędzy procesem a pracownikiem może zapewnić wysoki poziom ochrony. W przypadku konieczności wejścia do zamkniętej </a:t>
            </a:r>
            <a:r>
              <a:rPr lang="pl" sz="1600" dirty="0">
                <a:solidFill>
                  <a:srgbClr val="000000"/>
                </a:solidFill>
                <a:latin typeface="Helvetica"/>
                <a:ea typeface="Helvetica"/>
                <a:cs typeface="Helvetica"/>
              </a:rPr>
              <a:t>przestrzeni należy</a:t>
            </a:r>
            <a:r>
              <a:rPr lang="pl" sz="1600" b="0" i="0" strike="noStrike" cap="none" spc="0" baseline="0" dirty="0">
                <a:solidFill>
                  <a:srgbClr val="000000"/>
                </a:solidFill>
                <a:effectLst/>
                <a:latin typeface="Helvetica"/>
                <a:ea typeface="Helvetica"/>
                <a:cs typeface="Helvetica"/>
              </a:rPr>
              <a:t> jednak podjąć odpowiednie środki ostrożności, zapobiegające narażeniu na pył!</a:t>
            </a:r>
          </a:p>
          <a:p>
            <a:pPr marL="1028700" lvl="1" indent="-342900">
              <a:lnSpc>
                <a:spcPts val="2100"/>
              </a:lnSpc>
              <a:spcBef>
                <a:spcPts val="600"/>
              </a:spcBef>
            </a:pPr>
            <a:r>
              <a:rPr lang="pl" sz="1600" b="0" i="0" strike="noStrike" cap="none" spc="0" baseline="0" dirty="0">
                <a:solidFill>
                  <a:srgbClr val="000000"/>
                </a:solidFill>
                <a:effectLst/>
                <a:latin typeface="Helvetica"/>
                <a:ea typeface="Helvetica"/>
                <a:cs typeface="Helvetica"/>
              </a:rPr>
              <a:t>Szczelne połączenie dyszy</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worka pomaga zapobiec wydostawaniu się pyłu.</a:t>
            </a:r>
          </a:p>
          <a:p>
            <a:pPr marL="342900" indent="-342900">
              <a:lnSpc>
                <a:spcPts val="2100"/>
              </a:lnSpc>
              <a:spcBef>
                <a:spcPts val="600"/>
              </a:spcBef>
              <a:buFont typeface="Arial" panose="020B0604020202020204" pitchFamily="34" charset="0"/>
              <a:buChar char="•"/>
            </a:pPr>
            <a:r>
              <a:rPr lang="pl" sz="1600" b="1" i="0" strike="noStrike" cap="none" spc="0" baseline="0" dirty="0">
                <a:solidFill>
                  <a:srgbClr val="000000"/>
                </a:solidFill>
                <a:effectLst/>
                <a:latin typeface="Helvetica"/>
                <a:ea typeface="Helvetica"/>
                <a:cs typeface="Helvetica"/>
              </a:rPr>
              <a:t>Wentylacja wyciągowa</a:t>
            </a:r>
            <a:r>
              <a:rPr lang="pl" sz="1600" b="0" i="0" strike="noStrike" cap="none" spc="0" baseline="0" dirty="0">
                <a:solidFill>
                  <a:srgbClr val="000000"/>
                </a:solidFill>
                <a:effectLst/>
                <a:latin typeface="Helvetica"/>
                <a:ea typeface="Helvetica"/>
                <a:cs typeface="Helvetica"/>
              </a:rPr>
              <a:t> wychwytuje pył</a:t>
            </a:r>
            <a:r>
              <a:rPr lang="en-IN" sz="1600" b="0" i="0" strike="noStrike" cap="none" spc="0" baseline="0" dirty="0">
                <a:solidFill>
                  <a:srgbClr val="000000"/>
                </a:solidFill>
                <a:effectLst/>
                <a:latin typeface="Helvetica"/>
                <a:ea typeface="Helvetica"/>
                <a:cs typeface="Helvetica"/>
              </a:rPr>
              <a:t> u </a:t>
            </a:r>
            <a:r>
              <a:rPr lang="pl" sz="1600" b="0" i="0" strike="noStrike" cap="none" spc="0" baseline="0" dirty="0">
                <a:solidFill>
                  <a:srgbClr val="000000"/>
                </a:solidFill>
                <a:effectLst/>
                <a:latin typeface="Helvetica"/>
                <a:ea typeface="Helvetica"/>
                <a:cs typeface="Helvetica"/>
              </a:rPr>
              <a:t>źródła, zanim zostaniemy na niego narażeni</a:t>
            </a:r>
          </a:p>
          <a:p>
            <a:pPr marL="342900" indent="-342900">
              <a:lnSpc>
                <a:spcPts val="2100"/>
              </a:lnSpc>
              <a:spcBef>
                <a:spcPts val="600"/>
              </a:spcBef>
              <a:buFont typeface="Arial" panose="020B0604020202020204" pitchFamily="34" charset="0"/>
              <a:buChar char="•"/>
            </a:pPr>
            <a:r>
              <a:rPr lang="pl" sz="1600" b="1" i="0" strike="noStrike" cap="none" spc="0" baseline="0" dirty="0">
                <a:solidFill>
                  <a:srgbClr val="000000"/>
                </a:solidFill>
                <a:effectLst/>
                <a:latin typeface="Helvetica"/>
                <a:ea typeface="Helvetica"/>
                <a:cs typeface="Helvetica"/>
              </a:rPr>
              <a:t>Sprzęt ochrony dróg oddechowych</a:t>
            </a:r>
            <a:r>
              <a:rPr lang="pl" sz="1600" b="0" i="0" strike="noStrike" cap="none" spc="0" baseline="0" dirty="0">
                <a:solidFill>
                  <a:srgbClr val="000000"/>
                </a:solidFill>
                <a:effectLst/>
                <a:latin typeface="Helvetica"/>
                <a:ea typeface="Helvetica"/>
                <a:cs typeface="Helvetica"/>
              </a:rPr>
              <a:t> może również być niezbędny, jeśli powyższe środki kontrolne nie są wystarczające.</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553872"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KORZYSTAJĄC Z SYSTEMÓW PAKOWANIA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70259"/>
            <a:ext cx="10995657" cy="3230407"/>
          </a:xfrm>
        </p:spPr>
        <p:txBody>
          <a:bodyPr/>
          <a:lstStyle/>
          <a:p>
            <a:pPr>
              <a:lnSpc>
                <a:spcPct val="100000"/>
              </a:lnSpc>
              <a:spcBef>
                <a:spcPts val="600"/>
              </a:spcBef>
            </a:pPr>
            <a:r>
              <a:rPr lang="pl" sz="1400" b="1" i="0" strike="noStrike" cap="none" spc="0" baseline="0" dirty="0">
                <a:solidFill>
                  <a:srgbClr val="000000"/>
                </a:solidFill>
                <a:effectLst/>
                <a:latin typeface="Helvetica"/>
                <a:ea typeface="Helvetica"/>
                <a:cs typeface="Helvetica"/>
              </a:rPr>
              <a:t>NALEŻY</a:t>
            </a:r>
          </a:p>
          <a:p>
            <a:pPr marL="285750" indent="-285750">
              <a:lnSpc>
                <a:spcPct val="100000"/>
              </a:lnSpc>
              <a:spcBef>
                <a:spcPts val="600"/>
              </a:spcBef>
              <a:buSzPct val="85000"/>
              <a:buFont typeface=".Apple Color Emoji UI"/>
              <a:buChar char="✅"/>
            </a:pPr>
            <a:r>
              <a:rPr lang="pl" sz="1400" b="0" i="0" strike="noStrike" cap="none" spc="0" baseline="0" dirty="0">
                <a:solidFill>
                  <a:srgbClr val="000000"/>
                </a:solidFill>
                <a:effectLst/>
                <a:latin typeface="Helvetica"/>
                <a:ea typeface="Helvetica"/>
                <a:cs typeface="Helvetica"/>
              </a:rPr>
              <a:t>Zawsze stosować zapewnione środki kontroli pyłu. Konieczny może także być sprzęt ochrony dróg oddechowych.</a:t>
            </a:r>
          </a:p>
          <a:p>
            <a:pPr marL="285750" indent="-285750">
              <a:lnSpc>
                <a:spcPct val="100000"/>
              </a:lnSpc>
              <a:spcBef>
                <a:spcPts val="600"/>
              </a:spcBef>
              <a:buSzPct val="85000"/>
              <a:buFont typeface=".Apple Color Emoji UI"/>
              <a:buChar char="✅"/>
            </a:pPr>
            <a:r>
              <a:rPr lang="pl" sz="1400" b="0" i="0" strike="noStrike" cap="none" spc="0" baseline="0" dirty="0">
                <a:solidFill>
                  <a:srgbClr val="000000"/>
                </a:solidFill>
                <a:effectLst/>
                <a:latin typeface="Helvetica"/>
                <a:ea typeface="Helvetica"/>
                <a:cs typeface="Helvetica"/>
              </a:rPr>
              <a:t>Posiadać plan bezpiecznego usuwania rozsypanego materiału</a:t>
            </a:r>
            <a:r>
              <a:rPr lang="en-IN" sz="1400" b="0" i="0" strike="noStrike" cap="none" spc="0" baseline="0" dirty="0">
                <a:solidFill>
                  <a:srgbClr val="000000"/>
                </a:solidFill>
                <a:effectLst/>
                <a:latin typeface="Helvetica"/>
                <a:ea typeface="Helvetica"/>
                <a:cs typeface="Helvetica"/>
              </a:rPr>
              <a:t> </a:t>
            </a:r>
            <a:r>
              <a:rPr lang="en-IN" sz="1400" b="0" i="0" strike="noStrike" cap="none" spc="0" baseline="0" dirty="0" err="1">
                <a:solidFill>
                  <a:srgbClr val="000000"/>
                </a:solidFill>
                <a:effectLst/>
                <a:latin typeface="Helvetica"/>
                <a:ea typeface="Helvetica"/>
                <a:cs typeface="Helvetica"/>
              </a:rPr>
              <a:t>i</a:t>
            </a:r>
            <a:r>
              <a:rPr lang="en-IN" sz="1400" b="0" i="0" strike="noStrike" cap="none" spc="0" baseline="0" dirty="0">
                <a:solidFill>
                  <a:srgbClr val="000000"/>
                </a:solidFill>
                <a:effectLst/>
                <a:latin typeface="Helvetica"/>
                <a:ea typeface="Helvetica"/>
                <a:cs typeface="Helvetica"/>
              </a:rPr>
              <a:t> </a:t>
            </a:r>
            <a:r>
              <a:rPr lang="pl" sz="1400" b="0" i="0" strike="noStrike" cap="none" spc="0" baseline="0" dirty="0">
                <a:solidFill>
                  <a:srgbClr val="000000"/>
                </a:solidFill>
                <a:effectLst/>
                <a:latin typeface="Helvetica"/>
                <a:ea typeface="Helvetica"/>
                <a:cs typeface="Helvetica"/>
              </a:rPr>
              <a:t>natychmiast usuwać go przy użyciu odkurzacza lub mokrych metod czyszczenia</a:t>
            </a:r>
          </a:p>
          <a:p>
            <a:pPr marL="285750" indent="-285750">
              <a:lnSpc>
                <a:spcPct val="100000"/>
              </a:lnSpc>
              <a:spcBef>
                <a:spcPts val="600"/>
              </a:spcBef>
              <a:buSzPct val="85000"/>
              <a:buFont typeface=".Apple Color Emoji UI"/>
              <a:buChar char="✅"/>
            </a:pPr>
            <a:r>
              <a:rPr lang="pl" sz="1400" b="0" i="0" strike="noStrike" cap="none" spc="0" baseline="0" dirty="0">
                <a:solidFill>
                  <a:srgbClr val="000000"/>
                </a:solidFill>
                <a:effectLst/>
                <a:latin typeface="Helvetica"/>
                <a:ea typeface="Helvetica"/>
                <a:cs typeface="Helvetica"/>
              </a:rPr>
              <a:t>Upewniać się, że systemy wentylacyjne są sprawne</a:t>
            </a:r>
            <a:r>
              <a:rPr lang="en-IN" sz="1400" b="0" i="0" strike="noStrike" cap="none" spc="0" baseline="0" dirty="0">
                <a:solidFill>
                  <a:srgbClr val="000000"/>
                </a:solidFill>
                <a:effectLst/>
                <a:latin typeface="Helvetica"/>
                <a:ea typeface="Helvetica"/>
                <a:cs typeface="Helvetica"/>
              </a:rPr>
              <a:t> </a:t>
            </a:r>
            <a:r>
              <a:rPr lang="en-IN" sz="1400" b="0" i="0" strike="noStrike" cap="none" spc="0" baseline="0" dirty="0" err="1">
                <a:solidFill>
                  <a:srgbClr val="000000"/>
                </a:solidFill>
                <a:effectLst/>
                <a:latin typeface="Helvetica"/>
                <a:ea typeface="Helvetica"/>
                <a:cs typeface="Helvetica"/>
              </a:rPr>
              <a:t>i</a:t>
            </a:r>
            <a:r>
              <a:rPr lang="en-IN" sz="1400" b="0" i="0" strike="noStrike" cap="none" spc="0" baseline="0" dirty="0">
                <a:solidFill>
                  <a:srgbClr val="000000"/>
                </a:solidFill>
                <a:effectLst/>
                <a:latin typeface="Helvetica"/>
                <a:ea typeface="Helvetica"/>
                <a:cs typeface="Helvetica"/>
              </a:rPr>
              <a:t> </a:t>
            </a:r>
            <a:r>
              <a:rPr lang="pl" sz="1400" b="0" i="0" strike="noStrike" cap="none" spc="0" baseline="0" dirty="0">
                <a:solidFill>
                  <a:srgbClr val="000000"/>
                </a:solidFill>
                <a:effectLst/>
                <a:latin typeface="Helvetica"/>
                <a:ea typeface="Helvetica"/>
                <a:cs typeface="Helvetica"/>
              </a:rPr>
              <a:t>skuteczne</a:t>
            </a:r>
          </a:p>
          <a:p>
            <a:pPr marL="285750" indent="-285750">
              <a:lnSpc>
                <a:spcPct val="100000"/>
              </a:lnSpc>
              <a:spcBef>
                <a:spcPts val="600"/>
              </a:spcBef>
              <a:spcAft>
                <a:spcPts val="600"/>
              </a:spcAft>
              <a:buSzPct val="85000"/>
              <a:buFont typeface=".Apple Color Emoji UI"/>
              <a:buChar char="✅"/>
            </a:pPr>
            <a:r>
              <a:rPr lang="pl" sz="1400" b="0" i="0" strike="noStrike" cap="none" spc="0" baseline="0" dirty="0">
                <a:solidFill>
                  <a:srgbClr val="000000"/>
                </a:solidFill>
                <a:effectLst/>
                <a:latin typeface="Helvetica"/>
                <a:ea typeface="Helvetica"/>
                <a:cs typeface="Helvetica"/>
              </a:rPr>
              <a:t>Zgłaszać usterki swojemu przełożonemu</a:t>
            </a:r>
          </a:p>
          <a:p>
            <a:pPr>
              <a:lnSpc>
                <a:spcPct val="100000"/>
              </a:lnSpc>
              <a:spcBef>
                <a:spcPts val="600"/>
              </a:spcBef>
            </a:pPr>
            <a:r>
              <a:rPr lang="pl" sz="1400" b="1" i="0" strike="noStrike" cap="none" spc="0" baseline="0" dirty="0">
                <a:solidFill>
                  <a:srgbClr val="000000"/>
                </a:solidFill>
                <a:effectLst/>
                <a:latin typeface="Helvetica"/>
                <a:ea typeface="Helvetica"/>
                <a:cs typeface="Helvetica"/>
              </a:rPr>
              <a:t>NIE NALEŻY</a:t>
            </a:r>
          </a:p>
          <a:p>
            <a:pPr marL="285750" indent="-285750">
              <a:lnSpc>
                <a:spcPct val="100000"/>
              </a:lnSpc>
              <a:spcBef>
                <a:spcPts val="600"/>
              </a:spcBef>
              <a:buSzPct val="85000"/>
              <a:buFont typeface=".Apple Color Emoji UI"/>
              <a:buChar char="❌"/>
            </a:pPr>
            <a:r>
              <a:rPr lang="pl" sz="1400" b="0" i="0" strike="noStrike" cap="none" spc="0" baseline="0" dirty="0">
                <a:solidFill>
                  <a:srgbClr val="000000"/>
                </a:solidFill>
                <a:effectLst/>
                <a:latin typeface="Helvetica"/>
                <a:ea typeface="Helvetica"/>
                <a:cs typeface="Helvetica"/>
              </a:rPr>
              <a:t>Wchodzić do zamkniętej przestrzeni bez podejmowania środków ostrożności przeciwko narażeniu na pył, jak np. sprzętu ochrony dróg oddechowych</a:t>
            </a:r>
          </a:p>
          <a:p>
            <a:pPr marL="285750" indent="-285750">
              <a:lnSpc>
                <a:spcPct val="100000"/>
              </a:lnSpc>
              <a:spcBef>
                <a:spcPts val="600"/>
              </a:spcBef>
              <a:buSzPct val="85000"/>
              <a:buFont typeface=".Apple Color Emoji UI"/>
              <a:buChar char="❌"/>
            </a:pPr>
            <a:r>
              <a:rPr lang="pl" sz="1400" b="0" i="0" strike="noStrike" cap="none" spc="0" baseline="0" dirty="0">
                <a:solidFill>
                  <a:srgbClr val="000000"/>
                </a:solidFill>
                <a:effectLst/>
                <a:latin typeface="Helvetica"/>
                <a:ea typeface="Helvetica"/>
                <a:cs typeface="Helvetica"/>
              </a:rPr>
              <a:t>Zakłócać działania środków kontrolnych. Mają one na celu ochronę Twojego zdrowia</a:t>
            </a:r>
            <a:r>
              <a:rPr lang="en-IN" sz="1400" b="0" i="0" strike="noStrike" cap="none" spc="0" baseline="0" dirty="0">
                <a:solidFill>
                  <a:srgbClr val="000000"/>
                </a:solidFill>
                <a:effectLst/>
                <a:latin typeface="Helvetica"/>
                <a:ea typeface="Helvetica"/>
                <a:cs typeface="Helvetica"/>
              </a:rPr>
              <a:t> </a:t>
            </a:r>
            <a:r>
              <a:rPr lang="en-IN" sz="1400" b="0" i="0" strike="noStrike" cap="none" spc="0" baseline="0" dirty="0" err="1">
                <a:solidFill>
                  <a:srgbClr val="000000"/>
                </a:solidFill>
                <a:effectLst/>
                <a:latin typeface="Helvetica"/>
                <a:ea typeface="Helvetica"/>
                <a:cs typeface="Helvetica"/>
              </a:rPr>
              <a:t>i</a:t>
            </a:r>
            <a:r>
              <a:rPr lang="en-IN" sz="1400" b="0" i="0" strike="noStrike" cap="none" spc="0" baseline="0" dirty="0">
                <a:solidFill>
                  <a:srgbClr val="000000"/>
                </a:solidFill>
                <a:effectLst/>
                <a:latin typeface="Helvetica"/>
                <a:ea typeface="Helvetica"/>
                <a:cs typeface="Helvetica"/>
              </a:rPr>
              <a:t> </a:t>
            </a:r>
            <a:r>
              <a:rPr lang="pl" sz="1400" b="0" i="0" strike="noStrike" cap="none" spc="0" baseline="0" dirty="0">
                <a:solidFill>
                  <a:srgbClr val="000000"/>
                </a:solidFill>
                <a:effectLst/>
                <a:latin typeface="Helvetica"/>
                <a:ea typeface="Helvetica"/>
                <a:cs typeface="Helvetica"/>
              </a:rPr>
              <a:t>bezpieczeństwa.</a:t>
            </a:r>
          </a:p>
          <a:p>
            <a:pPr marL="285750" indent="-285750">
              <a:lnSpc>
                <a:spcPct val="100000"/>
              </a:lnSpc>
              <a:spcBef>
                <a:spcPts val="600"/>
              </a:spcBef>
              <a:buSzPct val="85000"/>
              <a:buFont typeface=".Apple Color Emoji UI"/>
              <a:buChar char="❌"/>
            </a:pPr>
            <a:r>
              <a:rPr lang="pl" sz="1400" b="0" i="0" strike="noStrike" cap="none" spc="0" baseline="0" dirty="0">
                <a:solidFill>
                  <a:srgbClr val="000000"/>
                </a:solidFill>
                <a:effectLst/>
                <a:latin typeface="Helvetica"/>
                <a:ea typeface="Helvetica"/>
                <a:cs typeface="Helvetica"/>
              </a:rPr>
              <a:t>Sprzątać przy użyciu suchej szczotki. Zamiast niej należy korzystać</a:t>
            </a:r>
            <a:r>
              <a:rPr lang="en-IN" sz="1400" b="0" i="0" strike="noStrike" cap="none" spc="0" baseline="0" dirty="0">
                <a:solidFill>
                  <a:srgbClr val="000000"/>
                </a:solidFill>
                <a:effectLst/>
                <a:latin typeface="Helvetica"/>
                <a:ea typeface="Helvetica"/>
                <a:cs typeface="Helvetica"/>
              </a:rPr>
              <a:t> z </a:t>
            </a:r>
            <a:r>
              <a:rPr lang="pl" sz="1400" b="0" i="0" strike="noStrike" cap="none" spc="0" baseline="0" dirty="0">
                <a:solidFill>
                  <a:srgbClr val="000000"/>
                </a:solidFill>
                <a:effectLst/>
                <a:latin typeface="Helvetica"/>
                <a:ea typeface="Helvetica"/>
                <a:cs typeface="Helvetica"/>
              </a:rPr>
              <a:t>odkurzacza lub stosować czyszczenie na mokro.</a:t>
            </a:r>
          </a:p>
          <a:p>
            <a:pPr marL="285750" indent="-285750">
              <a:lnSpc>
                <a:spcPct val="100000"/>
              </a:lnSpc>
              <a:spcBef>
                <a:spcPts val="600"/>
              </a:spcBef>
              <a:buSzPct val="85000"/>
              <a:buFont typeface=".Apple Color Emoji UI"/>
              <a:buChar char="❌"/>
            </a:pPr>
            <a:r>
              <a:rPr lang="pl" sz="1400" b="0" i="0" strike="noStrike" cap="none" spc="0" baseline="0" dirty="0">
                <a:solidFill>
                  <a:srgbClr val="FF0000"/>
                </a:solidFill>
                <a:effectLst/>
                <a:latin typeface="Helvetica"/>
                <a:ea typeface="Helvetica"/>
                <a:cs typeface="Helvetica"/>
              </a:rPr>
              <a:t>Miejsce na tekst instruktora – Dodaj dodatkowy tekst, dotyczący własnego kontekstu</a:t>
            </a:r>
          </a:p>
          <a:p>
            <a:pPr marL="285750" indent="-285750">
              <a:lnSpc>
                <a:spcPct val="100000"/>
              </a:lnSpc>
              <a:spcBef>
                <a:spcPts val="6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pPr>
            <a:r>
              <a:rPr lang="pl" sz="1800" b="0" i="0" strike="noStrike" cap="none" spc="0" baseline="0" dirty="0">
                <a:solidFill>
                  <a:srgbClr val="000000"/>
                </a:solidFill>
                <a:effectLst/>
                <a:latin typeface="Helvetica"/>
                <a:ea typeface="Helvetica"/>
                <a:cs typeface="Helvetica"/>
              </a:rPr>
              <a:t>Właściwe stosowanie systemów pakowania może pomagać</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utrzymaniu bezpiecznego</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wolnego od pyłu środowiska pracy. Pamiętaj:</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Zawsze stosuj zapewnione środki kontroli pyłu</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Jeśli podejrzewasz, że środki kontroli pyłu są uszkodzone, zgłoś to kierownikowi znajdującemu się na terenie zakładu</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Natychmiast usuwaj rozsypany materiał</a:t>
            </a:r>
          </a:p>
          <a:p>
            <a:pPr marL="285750" indent="-285750">
              <a:lnSpc>
                <a:spcPts val="2400"/>
              </a:lnSpc>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70631"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systemów pakowania </a:t>
            </a:r>
            <a:br>
              <a:rPr lang="en-IN" sz="1600" b="0" i="0" strike="noStrike" cap="none" spc="0" baseline="0" dirty="0">
                <a:solidFill>
                  <a:srgbClr val="000000"/>
                </a:solidFill>
                <a:effectLst/>
                <a:latin typeface="Helvetica"/>
                <a:ea typeface="Helvetica"/>
                <a:cs typeface="Helvetica"/>
                <a:hlinkClick r:id="rId3" history="0"/>
              </a:rPr>
            </a:br>
            <a:r>
              <a:rPr lang="pl" sz="1600" b="0" i="0" strike="noStrike" cap="none" spc="0" baseline="0" dirty="0">
                <a:solidFill>
                  <a:srgbClr val="000000"/>
                </a:solidFill>
                <a:effectLst/>
                <a:latin typeface="Helvetica"/>
                <a:ea typeface="Helvetica"/>
                <a:cs typeface="Helvetica"/>
                <a:hlinkClick r:id="rId3" history="0"/>
              </a:rPr>
              <a:t>(Karta zadań 2.1.18)</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F6A402-74EC-4A6E-B7EA-CBE8FD01A7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50</TotalTime>
  <Words>1037</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46</cp:revision>
  <dcterms:created xsi:type="dcterms:W3CDTF">2020-07-22T07:31:06Z</dcterms:created>
  <dcterms:modified xsi:type="dcterms:W3CDTF">2024-11-13T10:51:03Z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