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60" autoAdjust="0"/>
    <p:restoredTop sz="81497"/>
  </p:normalViewPr>
  <p:slideViewPr>
    <p:cSldViewPr snapToGrid="0" snapToObjects="1">
      <p:cViewPr varScale="1">
        <p:scale>
          <a:sx n="99" d="100"/>
          <a:sy n="99" d="100"/>
        </p:scale>
        <p:origin x="178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Acest curs oferă informații despre controlul prafului în sistemele de ambalare. Rețineți că este necesară o evaluare a riscurilor înainte de proiectarea unui sistem de ambalare, deși acesta este un aspect care privește în principal conducerea.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a:solidFill>
                  <a:srgbClr val="F6A317"/>
                </a:solidFill>
                <a:effectLst/>
                <a:latin typeface="Helvetica"/>
                <a:ea typeface="Helvetica"/>
                <a:cs typeface="Helvetica"/>
              </a:rPr>
              <a:t>CURS DE BUNE PRACTICI PENTRU SISTEME DE AMBALARE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ro" sz="2800" b="1" i="0" strike="noStrike" cap="none" spc="0" baseline="0" dirty="0">
                <a:solidFill>
                  <a:srgbClr val="FFFFFF"/>
                </a:solidFill>
                <a:effectLst/>
                <a:latin typeface="Helvetica"/>
                <a:ea typeface="Helvetica"/>
                <a:cs typeface="Helvetica"/>
              </a:rPr>
              <a:t>CURS DE BUNE PRACTICI PENTRU SISTEME DE AMBALARE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245643" y="304800"/>
            <a:ext cx="3590758"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a:latin typeface="Helvetica"/>
                <a:cs typeface="Helvetica"/>
              </a:rPr>
              <a:t>În cadrul etapei de educație din implementarea Bunelor Practici NEPSI, NEPSI a elaborat o serie de resurse educaționale.</a:t>
            </a:r>
          </a:p>
          <a:p>
            <a:pPr>
              <a:lnSpc>
                <a:spcPts val="2400"/>
              </a:lnSpc>
            </a:pPr>
            <a:r>
              <a:rPr lang="ro-RO" sz="180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spcBef>
                <a:spcPts val="600"/>
              </a:spcBef>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400"/>
              </a:lnSpc>
              <a:spcBef>
                <a:spcPts val="4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se poate genera praf în procesele de ambalare</a:t>
            </a:r>
          </a:p>
          <a:p>
            <a:pPr marL="285750" indent="-285750">
              <a:lnSpc>
                <a:spcPts val="2400"/>
              </a:lnSpc>
              <a:spcBef>
                <a:spcPts val="4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sunt proiectate sistemele de ambalare pentru a minimiza generarea de praf în aer, inclusiv praf de cristale de silice respirabile (RCS)</a:t>
            </a:r>
          </a:p>
          <a:p>
            <a:pPr marL="285750" indent="-285750">
              <a:lnSpc>
                <a:spcPts val="2400"/>
              </a:lnSpc>
              <a:spcBef>
                <a:spcPts val="4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Ce bune practici ar trebui să urmați pentru a vă proteja de expunerea la praful din aer</a:t>
            </a:r>
          </a:p>
          <a:p>
            <a:pPr marL="285750" indent="-285750">
              <a:lnSpc>
                <a:spcPts val="2400"/>
              </a:lnSpc>
              <a:spcBef>
                <a:spcPts val="400"/>
              </a:spcBef>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spcBef>
                <a:spcPts val="600"/>
              </a:spcBef>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Praful creat de sistemele de ambalare poate fi gestionat folosind îngrădirea, extracția/ventilația, echipament personal de protecție și o bună igienă/gospodărire, acestea fiind patru dintre cele cinci tehnici principale de control al prafului.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ECHIPAMENT DE PROTECȚIE</a:t>
            </a:r>
          </a:p>
          <a:p>
            <a:r>
              <a:rPr lang="ro" sz="1200" b="0" i="0" strike="noStrike" cap="none" spc="0" baseline="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96272"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Această activitate poate genera foarte mult praf</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CUM POT GENERA RCS SISTEMELE DE AMBALARE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390713" cy="3786897"/>
          </a:xfrm>
        </p:spPr>
        <p:txBody>
          <a:bodyPr anchor="t"/>
          <a:lstStyle/>
          <a:p>
            <a:pPr>
              <a:lnSpc>
                <a:spcPts val="2400"/>
              </a:lnSpc>
            </a:pPr>
            <a:r>
              <a:rPr lang="ro" sz="1800" b="0" i="0" strike="noStrike" cap="none" spc="0" baseline="0" dirty="0">
                <a:solidFill>
                  <a:srgbClr val="000000"/>
                </a:solidFill>
                <a:effectLst/>
                <a:latin typeface="Helvetica"/>
                <a:ea typeface="Helvetica"/>
                <a:cs typeface="Helvetica"/>
              </a:rPr>
              <a:t>Sistemele de ambalare presupun manipularea unor cantități mari de materiale, care adesea conțin cristale de silice. </a:t>
            </a:r>
          </a:p>
          <a:p>
            <a:pPr>
              <a:lnSpc>
                <a:spcPts val="2400"/>
              </a:lnSpc>
              <a:spcAft>
                <a:spcPts val="1000"/>
              </a:spcAft>
            </a:pPr>
            <a:r>
              <a:rPr lang="ro" sz="1800" b="0" i="0" strike="noStrike" cap="none" spc="0" baseline="0" dirty="0">
                <a:solidFill>
                  <a:srgbClr val="000000"/>
                </a:solidFill>
                <a:effectLst/>
                <a:latin typeface="Helvetica"/>
                <a:ea typeface="Helvetica"/>
                <a:cs typeface="Helvetica"/>
              </a:rPr>
              <a:t>Metoda de ambalare va influența cantitatea de praf respirabil din aer care se poate genera. </a:t>
            </a:r>
          </a:p>
          <a:p>
            <a:pPr marL="342900" indent="-342900">
              <a:lnSpc>
                <a:spcPts val="2400"/>
              </a:lnSpc>
              <a:spcBef>
                <a:spcPct val="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Materialele uscate vor crea mai mult praf decât materialele umede</a:t>
            </a:r>
          </a:p>
          <a:p>
            <a:pPr marL="342900" indent="-342900">
              <a:lnSpc>
                <a:spcPts val="2400"/>
              </a:lnSpc>
              <a:spcBef>
                <a:spcPct val="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Ambalarea mai rapidă, mai energică tinde să creeze mai mult praf</a:t>
            </a:r>
          </a:p>
          <a:p>
            <a:pPr marL="342900" indent="-342900">
              <a:lnSpc>
                <a:spcPts val="2400"/>
              </a:lnSpc>
              <a:spcBef>
                <a:spcPct val="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Dacă se folosește aer comprimat pentru a fluidiza materialul sub formă de praf, este posibil să se elibereze și mai mult praf în aer</a:t>
            </a:r>
          </a:p>
          <a:p>
            <a:pPr marL="342900" indent="-342900">
              <a:lnSpc>
                <a:spcPts val="2400"/>
              </a:lnSpc>
              <a:spcBef>
                <a:spcPct val="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Se generează mai mult praf atunci când materialele cad de la o înălțime mai mare</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0686753"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REDUCEREA EXPUNERII LA PRAF ÎN CAZUL SISTEMELOR DE AMBALARE</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56829"/>
            <a:ext cx="11051217" cy="3220629"/>
          </a:xfrm>
        </p:spPr>
        <p:txBody>
          <a:bodyPr anchor="t"/>
          <a:lstStyle/>
          <a:p>
            <a:pPr>
              <a:lnSpc>
                <a:spcPct val="100000"/>
              </a:lnSpc>
              <a:spcAft>
                <a:spcPts val="600"/>
              </a:spcAft>
            </a:pPr>
            <a:r>
              <a:rPr lang="ro" sz="1600" b="0" i="0" strike="noStrike" cap="none" spc="0" baseline="0" dirty="0">
                <a:solidFill>
                  <a:srgbClr val="000000"/>
                </a:solidFill>
                <a:effectLst/>
                <a:latin typeface="Helvetica"/>
                <a:ea typeface="Helvetica"/>
                <a:cs typeface="Helvetica"/>
              </a:rPr>
              <a:t>Printre principalele măsuri de control al prafului se numără automatizarea, îngrădirea proceselor și ventilarea</a:t>
            </a:r>
          </a:p>
          <a:p>
            <a:pPr marL="342900" indent="-342900">
              <a:lnSpc>
                <a:spcPct val="100000"/>
              </a:lnSpc>
              <a:spcAft>
                <a:spcPts val="600"/>
              </a:spcAft>
              <a:buFont typeface="Arial" panose="020B0604020202020204" pitchFamily="34" charset="0"/>
              <a:buChar char="•"/>
            </a:pPr>
            <a:r>
              <a:rPr lang="ro" sz="1600" b="1" i="0" strike="noStrike" cap="none" spc="0" baseline="0" dirty="0">
                <a:solidFill>
                  <a:srgbClr val="000000"/>
                </a:solidFill>
                <a:effectLst/>
                <a:latin typeface="Helvetica"/>
                <a:ea typeface="Helvetica"/>
                <a:cs typeface="Helvetica"/>
              </a:rPr>
              <a:t>Automatizarea</a:t>
            </a:r>
            <a:r>
              <a:rPr lang="ro" sz="1600" b="0" i="0" strike="noStrike" cap="none" spc="0" baseline="0" dirty="0">
                <a:solidFill>
                  <a:srgbClr val="000000"/>
                </a:solidFill>
                <a:effectLst/>
                <a:latin typeface="Helvetica"/>
                <a:ea typeface="Helvetica"/>
                <a:cs typeface="Helvetica"/>
              </a:rPr>
              <a:t> ajută la minimizarea contactului lucrătorilor cu procesele care generează praf, adesea permițând monitorizarea proceselor de lucru de la distanță, dintr-o cameră de control curată</a:t>
            </a:r>
          </a:p>
          <a:p>
            <a:pPr marL="342900" indent="-342900">
              <a:lnSpc>
                <a:spcPct val="100000"/>
              </a:lnSpc>
              <a:spcAft>
                <a:spcPts val="600"/>
              </a:spcAft>
              <a:buFont typeface="Arial" panose="020B0604020202020204" pitchFamily="34" charset="0"/>
              <a:buChar char="•"/>
            </a:pPr>
            <a:r>
              <a:rPr lang="ro" sz="1600" b="1" i="0" strike="noStrike" cap="none" spc="0" baseline="0" dirty="0">
                <a:solidFill>
                  <a:srgbClr val="000000"/>
                </a:solidFill>
                <a:effectLst/>
                <a:latin typeface="Helvetica"/>
                <a:ea typeface="Helvetica"/>
                <a:cs typeface="Helvetica"/>
              </a:rPr>
              <a:t>Îngrădirea</a:t>
            </a:r>
            <a:r>
              <a:rPr lang="ro" sz="1600" b="0" i="0" strike="noStrike" cap="none" spc="0" baseline="0" dirty="0">
                <a:solidFill>
                  <a:srgbClr val="000000"/>
                </a:solidFill>
                <a:effectLst/>
                <a:latin typeface="Helvetica"/>
                <a:ea typeface="Helvetica"/>
                <a:cs typeface="Helvetica"/>
              </a:rPr>
              <a:t> ajută la minimizarea împrăștierii prafului departe de sursa sa. </a:t>
            </a:r>
          </a:p>
          <a:p>
            <a:pPr marL="1028700" lvl="1" indent="-342900">
              <a:lnSpc>
                <a:spcPct val="100000"/>
              </a:lnSpc>
              <a:spcAft>
                <a:spcPts val="600"/>
              </a:spcAft>
            </a:pPr>
            <a:r>
              <a:rPr lang="ro" sz="1600" b="0" i="0" strike="noStrike" cap="none" spc="0" baseline="0" dirty="0">
                <a:solidFill>
                  <a:srgbClr val="000000"/>
                </a:solidFill>
                <a:effectLst/>
                <a:latin typeface="Helvetica"/>
                <a:ea typeface="Helvetica"/>
                <a:cs typeface="Helvetica"/>
              </a:rPr>
              <a:t>O barieră fizică între proces și lucrător poate să realizeze un nivel ridicat de protecție. Însă trebuie luate precauții împotriva expunerii dacă este necesar să se pătrundă în interiorul îngrădirii!</a:t>
            </a:r>
          </a:p>
          <a:p>
            <a:pPr marL="1028700" lvl="1" indent="-342900">
              <a:lnSpc>
                <a:spcPct val="100000"/>
              </a:lnSpc>
              <a:spcAft>
                <a:spcPts val="600"/>
              </a:spcAft>
            </a:pPr>
            <a:r>
              <a:rPr lang="ro" sz="1600" b="0" i="0" strike="noStrike" cap="none" spc="0" baseline="0" dirty="0">
                <a:solidFill>
                  <a:srgbClr val="000000"/>
                </a:solidFill>
                <a:effectLst/>
                <a:latin typeface="Helvetica"/>
                <a:ea typeface="Helvetica"/>
                <a:cs typeface="Helvetica"/>
              </a:rPr>
              <a:t>Asigurați o etanșare bună între duza de alimentare și pungă, pentru a împiedica praful să iasă</a:t>
            </a:r>
          </a:p>
          <a:p>
            <a:pPr marL="342900" indent="-342900">
              <a:lnSpc>
                <a:spcPct val="100000"/>
              </a:lnSpc>
              <a:spcAft>
                <a:spcPts val="600"/>
              </a:spcAft>
              <a:buFont typeface="Arial" panose="020B0604020202020204" pitchFamily="34" charset="0"/>
              <a:buChar char="•"/>
            </a:pPr>
            <a:r>
              <a:rPr lang="ro" sz="1600" b="1" i="0" strike="noStrike" cap="none" spc="0" baseline="0" dirty="0">
                <a:solidFill>
                  <a:srgbClr val="000000"/>
                </a:solidFill>
                <a:effectLst/>
                <a:latin typeface="Helvetica"/>
                <a:ea typeface="Helvetica"/>
                <a:cs typeface="Helvetica"/>
              </a:rPr>
              <a:t>Ventilația</a:t>
            </a:r>
            <a:r>
              <a:rPr lang="ro" sz="1600" b="0" i="0" strike="noStrike" cap="none" spc="0" baseline="0" dirty="0">
                <a:solidFill>
                  <a:srgbClr val="000000"/>
                </a:solidFill>
                <a:effectLst/>
                <a:latin typeface="Helvetica"/>
                <a:ea typeface="Helvetica"/>
                <a:cs typeface="Helvetica"/>
              </a:rPr>
              <a:t> de evacuare captează praful din aer la sursă, înainte ca noi să fim expuși la el</a:t>
            </a:r>
          </a:p>
          <a:p>
            <a:pPr marL="342900" indent="-342900">
              <a:lnSpc>
                <a:spcPct val="100000"/>
              </a:lnSpc>
              <a:spcAft>
                <a:spcPts val="600"/>
              </a:spcAft>
              <a:buFont typeface="Arial" panose="020B0604020202020204" pitchFamily="34" charset="0"/>
              <a:buChar char="•"/>
            </a:pPr>
            <a:r>
              <a:rPr lang="ro" sz="1600" b="1" i="0" strike="noStrike" cap="none" spc="0" baseline="0" dirty="0">
                <a:solidFill>
                  <a:srgbClr val="000000"/>
                </a:solidFill>
                <a:effectLst/>
                <a:latin typeface="Helvetica"/>
                <a:ea typeface="Helvetica"/>
                <a:cs typeface="Helvetica"/>
              </a:rPr>
              <a:t>Echipamentul de protecție respiratorie</a:t>
            </a:r>
            <a:r>
              <a:rPr lang="ro" sz="1600" b="0" i="0" strike="noStrike" cap="none" spc="0" baseline="0" dirty="0">
                <a:solidFill>
                  <a:srgbClr val="000000"/>
                </a:solidFill>
                <a:effectLst/>
                <a:latin typeface="Helvetica"/>
                <a:ea typeface="Helvetica"/>
                <a:cs typeface="Helvetica"/>
              </a:rPr>
              <a:t> poate fi necesar dacă măsurile de control de mai sus nu sunt suficiente.</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757030"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CAZUL SISTEMELOR DE AMBALARE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02344"/>
            <a:ext cx="10995657" cy="3230407"/>
          </a:xfrm>
        </p:spPr>
        <p:txBody>
          <a:bodyPr/>
          <a:lstStyle/>
          <a:p>
            <a:pPr>
              <a:lnSpc>
                <a:spcPct val="100000"/>
              </a:lnSpc>
              <a:spcBef>
                <a:spcPts val="600"/>
              </a:spcBef>
            </a:pPr>
            <a:r>
              <a:rPr lang="ro" sz="14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Folosiți măsurile de control al prafului care sunt furnizate. Poate fi necesar să folosiți suplimentar echipamente de protecție respiratorie.</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Să aveți un plan pentru a gestiona în siguranță debordările și pentru a le curăța imediat, folosind metode de curățare prin aspirare sau curățare umedă</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Asigurați-vă că sistemele de ventilație funcționează eficient</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Raportați defecțiunile către supraveghetorul dumneavoastră</a:t>
            </a:r>
          </a:p>
          <a:p>
            <a:pPr>
              <a:lnSpc>
                <a:spcPct val="100000"/>
              </a:lnSpc>
              <a:spcBef>
                <a:spcPts val="600"/>
              </a:spcBef>
            </a:pPr>
            <a:r>
              <a:rPr lang="ro" sz="14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Nu intrați în interiorul unei îngrădiri fără a vă lua măsuri de precauție împotriva expunerii, cum ar fi echipamentele de protecție respiratorie</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Nu interferați cu măsurile de control. Acestea sunt furnizate pentru siguranța și sănătatea dumneavoastră.</a:t>
            </a:r>
          </a:p>
          <a:p>
            <a:pPr marL="285750" indent="-285750">
              <a:lnSpc>
                <a:spcPct val="100000"/>
              </a:lnSpc>
              <a:spcBef>
                <a:spcPts val="600"/>
              </a:spcBef>
              <a:buSzPct val="85000"/>
              <a:buFont typeface=".Apple Color Emoji UI"/>
              <a:buChar char="❌"/>
            </a:pPr>
            <a:r>
              <a:rPr lang="ro" sz="1400" b="0" i="0" strike="noStrike" cap="none" spc="0" baseline="0" dirty="0">
                <a:solidFill>
                  <a:srgbClr val="000000"/>
                </a:solidFill>
                <a:effectLst/>
                <a:latin typeface="Helvetica"/>
                <a:ea typeface="Helvetica"/>
                <a:cs typeface="Helvetica"/>
              </a:rPr>
              <a:t>Nu curățați folosind o perie uscată. Folosiți în loc de aceasta aspirarea sau curățarea umedă.</a:t>
            </a:r>
          </a:p>
          <a:p>
            <a:pPr marL="285750" indent="-285750">
              <a:lnSpc>
                <a:spcPct val="100000"/>
              </a:lnSpc>
              <a:spcBef>
                <a:spcPts val="600"/>
              </a:spcBef>
              <a:buSzPct val="85000"/>
              <a:buFont typeface=".Apple Color Emoji UI"/>
              <a:buChar char="❌"/>
            </a:pPr>
            <a:r>
              <a:rPr lang="ro" sz="1400" b="0" i="0" strike="noStrike" cap="none" spc="0" baseline="0" dirty="0">
                <a:solidFill>
                  <a:srgbClr val="FF0000"/>
                </a:solidFill>
                <a:effectLst/>
                <a:latin typeface="Helvetica"/>
                <a:ea typeface="Helvetica"/>
                <a:cs typeface="Helvetica"/>
              </a:rPr>
              <a:t>Text pentru formator — Adăugați informații suplimentare, relevante pentru contextul dumneavoastră de muncă</a:t>
            </a:r>
          </a:p>
          <a:p>
            <a:pPr marL="285750" indent="-285750">
              <a:lnSpc>
                <a:spcPct val="100000"/>
              </a:lnSpc>
              <a:spcBef>
                <a:spcPts val="6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575431" cy="3682369"/>
          </a:xfrm>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Utilizarea adecvată a sistemelor de ambalare poate ajuta la menținerea unui mediu de lucru în siguranță și fără praf.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Folosiți întotdeauna măsurile de control al prafului care sunt furnizate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Dacă suspectați o defecțiune în ceea ce privește măsurile de control al prafului, raportați acest lucru managerului aflat pe șantier.</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Gestionați imediat scurgerile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FF0000"/>
                </a:solidFill>
                <a:effectLst/>
                <a:latin typeface="Helvetica"/>
                <a:ea typeface="Helvetica"/>
                <a:cs typeface="Helvetica"/>
              </a:rPr>
              <a:t>Formatorul va adăuga concluzii contextuale</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2" y="2362676"/>
            <a:ext cx="5623557"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pentru sisteme de ambalare </a:t>
            </a:r>
            <a:br>
              <a:rPr lang="en-IN" sz="1600" b="0" i="0" strike="noStrike" cap="none" spc="0" baseline="0" dirty="0">
                <a:solidFill>
                  <a:srgbClr val="000000"/>
                </a:solidFill>
                <a:effectLst/>
                <a:latin typeface="Helvetica"/>
                <a:ea typeface="Helvetica"/>
                <a:cs typeface="Helvetica"/>
                <a:hlinkClick r:id="rId3" history="0"/>
              </a:rPr>
            </a:br>
            <a:r>
              <a:rPr lang="ro" sz="1600" b="0" i="0" strike="noStrike" cap="none" spc="0" baseline="0" dirty="0">
                <a:solidFill>
                  <a:srgbClr val="000000"/>
                </a:solidFill>
                <a:effectLst/>
                <a:latin typeface="Helvetica"/>
                <a:ea typeface="Helvetica"/>
                <a:cs typeface="Helvetica"/>
                <a:hlinkClick r:id="rId3" history="0"/>
              </a:rPr>
              <a:t>(Fișa de sarcini 2.1.18)</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6"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F890FF2D-FF73-42CF-87D7-851F8F5CB4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73</TotalTime>
  <Words>1162</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43</cp:revision>
  <dcterms:created xsi:type="dcterms:W3CDTF">2020-07-22T07:31:06Z</dcterms:created>
  <dcterms:modified xsi:type="dcterms:W3CDTF">2024-11-13T12:03:43Z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