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C06583-31FD-BD48-89EF-682565EB6103}" v="2" dt="2020-12-09T20:16:50.9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Acest curs oferă îndrumări privind prelucrarea (de ex. forare, tăiere, sablare) materialelor care conțin cristale de silice folosind unelte de mână cu sisteme de apă.</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Pentru a evita expunerea la niveluri periculoase de praf generat de procesele de înaltă energie, folosiți procese umede. Folosirea apei captează praful și reduce la minimum expunerea.</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Clipul video următor arată efectul apei ca mijloc de suprimare a prafului în procesele umede. Înainte de imaginea clipului video, puteți vedea un grafic și o bară roșie care ilustrează concentrația de praf, în mg/m3.</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Măsurarea concentrației de praf nu se referă la cristalele de silice respirabile, ci se bazează pe o măsurare semicantitativă. Esențială nu este valoarea concentrației de praf, ci diferanța relativă dintre nivelurile de expunere în timpul practicilor recomandate și a celorlalte practici.</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Procesele umede ar trebui folosite ori de câte ori sunt disponibile, pentru a limita generarea de praf în aer. Nu toate uneltele electrice sunt adaptate pentru procese umede. Asigurați-vă că echipamentele folosite sunt adecvate pentru sarcina care trebuie efectuată.</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Înainte de a folosi procese umede, asigurați-vă că echipamentul și sistemul de apă funcționează corect. Dacă suspectați că echipamentul nu funcționează corect, contactați managerul de pe șantier.</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a:solidFill>
                  <a:srgbClr val="F6A317"/>
                </a:solidFill>
                <a:effectLst/>
                <a:latin typeface="Helvetica"/>
                <a:ea typeface="Helvetica"/>
                <a:cs typeface="Helvetica"/>
              </a:rPr>
              <a:t>CURS DE BUNE PRACTICI PENTRU PROCESELE UMEDE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CURS DE BUNE PRACTICI PENTRU PROCESELE UMEDE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8384583" y="308919"/>
            <a:ext cx="3416120"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180148" cy="3682369"/>
          </a:xfrm>
        </p:spPr>
        <p:txBody>
          <a:bodyPr/>
          <a:lstStyle/>
          <a:p>
            <a:pPr>
              <a:lnSpc>
                <a:spcPts val="2400"/>
              </a:lnSpc>
              <a:spcBef>
                <a:spcPts val="600"/>
              </a:spcBef>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1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se folosește apa în procesele industriale de înaltă energie pentru a reduce expunerea la praf de cristale de silice respirabile (RCS)</a:t>
            </a:r>
          </a:p>
          <a:p>
            <a:pPr marL="285750" indent="-285750">
              <a:lnSpc>
                <a:spcPts val="21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și când să folosiți procese umede</a:t>
            </a:r>
          </a:p>
          <a:p>
            <a:pPr marL="285750" indent="-285750">
              <a:lnSpc>
                <a:spcPts val="21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Bune practici și ce să faceți și ce să nu faceți în cadrul proceselor umede</a:t>
            </a:r>
          </a:p>
          <a:p>
            <a:pPr marL="285750" indent="-285750">
              <a:lnSpc>
                <a:spcPts val="2100"/>
              </a:lnSpc>
              <a:spcBef>
                <a:spcPts val="600"/>
              </a:spcBef>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a:blip r:embed="rId3"/>
          <a:srcRect l="43438" t="3" r="24496" b="-3"/>
          <a:stretch>
            <a:fillRect/>
          </a:stretch>
        </p:blipFill>
        <p:spPr>
          <a:xfrm>
            <a:off x="7382117" y="2204486"/>
            <a:ext cx="4335841"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Procesele umede reprezintă una dintre cele cinci tehnici principale de control al prafului.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SPAȚIU ÎNCHIS</a:t>
            </a:r>
          </a:p>
          <a:p>
            <a:pPr>
              <a:spcAft>
                <a:spcPts val="300"/>
              </a:spcAft>
            </a:pPr>
            <a:r>
              <a:rPr lang="ro" sz="1200" b="0" i="0" strike="noStrike" cap="none" spc="0" baseline="0" dirty="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887027"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Funcționarea corectă a acestor echipamente este esențială pentru a ne proteja de RCS</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a:xfrm>
            <a:off x="777244" y="1640901"/>
            <a:ext cx="5815644"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ÎN CE FEL PROCESELE UMEDE REDUC EXPUNEREA LA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3" y="2617077"/>
            <a:ext cx="5453624" cy="3669152"/>
          </a:xfrm>
        </p:spPr>
        <p:txBody>
          <a:bodyPr/>
          <a:lstStyle/>
          <a:p>
            <a:pPr>
              <a:lnSpc>
                <a:spcPts val="2400"/>
              </a:lnSpc>
              <a:spcBef>
                <a:spcPts val="600"/>
              </a:spcBef>
            </a:pPr>
            <a:r>
              <a:rPr lang="ro" sz="1800" b="0" i="0" strike="noStrike" cap="none" spc="0" baseline="0" dirty="0">
                <a:solidFill>
                  <a:srgbClr val="000000"/>
                </a:solidFill>
                <a:effectLst/>
                <a:latin typeface="Helvetica"/>
                <a:ea typeface="Helvetica"/>
                <a:cs typeface="Helvetica"/>
              </a:rPr>
              <a:t>Procesele umede se folosesc în procesele industriale de înaltă energie care implică materiale ce conțin cristale de silice, procese cum ar fi forarea, tăierea, polizarea și sablarea. Sistemele de apă pot fi integrate în unelte și echipamente.</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Apa se poate folosi pentru a controla praful din aer, generat de deplasarea vehiculelor pe drumuri și în șantiere de construcție, dar și pentru curățare generală.</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Apa captează particulele de praf și le împiedică să se ridice în aer.</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SUPRIMAREA PRAFULUI CU AJUTORUL APEI</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a:lstStyle/>
          <a:p>
            <a:pPr>
              <a:lnSpc>
                <a:spcPts val="2400"/>
              </a:lnSpc>
            </a:pPr>
            <a:r>
              <a:rPr lang="ro" sz="1800" b="0" i="0" strike="noStrike" cap="none" spc="0" baseline="0">
                <a:solidFill>
                  <a:srgbClr val="000000"/>
                </a:solidFill>
                <a:effectLst/>
                <a:latin typeface="Helvetica"/>
                <a:ea typeface="Helvetica"/>
                <a:cs typeface="Helvetica"/>
              </a:rPr>
              <a:t>Apa reduce nivelul de praf generat prin procesele de înaltă energie.</a:t>
            </a:r>
          </a:p>
          <a:p>
            <a:pPr>
              <a:lnSpc>
                <a:spcPts val="2400"/>
              </a:lnSpc>
            </a:pPr>
            <a:r>
              <a:rPr lang="ro" sz="1800" b="0" i="0" strike="noStrike" cap="none" spc="0" baseline="0">
                <a:solidFill>
                  <a:srgbClr val="000000"/>
                </a:solidFill>
                <a:effectLst/>
                <a:latin typeface="Helvetica"/>
                <a:ea typeface="Helvetica"/>
                <a:cs typeface="Helvetica"/>
              </a:rPr>
              <a:t>(Apăsați pentru a rula clipul video.)</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FOLOSIREA PROCESELOR UMEDE</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3" y="2672642"/>
            <a:ext cx="5592560" cy="3682369"/>
          </a:xfrm>
        </p:spPr>
        <p:txBody>
          <a:bodyPr anchor="t"/>
          <a:lstStyle/>
          <a:p>
            <a:pPr>
              <a:lnSpc>
                <a:spcPts val="2300"/>
              </a:lnSpc>
            </a:pPr>
            <a:r>
              <a:rPr lang="ro" sz="1800" b="0" i="0" strike="noStrike" cap="none" spc="0" baseline="0" dirty="0">
                <a:solidFill>
                  <a:srgbClr val="000000"/>
                </a:solidFill>
                <a:effectLst/>
                <a:latin typeface="Helvetica"/>
                <a:ea typeface="Helvetica"/>
                <a:cs typeface="Helvetica"/>
              </a:rPr>
              <a:t>Procesele umede sunt întotdeauna preferabile atunci când sunt disponibile (și se pot folosi în siguranță). Când folosiți procese umede: </a:t>
            </a:r>
          </a:p>
          <a:p>
            <a:pPr marL="342900" indent="-342900">
              <a:lnSpc>
                <a:spcPts val="2300"/>
              </a:lnSpc>
              <a:spcBef>
                <a:spcPts val="3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Asigurați-vă că spațiul este bine ventilat</a:t>
            </a:r>
          </a:p>
          <a:p>
            <a:pPr marL="342900" indent="-342900">
              <a:lnSpc>
                <a:spcPts val="2300"/>
              </a:lnSpc>
              <a:spcBef>
                <a:spcPts val="3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Asigurați-vă că sursa de apă este corespunzătoare și adecvată pentru sarcina pe care o aveți de efectuat</a:t>
            </a:r>
          </a:p>
          <a:p>
            <a:pPr marL="342900" indent="-342900">
              <a:lnSpc>
                <a:spcPts val="2300"/>
              </a:lnSpc>
              <a:spcBef>
                <a:spcPts val="3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Curățați folosind metode umede</a:t>
            </a:r>
          </a:p>
          <a:p>
            <a:pPr marL="342900" indent="-342900">
              <a:lnSpc>
                <a:spcPts val="2300"/>
              </a:lnSpc>
              <a:spcBef>
                <a:spcPts val="3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Protejați sursele de apă de îngheț</a:t>
            </a:r>
          </a:p>
          <a:p>
            <a:pPr marL="342900" indent="-342900">
              <a:lnSpc>
                <a:spcPts val="2300"/>
              </a:lnSpc>
              <a:spcBef>
                <a:spcPts val="3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Verificați acumularea de bacterii cauzată de sursele de apă la care se pot forma picături în aer</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a:blip r:embed="rId6"/>
          <a:srcRect l="11126" t="15165" r="14143" b="21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8630226"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CAZUL PROCESELOR UMEDE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750996"/>
            <a:ext cx="11047964" cy="3230407"/>
          </a:xfrm>
        </p:spPr>
        <p:txBody>
          <a:bodyPr/>
          <a:lstStyle/>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Folosiți suprimarea prafului cu ajutorul apei atunci când acest lucru este posibil și se poate face în siguranță</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Asigurați-vă că apa este evacuată printr-un sistem de scurgere corespunzător</a:t>
            </a:r>
          </a:p>
          <a:p>
            <a:pPr marL="285750" indent="-285750">
              <a:lnSpc>
                <a:spcPct val="100000"/>
              </a:lnSpc>
              <a:spcBef>
                <a:spcPts val="600"/>
              </a:spcBef>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Curățați imediat scurgerile și bălțile</a:t>
            </a:r>
          </a:p>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folosiți o presiune excesivă a apei, care poate perturba praful așezat. Stropirea cu picături fine este mai eficientă decât un jet.</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folosiți suprimarea cu ajutorul apei la dispozitivele care nu suportă infiltrări de apă</a:t>
            </a:r>
          </a:p>
          <a:p>
            <a:pPr marL="285750" indent="-285750">
              <a:lnSpc>
                <a:spcPct val="100000"/>
              </a:lnSpc>
              <a:spcBef>
                <a:spcPts val="600"/>
              </a:spcBef>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Adăugați și alte texte privind măsurile asociate cu procesele umede, relevante pentru propriul dumneavoastră context</a:t>
            </a:r>
          </a:p>
          <a:p>
            <a:pPr marL="285750" indent="-285750">
              <a:lnSpc>
                <a:spcPct val="100000"/>
              </a:lnSpc>
              <a:spcBef>
                <a:spcPts val="600"/>
              </a:spcBef>
              <a:buSzPct val="85000"/>
              <a:buFont typeface=".Apple Color Emoji UI"/>
              <a:buChar char="✅"/>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510013" cy="3682369"/>
          </a:xfrm>
        </p:spPr>
        <p:txBody>
          <a:bodyPr anchor="t"/>
          <a:lstStyle/>
          <a:p>
            <a:pPr>
              <a:lnSpc>
                <a:spcPts val="2400"/>
              </a:lnSpc>
              <a:spcBef>
                <a:spcPts val="600"/>
              </a:spcBef>
              <a:spcAft>
                <a:spcPts val="1000"/>
              </a:spcAft>
            </a:pPr>
            <a:r>
              <a:rPr lang="ro" sz="2000" b="0" i="0" strike="noStrike" cap="none" spc="0" baseline="0" dirty="0">
                <a:solidFill>
                  <a:srgbClr val="000000"/>
                </a:solidFill>
                <a:effectLst/>
                <a:latin typeface="Helvetica"/>
                <a:ea typeface="Helvetica"/>
                <a:cs typeface="Helvetica"/>
              </a:rPr>
              <a:t>Procesele umede mențin un nivel minim de praf și reduc riscul de expunere la RCS.</a:t>
            </a:r>
          </a:p>
          <a:p>
            <a:pPr>
              <a:lnSpc>
                <a:spcPts val="2400"/>
              </a:lnSpc>
              <a:spcBef>
                <a:spcPts val="600"/>
              </a:spcBef>
              <a:spcAft>
                <a:spcPts val="1000"/>
              </a:spcAft>
            </a:pPr>
            <a:r>
              <a:rPr lang="ro" sz="2000" b="0" i="0" strike="noStrike" cap="none" spc="0" baseline="0" dirty="0">
                <a:solidFill>
                  <a:srgbClr val="000000"/>
                </a:solidFill>
                <a:effectLst/>
                <a:latin typeface="Helvetica"/>
                <a:ea typeface="Helvetica"/>
                <a:cs typeface="Helvetica"/>
              </a:rPr>
              <a:t>Rețineți:</a:t>
            </a:r>
          </a:p>
          <a:p>
            <a:pPr marL="285750" indent="-285750">
              <a:lnSpc>
                <a:spcPts val="2400"/>
              </a:lnSpc>
              <a:spcBef>
                <a:spcPts val="600"/>
              </a:spcBef>
              <a:spcAft>
                <a:spcPts val="600"/>
              </a:spcAft>
              <a:buClr>
                <a:srgbClr val="F1B600"/>
              </a:buClr>
              <a:buSzPct val="120000"/>
              <a:buFont typeface="Wingdings" pitchFamily="2" charset="2"/>
              <a:buChar char="q"/>
            </a:pPr>
            <a:r>
              <a:rPr lang="ro" sz="2000" b="0" i="0" strike="noStrike" cap="none" spc="0" baseline="0" dirty="0">
                <a:solidFill>
                  <a:srgbClr val="000000"/>
                </a:solidFill>
                <a:effectLst/>
                <a:latin typeface="Helvetica"/>
                <a:ea typeface="Helvetica"/>
                <a:cs typeface="Helvetica"/>
              </a:rPr>
              <a:t>Folosiți întotdeauna sisteme cu apă atunci când acestea sunt disponibile</a:t>
            </a:r>
          </a:p>
          <a:p>
            <a:pPr marL="285750" indent="-285750">
              <a:lnSpc>
                <a:spcPts val="2400"/>
              </a:lnSpc>
              <a:spcBef>
                <a:spcPts val="600"/>
              </a:spcBef>
              <a:spcAft>
                <a:spcPts val="600"/>
              </a:spcAft>
              <a:buClr>
                <a:srgbClr val="F1B600"/>
              </a:buClr>
              <a:buSzPct val="120000"/>
              <a:buFont typeface="Wingdings" pitchFamily="2" charset="2"/>
              <a:buChar char="q"/>
            </a:pPr>
            <a:r>
              <a:rPr lang="ro" sz="2000" b="0" i="0" strike="noStrike" cap="none" spc="0" baseline="0" dirty="0">
                <a:solidFill>
                  <a:srgbClr val="000000"/>
                </a:solidFill>
                <a:effectLst/>
                <a:latin typeface="Helvetica"/>
                <a:ea typeface="Helvetica"/>
                <a:cs typeface="Helvetica"/>
              </a:rPr>
              <a:t>Asigurați-vă că sistemele de apă sunt corespunzătoare și adecvate pentru sarcina pe care o aveți de efectuat</a:t>
            </a:r>
          </a:p>
          <a:p>
            <a:pPr marL="285750" indent="-285750">
              <a:lnSpc>
                <a:spcPts val="2400"/>
              </a:lnSpc>
              <a:spcBef>
                <a:spcPts val="600"/>
              </a:spcBef>
              <a:spcAft>
                <a:spcPts val="600"/>
              </a:spcAft>
              <a:buClr>
                <a:srgbClr val="F1B600"/>
              </a:buClr>
              <a:buSzPct val="120000"/>
              <a:buFont typeface="Wingdings" pitchFamily="2" charset="2"/>
              <a:buChar char="q"/>
            </a:pPr>
            <a:r>
              <a:rPr lang="ro" sz="2000" b="0" i="0" strike="noStrike" cap="none" spc="0" baseline="0" dirty="0">
                <a:solidFill>
                  <a:srgbClr val="000000"/>
                </a:solidFill>
                <a:effectLst/>
                <a:latin typeface="Helvetica"/>
                <a:ea typeface="Helvetica"/>
                <a:cs typeface="Helvetica"/>
              </a:rPr>
              <a:t>Dacă suspectați că un sistem de apă nu funcționează corect, contactați managerul de pe șantier</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privind prelucrarea umedă a bucăților de minerale care conțin cristale de silice cu ajutorul uneltelor electrice manuale (Fișa de sarcini 2.1.14d)</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privind folosirea de apă / aditivi pe drumuri sau pe suprafețe deschise pentru a reduce nivelul de praf (Fișa de sarcini 2.2.27)</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privind suprimarea prafului cu ajutorul apei (Fișa de sarcini 2.2.35)</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7" history="0"/>
              </a:rPr>
              <a:t>Bune practici pentru procesele umede de tăiere a unităților de zidărie, a aglomeratelor și a pietrelor naturale (Fișa de sarcini 2.2.42)</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8"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hlinkClick r:id="rId9" history="0"/>
              </a:rPr>
              <a:t>Ghid NEPSI pentru IMM-uri</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33671"/>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10"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16426BB0-2C50-4B3C-81DA-B0BDA53119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6d9d7403-2d8c-4818-ae25-2c5629bc7330"/>
    <ds:schemaRef ds:uri="http://purl.org/dc/dcmitype/"/>
    <ds:schemaRef ds:uri="http://purl.org/dc/elements/1.1/"/>
    <ds:schemaRef ds:uri="http://purl.org/dc/terms/"/>
    <ds:schemaRef ds:uri="http://schemas.microsoft.com/office/2006/metadata/properties"/>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otalTime>61</TotalTime>
  <Words>1297</Words>
  <Application>Microsoft Macintosh PowerPoint</Application>
  <PresentationFormat>Widescreen</PresentationFormat>
  <Paragraphs>96</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39</cp:revision>
  <dcterms:created xsi:type="dcterms:W3CDTF">2020-01-29T17:43:15Z</dcterms:created>
  <dcterms:modified xsi:type="dcterms:W3CDTF">2024-11-13T12:03:50Z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