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359CE-262C-46E4-ACEA-C8CFD951DBFB}" v="21" dt="2022-09-30T08:35:34.848"/>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endParaRPr lang="en-US"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Diese Schulung bietet Informationen zur Staubmessung.</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Die statische Messung kann auch eingesetzt werden, um bestimmte Quellen von luftgetragenem Staub und RCS zu identifizieren.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988301" y="429114"/>
            <a:ext cx="38290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dirty="0">
                <a:solidFill>
                  <a:srgbClr val="F6A317"/>
                </a:solidFill>
                <a:effectLst/>
                <a:latin typeface="Helvetica"/>
                <a:ea typeface="Helvetica"/>
                <a:cs typeface="Helvetica"/>
              </a:rPr>
              <a:t>BEWÄHRTEN PRAKTIKEN FÜR DIE STAUBMESSUNG (FÜR ARBEITSKRÄFTE)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662205" cy="850900"/>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BEWÄHRTEN PRAKTIKEN FÜR DIE STAUBMESSUNG (FÜR ARBEITSKRÄFTE)</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dirty="0"/>
          </a:p>
        </p:txBody>
      </p:sp>
      <p:sp>
        <p:nvSpPr>
          <p:cNvPr id="5" name="Rectangle 4">
            <a:extLst>
              <a:ext uri="{FF2B5EF4-FFF2-40B4-BE49-F238E27FC236}">
                <a16:creationId xmlns:a16="http://schemas.microsoft.com/office/drawing/2014/main" id="{4F0B7549-1A6F-4540-9C49-4BC822ADA478}"/>
              </a:ext>
            </a:extLst>
          </p:cNvPr>
          <p:cNvSpPr/>
          <p:nvPr/>
        </p:nvSpPr>
        <p:spPr>
          <a:xfrm>
            <a:off x="7643812" y="142875"/>
            <a:ext cx="4151947"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die Staubmessung zur RCS-Prävention und -Kontrolle eingesetzt wird</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Arten der Messung</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Vorteile der Staubmessung </a:t>
            </a: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618344" cy="3682369"/>
          </a:xfrm>
        </p:spPr>
        <p:txBody>
          <a:bodyPr/>
          <a:lstStyle/>
          <a:p>
            <a:pPr>
              <a:lnSpc>
                <a:spcPts val="2400"/>
              </a:lnSpc>
              <a:spcBef>
                <a:spcPts val="600"/>
              </a:spcBef>
            </a:pPr>
            <a:r>
              <a:rPr lang="de" sz="1800" b="0" i="0" strike="noStrike" cap="none" spc="0" baseline="0" dirty="0">
                <a:solidFill>
                  <a:srgbClr val="000000"/>
                </a:solidFill>
                <a:effectLst/>
                <a:latin typeface="Helvetica"/>
                <a:ea typeface="Helvetica"/>
                <a:cs typeface="Helvetica"/>
              </a:rPr>
              <a:t>Als Erinnerung: Dies sind die fünf wichtigsten Techniken zur Staubminimierung. Sie beziehen sich zwar nicht direkt auf die Messung, aber es ist wichtig, sie sich zu merken! </a:t>
            </a:r>
          </a:p>
          <a:p>
            <a:pPr>
              <a:lnSpc>
                <a:spcPts val="2400"/>
              </a:lnSpc>
              <a:spcBef>
                <a:spcPts val="600"/>
              </a:spcBef>
            </a:pPr>
            <a:r>
              <a:rPr lang="de" sz="1800" b="0" i="0" strike="noStrike" cap="none" spc="0" baseline="0" dirty="0">
                <a:solidFill>
                  <a:srgbClr val="000000"/>
                </a:solidFill>
                <a:effectLst/>
                <a:latin typeface="Helvetica"/>
                <a:ea typeface="Helvetica"/>
                <a:cs typeface="Helvetica"/>
              </a:rPr>
              <a:t>Die Ergebnisse der Messung der Staubbelastung helfen dabei, die Wirksamkeit bestehender Staubkontroll-maßnahmen zu bewerten und Situationen zu erkennen, in denen zusätzliche Kontrollen erforderlich sein könnten.</a:t>
            </a:r>
          </a:p>
          <a:p>
            <a:pPr>
              <a:lnSpc>
                <a:spcPts val="2400"/>
              </a:lnSpc>
              <a:spcBef>
                <a:spcPts val="600"/>
              </a:spcBef>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636000"/>
            <a:ext cx="2165032"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795006" cy="850900"/>
          </a:xfrm>
        </p:spPr>
        <p:txBody>
          <a:bodyPr anchor="t"/>
          <a:lstStyle/>
          <a:p>
            <a:pPr>
              <a:lnSpc>
                <a:spcPct val="100000"/>
              </a:lnSpc>
            </a:pPr>
            <a:r>
              <a:rPr lang="de" sz="2800" b="1" i="0" strike="noStrike" cap="none" spc="0" baseline="0" dirty="0">
                <a:solidFill>
                  <a:srgbClr val="F6A317"/>
                </a:solidFill>
                <a:effectLst/>
                <a:latin typeface="Helvetica"/>
                <a:ea typeface="Helvetica"/>
                <a:cs typeface="Helvetica"/>
              </a:rPr>
              <a:t>WIE STAUBMESSUNG ZUR VERRINGERUNG DER RCS-BELASTUNG EINGESETZT WIRD</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62699"/>
            <a:ext cx="5453624" cy="3236531"/>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Industrien und Unternehmen, die mit Materialien arbeiten, die kristallines Siliziumdioxid enthalten, sind verpflichtet, die Staubbelastung am Arbeitsplatz routinemäßig zu überprüfen. </a:t>
            </a:r>
          </a:p>
          <a:p>
            <a:pPr>
              <a:lnSpc>
                <a:spcPts val="2400"/>
              </a:lnSpc>
            </a:pPr>
            <a:r>
              <a:rPr lang="de" sz="1800" b="0" i="0" strike="noStrike" cap="none" spc="0" baseline="0" dirty="0">
                <a:solidFill>
                  <a:srgbClr val="000000"/>
                </a:solidFill>
                <a:effectLst/>
                <a:latin typeface="Helvetica"/>
                <a:ea typeface="Helvetica"/>
                <a:cs typeface="Helvetica"/>
              </a:rPr>
              <a:t>Bei der Staubmessung werden Daten über die Luftqualität gesammelt und die Menge der in der Umgebungsluft am Arbeitsplatz vorhandenen Staubpartikel bestimmt.</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VORTEILE DER STAUBMESSUNG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de" sz="1800" b="0" i="0" strike="noStrike" cap="none" spc="0" baseline="0">
                <a:solidFill>
                  <a:srgbClr val="000000"/>
                </a:solidFill>
                <a:effectLst/>
                <a:latin typeface="Helvetica"/>
                <a:ea typeface="Helvetica"/>
                <a:cs typeface="Helvetica"/>
              </a:rPr>
              <a:t>Die Staubmessung ermöglicht Unternehmen:</a:t>
            </a:r>
          </a:p>
          <a:p>
            <a:pPr marL="342900" indent="-342900">
              <a:lnSpc>
                <a:spcPts val="2400"/>
              </a:lnSpc>
              <a:spcBef>
                <a:spcPct val="0"/>
              </a:spcBef>
              <a:spcAft>
                <a:spcPts val="600"/>
              </a:spcAft>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Den Grad des Berufsrisikos für die Arbeitskräfte zu bewerten und ihnen Sicherheit zu geben. </a:t>
            </a:r>
          </a:p>
          <a:p>
            <a:pPr marL="342900" indent="-342900">
              <a:lnSpc>
                <a:spcPts val="2400"/>
              </a:lnSpc>
              <a:spcBef>
                <a:spcPct val="0"/>
              </a:spcBef>
              <a:spcAft>
                <a:spcPts val="600"/>
              </a:spcAft>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Zu überprüfen, ob die Staubkonzentration innerhalb der nationalen Grenzwerte für die berufliche Staubbelastung liegt.</a:t>
            </a:r>
          </a:p>
          <a:p>
            <a:pPr marL="342900" indent="-342900">
              <a:lnSpc>
                <a:spcPts val="2400"/>
              </a:lnSpc>
              <a:spcBef>
                <a:spcPct val="0"/>
              </a:spcBef>
              <a:spcAft>
                <a:spcPts val="600"/>
              </a:spcAft>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Einen vollständigen Überblick über die Belastungswerte an ihren Standorten zu erhalten (stark und wenig belastete Arbeitskräfte).</a:t>
            </a:r>
          </a:p>
          <a:p>
            <a:pPr marL="342900" indent="-342900">
              <a:lnSpc>
                <a:spcPts val="2400"/>
              </a:lnSpc>
              <a:spcBef>
                <a:spcPct val="0"/>
              </a:spcBef>
              <a:spcAft>
                <a:spcPts val="600"/>
              </a:spcAft>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Situationen zu identifizieren, die weitere Überprüfungen oder die Umsetzung zusätzlicher Sicherheitsmaßnahmen zur Reduzierung der Belastung erfordern.</a:t>
            </a:r>
          </a:p>
          <a:p>
            <a:pPr marL="342900" indent="-342900">
              <a:lnSpc>
                <a:spcPts val="2400"/>
              </a:lnSpc>
              <a:spcBef>
                <a:spcPct val="0"/>
              </a:spcBef>
              <a:spcAft>
                <a:spcPts val="600"/>
              </a:spcAft>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Ergebnisse/Wirksamkeit der implementierten Staubkontrollmaßnahmen zu prüfen.</a:t>
            </a:r>
          </a:p>
          <a:p>
            <a:pPr marL="342900" indent="-342900">
              <a:lnSpc>
                <a:spcPts val="2400"/>
              </a:lnSpc>
              <a:spcBef>
                <a:spcPct val="0"/>
              </a:spcBef>
              <a:spcAft>
                <a:spcPts val="600"/>
              </a:spcAft>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Einhaltung der gesetzlichen Anforderungen zu dokumentieren.</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ARTEN DER MESSUNG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400"/>
              </a:lnSpc>
            </a:pPr>
            <a:r>
              <a:rPr lang="de" sz="1800" b="0" i="0" strike="noStrike" cap="none" spc="0" baseline="0" dirty="0">
                <a:solidFill>
                  <a:srgbClr val="000000"/>
                </a:solidFill>
                <a:effectLst/>
                <a:latin typeface="Helvetica"/>
                <a:ea typeface="Helvetica"/>
                <a:cs typeface="Helvetica"/>
              </a:rPr>
              <a:t>Es gibt zwei Arten der Staubmessung, die in Kombination oder einzeln verwendet werden können:</a:t>
            </a:r>
          </a:p>
          <a:p>
            <a:pPr>
              <a:lnSpc>
                <a:spcPts val="2400"/>
              </a:lnSpc>
            </a:pPr>
            <a:r>
              <a:rPr lang="de" sz="1800" b="1" dirty="0">
                <a:latin typeface="Helvetica"/>
                <a:ea typeface="Helvetica"/>
                <a:cs typeface="Helvetica"/>
              </a:rPr>
              <a:t>Personengebundene</a:t>
            </a:r>
            <a:r>
              <a:rPr lang="de" sz="1800" b="1" dirty="0">
                <a:solidFill>
                  <a:srgbClr val="000000"/>
                </a:solidFill>
                <a:latin typeface="Helvetica"/>
                <a:ea typeface="Helvetica"/>
                <a:cs typeface="Helvetica"/>
              </a:rPr>
              <a:t> </a:t>
            </a:r>
            <a:r>
              <a:rPr lang="de" sz="1800" b="1" i="0" strike="noStrike" cap="none" spc="0" baseline="0" dirty="0">
                <a:solidFill>
                  <a:srgbClr val="000000"/>
                </a:solidFill>
                <a:effectLst/>
                <a:latin typeface="Helvetica"/>
                <a:ea typeface="Helvetica"/>
                <a:cs typeface="Helvetica"/>
              </a:rPr>
              <a:t>Messung</a:t>
            </a:r>
          </a:p>
          <a:p>
            <a:pPr marL="342900" indent="-342900">
              <a:lnSpc>
                <a:spcPts val="2400"/>
              </a:lnSpc>
              <a:buFont typeface="Arial"/>
              <a:buChar char="•"/>
            </a:pPr>
            <a:r>
              <a:rPr lang="de" sz="1800" b="0" i="0" strike="noStrike" cap="none" spc="0" baseline="0" dirty="0">
                <a:solidFill>
                  <a:srgbClr val="000000"/>
                </a:solidFill>
                <a:effectLst/>
                <a:latin typeface="Helvetica"/>
                <a:ea typeface="Helvetica"/>
                <a:cs typeface="Helvetica"/>
              </a:rPr>
              <a:t>Bei dieser Methode müssen Arbeitskräfte eine Messausrüstung tragen (um Proben der Luft im Atembereich zu nehmen), in der Regel für die Dauer einer normalen Arbeitsschicht.</a:t>
            </a:r>
          </a:p>
          <a:p>
            <a:pPr>
              <a:lnSpc>
                <a:spcPts val="2400"/>
              </a:lnSpc>
            </a:pPr>
            <a:r>
              <a:rPr lang="de" sz="1800" b="1" i="0" strike="noStrike" cap="none" spc="0" baseline="0" dirty="0">
                <a:solidFill>
                  <a:srgbClr val="000000"/>
                </a:solidFill>
                <a:effectLst/>
                <a:latin typeface="Helvetica"/>
                <a:ea typeface="Helvetica"/>
                <a:cs typeface="Helvetica"/>
              </a:rPr>
              <a:t>Statische Messung</a:t>
            </a:r>
          </a:p>
          <a:p>
            <a:pPr marL="342900" indent="-342900">
              <a:lnSpc>
                <a:spcPts val="2400"/>
              </a:lnSpc>
              <a:buFont typeface="Arial"/>
              <a:buChar char="•"/>
            </a:pPr>
            <a:r>
              <a:rPr lang="de" sz="1800" b="0" i="0" strike="noStrike" cap="none" spc="0" baseline="0" dirty="0">
                <a:solidFill>
                  <a:srgbClr val="000000"/>
                </a:solidFill>
                <a:effectLst/>
                <a:latin typeface="Helvetica"/>
                <a:ea typeface="Helvetica"/>
                <a:cs typeface="Helvetica"/>
              </a:rPr>
              <a:t>Diese Methode wird verwendet, um die Luftqualität direkt an der Quelle in Räumen zu bestimmen, in denen luftgetragener Staub ein Problem darstellt. Das Entnehmen der Proben sollte sich über die normale Arbeitszeit der Arbeitskräfte erstrecken. </a:t>
            </a: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10421"/>
            <a:ext cx="6459463" cy="881380"/>
          </a:xfrm>
        </p:spPr>
        <p:txBody>
          <a:bodyPr lIns="91440" tIns="45720" rIns="91440" bIns="45720" anchor="t"/>
          <a:lstStyle/>
          <a:p>
            <a:pPr>
              <a:lnSpc>
                <a:spcPct val="100000"/>
              </a:lnSpc>
            </a:pPr>
            <a:r>
              <a:rPr lang="de" sz="2800" b="1" i="0" strike="noStrike" cap="none" spc="0" baseline="0" dirty="0">
                <a:solidFill>
                  <a:srgbClr val="F6A317"/>
                </a:solidFill>
                <a:effectLst/>
                <a:latin typeface="Helvetica"/>
                <a:ea typeface="Helvetica"/>
                <a:cs typeface="Helvetica"/>
              </a:rPr>
              <a:t>WIE SICH DIE </a:t>
            </a:r>
            <a:r>
              <a:rPr lang="de" sz="2800" dirty="0">
                <a:latin typeface="Helvetica"/>
                <a:ea typeface="Helvetica"/>
                <a:cs typeface="Helvetica"/>
              </a:rPr>
              <a:t>PERSONEN-GEBUNDENE MESSUNG</a:t>
            </a:r>
            <a:r>
              <a:rPr lang="de" sz="2800" b="1" i="0" strike="noStrike" cap="none" spc="0" baseline="0" dirty="0">
                <a:solidFill>
                  <a:srgbClr val="F6A317"/>
                </a:solidFill>
                <a:effectLst/>
                <a:latin typeface="Helvetica"/>
                <a:ea typeface="Helvetica"/>
                <a:cs typeface="Helvetica"/>
              </a:rPr>
              <a:t> AUF SIE AUSWIRKEN KANN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2" y="3040441"/>
            <a:ext cx="6652257" cy="3201832"/>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Die Staubmessung liegt in der Verantwortung des Arbeitgebers, doch es kann notwendig sein, dass Arbeitskräfte sich an dem Prozess beteiligen. In solchen Fällen:</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Tragen Sie die Ausrüstung so lange wie möglich während der Arbeitsschicht.</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Behindern Sie die Messgeräte nicht.</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Notieren Sie sich Tätigkeiten und staubige Ereignisse während der Schicht (z.B. Störungen, Verschüttungen)</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rotWithShape="1">
          <a:blip r:embed="rId3"/>
          <a:srcRect l="18863" t="-322" r="14672" b="322"/>
          <a:stretch/>
        </p:blipFill>
        <p:spPr>
          <a:xfrm>
            <a:off x="7386638" y="1608138"/>
            <a:ext cx="4430712" cy="4437062"/>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ERGEBNISSE VON STAUBMESSUNGEN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00338"/>
            <a:ext cx="5453624" cy="3201832"/>
          </a:xfrm>
        </p:spPr>
        <p:txBody>
          <a:bodyPr anchor="t"/>
          <a:lstStyle/>
          <a:p>
            <a:pPr marL="342900" indent="-342900">
              <a:lnSpc>
                <a:spcPts val="2400"/>
              </a:lnSpc>
              <a:buFont typeface="Arial"/>
              <a:buChar char="•"/>
            </a:pPr>
            <a:r>
              <a:rPr lang="de" sz="1800" b="0" i="0" strike="noStrike" cap="none" spc="0" baseline="0" dirty="0">
                <a:solidFill>
                  <a:srgbClr val="000000"/>
                </a:solidFill>
                <a:effectLst/>
                <a:latin typeface="Helvetica"/>
                <a:ea typeface="Helvetica"/>
                <a:cs typeface="Helvetica"/>
              </a:rPr>
              <a:t>Arbeitskräfte haben das Recht, die Ergebnisse ihrer Staubmessungen anzufordern.</a:t>
            </a:r>
          </a:p>
          <a:p>
            <a:pPr marL="342900" indent="-342900">
              <a:lnSpc>
                <a:spcPts val="2400"/>
              </a:lnSpc>
              <a:buFont typeface="Arial"/>
              <a:buChar char="•"/>
            </a:pPr>
            <a:r>
              <a:rPr lang="de" sz="1800" b="0" i="0" strike="noStrike" cap="none" spc="0" baseline="0" dirty="0">
                <a:solidFill>
                  <a:srgbClr val="000000"/>
                </a:solidFill>
                <a:effectLst/>
                <a:latin typeface="Helvetica"/>
                <a:ea typeface="Helvetica"/>
                <a:cs typeface="Helvetica"/>
              </a:rPr>
              <a:t>Arbeitgeber sollten die Ergebnisse der Staubmessungen während der Schulungen zur Verfügung stellen.</a:t>
            </a:r>
          </a:p>
          <a:p>
            <a:pPr marL="342900" indent="-342900">
              <a:lnSpc>
                <a:spcPts val="2400"/>
              </a:lnSpc>
              <a:buFont typeface="Arial"/>
              <a:buChar char="•"/>
            </a:pPr>
            <a:r>
              <a:rPr lang="de" sz="1800" b="0" i="0" strike="noStrike" cap="none" spc="0" baseline="0" dirty="0">
                <a:solidFill>
                  <a:srgbClr val="000000"/>
                </a:solidFill>
                <a:effectLst/>
                <a:latin typeface="Helvetica"/>
                <a:ea typeface="Helvetica"/>
                <a:cs typeface="Helvetica"/>
              </a:rPr>
              <a:t>Wenn Arbeitskräfte die Risiken der Staubbelastung kennen, können sie wirksame Maßnahmen ergreifen, um sie zu minimieren.</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DOS UND DON'TS DER STAUBMESSUNG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5" y="2814638"/>
            <a:ext cx="7880982" cy="3230407"/>
          </a:xfrm>
        </p:spPr>
        <p:txBody>
          <a:bodyPr/>
          <a:lstStyle/>
          <a:p>
            <a:pPr>
              <a:lnSpc>
                <a:spcPct val="100000"/>
              </a:lnSpc>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Tragen Sie die Messgeräte (idealerweise) für die gesamte Dauer der Schicht.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Notieren Sie Tätigkeiten und Vorfälle während der Schicht (z.B. Verschüttungen und Unfälle). </a:t>
            </a:r>
          </a:p>
          <a:p>
            <a:pPr marL="285750" indent="-285750">
              <a:lnSpc>
                <a:spcPct val="100000"/>
              </a:lnSpc>
              <a:spcAft>
                <a:spcPts val="1000"/>
              </a:spcAft>
              <a:buSzPct val="85000"/>
              <a:buFont typeface=".Apple Color Emoji UI"/>
              <a:buChar char="✅"/>
            </a:pPr>
            <a:r>
              <a:rPr lang="de" sz="1600" b="0" i="0" strike="noStrike" cap="none" spc="0" baseline="0" dirty="0">
                <a:solidFill>
                  <a:srgbClr val="000000"/>
                </a:solidFill>
                <a:effectLst/>
                <a:latin typeface="Helvetica"/>
                <a:ea typeface="Helvetica"/>
                <a:cs typeface="Helvetica"/>
              </a:rPr>
              <a:t>Fragen Sie nach den Ergebnissen der Staubmessungen.</a:t>
            </a:r>
          </a:p>
          <a:p>
            <a:pPr>
              <a:lnSpc>
                <a:spcPct val="100000"/>
              </a:lnSpc>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Behindern Sie die Messgeräte nicht.</a:t>
            </a:r>
          </a:p>
          <a:p>
            <a:pPr marL="285750" indent="-285750">
              <a:lnSpc>
                <a:spcPct val="100000"/>
              </a:lnSpc>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fügen Sie zusätzliche Informationen hinzu, die für Ihren Arbeitskontext relevant sind</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744456" y="1522413"/>
            <a:ext cx="4127500" cy="4127500"/>
          </a:xfrm>
          <a:prstGeom prst="rect">
            <a:avLst/>
          </a:prstGeom>
        </p:spPr>
      </p:pic>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7409496" cy="3682369"/>
          </a:xfrm>
        </p:spPr>
        <p:txBody>
          <a:bodyPr anchor="t"/>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Die Staubmessung liegt nicht in der Verantwortung des Arbeitnehmers, aber Kenntnisse zur Staubmessung sind für alle wichtig, die mit Materialien arbeiten, die kristalline Kieselsäure enthalten.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Die Staubmessung ist ein wichtiger Aspekt des Gesundheitsschutzes für Arbeitskräfte.</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Von den Arbeitskräften kann verlangt werden, dass sie sich an Staubmessungen beteiligen.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Arbeitskräfte haben das Recht, die Ergebnisse der Staubmessungen anzufordern und einzusehen, was in den Schulungen erläutert werden sollte.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7052308"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die Staubmessung (Aufgabenblatt 2.3.1)</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3" history="0"/>
              </a:rPr>
              <a:t>Bewährte Praktiken für die Echtzeit-Staubmessung (Aufgabenblatt 2.3.2)</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4"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hlinkClick r:id="rId5" history="0"/>
              </a:rPr>
              <a:t>NEPSI-Handbuch für KMUs</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6"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ED5A819-3C3D-461F-812D-73AACCC2F2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34</TotalTime>
  <Words>1097</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2024-11-13T11:20:54Z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