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Arbeitskräfte bewährte Praktiken kennen, die die Belastung durch Quarzstaub begrenzen oder eliminieren.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Wenn Sie beispielsweise hochenergetische Prozesse an Mineralien durchführen, die kristalline Kieselsäure enthalten, sollten Sie ein Gerät mit einem Staubabsaug-/Wassersystem verwenden. (Siehe Bild oben)</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de" sz="1400" b="1" i="0" strike="noStrike" cap="none" spc="0" baseline="0">
                <a:solidFill>
                  <a:srgbClr val="F6A317"/>
                </a:solidFill>
                <a:effectLst/>
                <a:latin typeface="Helvetica"/>
                <a:ea typeface="Helvetica"/>
                <a:cs typeface="Helvetica"/>
              </a:rPr>
              <a:t>BEWÄHRTEN PRAKTIKEN BEI DER ARBEIT MIT MATERIALIEN, DIE KRISTALLINE KIESELSÄURE ENTHALTEN</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719356" cy="1592826"/>
          </a:xfrm>
        </p:spPr>
        <p:txBody>
          <a:bodyPr anchor="t"/>
          <a:lstStyle/>
          <a:p>
            <a:pPr>
              <a:lnSpc>
                <a:spcPct val="100000"/>
              </a:lnSpc>
            </a:pPr>
            <a:r>
              <a:rPr lang="de" sz="2800" b="1" i="0" strike="noStrike" cap="none" spc="0" baseline="0" dirty="0">
                <a:solidFill>
                  <a:srgbClr val="FFFFFF"/>
                </a:solidFill>
                <a:effectLst/>
                <a:latin typeface="Helvetica"/>
                <a:ea typeface="Helvetica"/>
                <a:cs typeface="Helvetica"/>
              </a:rPr>
              <a:t>BEWÄHRTEN PRAKTIKEN BEI DER ARBEIT MIT MATERIALIEN, DIE KRISTALLINE KIESELSÄURE ENTHALTEN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7586662" y="201234"/>
            <a:ext cx="4126107"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dirty="0">
                <a:solidFill>
                  <a:srgbClr val="000000"/>
                </a:solidFill>
                <a:effectLst/>
                <a:latin typeface="Helvetica"/>
                <a:ea typeface="Helvetica"/>
                <a:cs typeface="Helvetica"/>
              </a:rPr>
              <a:t>Die Informationen in dieser PowerPoint-Schulung sind lediglich von beratendem und informativem Charakter. 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209345" cy="3682369"/>
          </a:xfrm>
        </p:spPr>
        <p:txBody>
          <a:bodyPr/>
          <a:lstStyle/>
          <a:p>
            <a:pPr>
              <a:lnSpc>
                <a:spcPts val="2400"/>
              </a:lnSpc>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Grundlegende Sicherheitsmaßnahmen zur Vermeidung oder Minimierung der Belastung durch gesundheitsschädlichen kristallinen Siliziumdioxidstaub (RCS)</a:t>
            </a:r>
          </a:p>
          <a:p>
            <a:pPr marL="285750" indent="-285750">
              <a:lnSpc>
                <a:spcPts val="2400"/>
              </a:lnSpc>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400"/>
              </a:lnSpc>
              <a:buFont typeface="Arial" panose="020B0604020202020204" pitchFamily="34" charset="0"/>
              <a:buChar char="•"/>
            </a:pPr>
            <a:endParaRPr lang="en-US" sz="1800" dirty="0"/>
          </a:p>
        </p:txBody>
      </p:sp>
      <p:pic>
        <p:nvPicPr>
          <p:cNvPr id="7" name="Picture Placeholder 8" descr="Construction worker">
            <a:extLst>
              <a:ext uri="{FF2B5EF4-FFF2-40B4-BE49-F238E27FC236}">
                <a16:creationId xmlns:a16="http://schemas.microsoft.com/office/drawing/2014/main" id="{08AA47FE-B8DA-A46F-19DD-063D430DC3BF}"/>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de" sz="1800" b="0" i="0" strike="noStrike" cap="none" spc="0" baseline="0">
                <a:solidFill>
                  <a:srgbClr val="000000"/>
                </a:solidFill>
                <a:effectLst/>
                <a:latin typeface="Helvetica"/>
                <a:ea typeface="Helvetica"/>
                <a:cs typeface="Helvetica"/>
              </a:rPr>
              <a:t>Es gibt fünf Hauptkontrollmaßnahmen, die zur Reduzierung von RCS eingesetzt werden und die Teil der NEPSI bewährten Praktiken sind.</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96000"/>
            <a:ext cx="2134063" cy="1205164"/>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VON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2174"/>
            <a:ext cx="5453624" cy="2938988"/>
          </a:xfrm>
        </p:spPr>
        <p:txBody>
          <a:bodyPr anchor="t"/>
          <a:lstStyle/>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Diese bewährten Praktiken sind wichtig, um uns vor RCS zu schützen.</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langfristige Belastung durch hohe RCS-Werte kann zu schweren Lungenerkrankungen führen.</a:t>
            </a:r>
          </a:p>
          <a:p>
            <a:pPr>
              <a:lnSpc>
                <a:spcPts val="2400"/>
              </a:lnSpc>
            </a:pPr>
            <a:r>
              <a:rPr lang="de" sz="1800" b="0" i="0" strike="noStrike" cap="none" spc="0" baseline="0" dirty="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dirty="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dirty="0">
                <a:solidFill>
                  <a:srgbClr val="000000"/>
                </a:solidFill>
                <a:effectLst/>
                <a:latin typeface="Helvetica"/>
                <a:ea typeface="Helvetica"/>
                <a:cs typeface="Helvetica"/>
              </a:rPr>
              <a:t>Wie werden Sie Ihren Ruhestand verbringen?</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STAUBENTWICKLUNG AN DER QUELLE VERHINDERN</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709282" cy="3236531"/>
          </a:xfrm>
        </p:spPr>
        <p:txBody>
          <a:bodyPr/>
          <a:lstStyle/>
          <a:p>
            <a:pPr>
              <a:lnSpc>
                <a:spcPts val="2400"/>
              </a:lnSpc>
            </a:pPr>
            <a:r>
              <a:rPr lang="de" sz="1800" b="0" i="0" strike="noStrike" cap="none" spc="0" baseline="0" dirty="0">
                <a:solidFill>
                  <a:srgbClr val="000000"/>
                </a:solidFill>
                <a:effectLst/>
                <a:latin typeface="Helvetica"/>
                <a:ea typeface="Helvetica"/>
                <a:cs typeface="Helvetica"/>
              </a:rPr>
              <a:t>Wir sollten versuchen, das Potenzial für die Entstehung von Staub von vornherein zu minimieren.</a:t>
            </a:r>
          </a:p>
          <a:p>
            <a:pPr>
              <a:lnSpc>
                <a:spcPts val="2400"/>
              </a:lnSpc>
            </a:pPr>
            <a:r>
              <a:rPr lang="de" sz="1800" b="0" i="0" strike="noStrike" cap="none" spc="0" baseline="0" dirty="0">
                <a:solidFill>
                  <a:srgbClr val="000000"/>
                </a:solidFill>
                <a:effectLst/>
                <a:latin typeface="Helvetica"/>
                <a:ea typeface="Helvetica"/>
                <a:cs typeface="Helvetica"/>
              </a:rPr>
              <a:t>Wenn wir die Staubentwicklung nicht vermeiden können, dann ist die effektivste Art der Staubreduzierung an der Quelle.</a:t>
            </a:r>
          </a:p>
          <a:p>
            <a:pPr>
              <a:lnSpc>
                <a:spcPts val="2400"/>
              </a:lnSpc>
            </a:pPr>
            <a:r>
              <a:rPr lang="de" sz="1800" b="0" i="0" strike="noStrike" cap="none" spc="0" baseline="0" dirty="0">
                <a:solidFill>
                  <a:srgbClr val="000000"/>
                </a:solidFill>
                <a:effectLst/>
                <a:latin typeface="Helvetica"/>
                <a:ea typeface="Helvetica"/>
                <a:cs typeface="Helvetica"/>
              </a:rPr>
              <a:t>Das bedeutet, dass der Staub durch eine Barriere, Einhausung, ein Belüftungssystem (z.B. Absaugung) und/oder ein Wasserunterdrückungssystem eingefangen oder von der Arbeitskraft getrennt wird.</a:t>
            </a:r>
          </a:p>
          <a:p>
            <a:pPr>
              <a:lnSpc>
                <a:spcPts val="24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BESEITIGEN SIE VERSCHÜTTUNGEN SOFORT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de" sz="1800" b="0" i="0" strike="noStrike" cap="none" spc="0" baseline="0">
                <a:solidFill>
                  <a:srgbClr val="000000"/>
                </a:solidFill>
                <a:effectLst/>
                <a:latin typeface="Helvetica"/>
                <a:ea typeface="Helvetica"/>
                <a:cs typeface="Helvetica"/>
              </a:rPr>
              <a:t>Wenn Sie Verschüttungen (und deren Ursachen) sofort beseitigen, verringern Sie die Gefahr, dass sich der Staub in der Luft verteilt.</a:t>
            </a:r>
          </a:p>
          <a:p>
            <a:pPr>
              <a:lnSpc>
                <a:spcPts val="2400"/>
              </a:lnSpc>
              <a:spcAft>
                <a:spcPts val="1000"/>
              </a:spcAft>
            </a:pPr>
            <a:r>
              <a:rPr lang="de" sz="1800" b="0" i="0" strike="noStrike" cap="none" spc="0" baseline="0">
                <a:solidFill>
                  <a:srgbClr val="000000"/>
                </a:solidFill>
                <a:effectLst/>
                <a:latin typeface="Helvetica"/>
                <a:ea typeface="Helvetica"/>
                <a:cs typeface="Helvetica"/>
              </a:rPr>
              <a:t>Lungengängige Staubpartikel sind für das bloße Auge unsichtbar, es sei denn, sie werden von einer starken Lichtquelle beleuchtet. Der Staub kann für Tage oder Wochen in der Luft bleiben.</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de" sz="2800" b="1" i="0" strike="noStrike" cap="none" spc="0" baseline="0" dirty="0">
                <a:solidFill>
                  <a:srgbClr val="F6A317"/>
                </a:solidFill>
                <a:effectLst/>
                <a:latin typeface="Helvetica"/>
                <a:ea typeface="Helvetica"/>
                <a:cs typeface="Helvetica"/>
              </a:rPr>
              <a:t>PSA TRAGEN </a:t>
            </a:r>
          </a:p>
          <a:p>
            <a:pPr>
              <a:lnSpc>
                <a:spcPct val="100000"/>
              </a:lnSpc>
              <a:spcBef>
                <a:spcPts val="0"/>
              </a:spcBef>
            </a:pPr>
            <a:r>
              <a:rPr lang="de" sz="2800" b="1" i="0" strike="noStrike" cap="none" spc="0" baseline="0" dirty="0">
                <a:solidFill>
                  <a:srgbClr val="F6A317"/>
                </a:solidFill>
                <a:effectLst/>
                <a:latin typeface="Helvetica"/>
                <a:ea typeface="Helvetica"/>
                <a:cs typeface="Helvetica"/>
              </a:rPr>
              <a:t>(WENN NOTWENDIG)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366381" cy="3682369"/>
          </a:xfrm>
        </p:spPr>
        <p:txBody>
          <a:bodyPr/>
          <a:lstStyle/>
          <a:p>
            <a:pPr>
              <a:lnSpc>
                <a:spcPts val="2400"/>
              </a:lnSpc>
              <a:spcAft>
                <a:spcPts val="1000"/>
              </a:spcAft>
            </a:pPr>
            <a:r>
              <a:rPr lang="de" sz="1800" b="0" i="0" strike="noStrike" cap="none" spc="0" baseline="0" dirty="0">
                <a:solidFill>
                  <a:srgbClr val="000000"/>
                </a:solidFill>
                <a:effectLst/>
                <a:latin typeface="Helvetica"/>
                <a:ea typeface="Helvetica"/>
                <a:cs typeface="Helvetica"/>
              </a:rPr>
              <a:t>Wenn alle anderen Maßnahmen zur Staubminimierung (siehe die 5 wichtigsten Maßnahmen) nicht ausreichen, um die Staubbelastung zu verhindern, tragen Sie PSA.</a:t>
            </a:r>
          </a:p>
          <a:p>
            <a:pPr>
              <a:lnSpc>
                <a:spcPts val="2400"/>
              </a:lnSpc>
              <a:spcAft>
                <a:spcPts val="1000"/>
              </a:spcAft>
            </a:pPr>
            <a:r>
              <a:rPr lang="de" sz="1800" b="0" i="0" strike="noStrike" cap="none" spc="0" baseline="0" dirty="0">
                <a:solidFill>
                  <a:srgbClr val="000000"/>
                </a:solidFill>
                <a:effectLst/>
                <a:latin typeface="Helvetica"/>
                <a:ea typeface="Helvetica"/>
                <a:cs typeface="Helvetica"/>
              </a:rPr>
              <a:t>PSA ist keineswegs ein Ersatz für andere Maßnahmen zur Staubminimierung. Staubmasken schützen einzelne Arbeitskräfte vorübergehend, aber die allgemeine Luftqualität kann dennoch durch Staub beeinträchtigt werden.</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955576"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DOS UND DON'TS FÜR GRUNDLEGENDE GUTE PRAKTIKEN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a:lstStyle/>
          <a:p>
            <a:pPr>
              <a:lnSpc>
                <a:spcPts val="2400"/>
              </a:lnSpc>
              <a:spcBef>
                <a:spcPts val="600"/>
              </a:spcBef>
            </a:pPr>
            <a:r>
              <a:rPr lang="de" sz="1800" b="1" i="0" strike="noStrike" cap="none" spc="0" baseline="0" dirty="0">
                <a:solidFill>
                  <a:srgbClr val="000000"/>
                </a:solidFill>
                <a:effectLst/>
                <a:latin typeface="Helvetica"/>
                <a:ea typeface="Helvetica"/>
                <a:cs typeface="Helvetica"/>
              </a:rPr>
              <a:t>DO</a:t>
            </a:r>
          </a:p>
          <a:p>
            <a:pPr marL="285750" indent="-285750">
              <a:lnSpc>
                <a:spcPts val="2400"/>
              </a:lnSpc>
              <a:spcBef>
                <a:spcPts val="600"/>
              </a:spcBef>
              <a:buSzPct val="85000"/>
              <a:buFont typeface=".Apple Color Emoji UI"/>
              <a:buChar char="✅"/>
            </a:pPr>
            <a:r>
              <a:rPr lang="de" sz="1800" b="0" i="0" strike="noStrike" cap="none" spc="0" baseline="0" dirty="0">
                <a:solidFill>
                  <a:srgbClr val="000000"/>
                </a:solidFill>
                <a:effectLst/>
                <a:latin typeface="Helvetica"/>
                <a:ea typeface="Helvetica"/>
                <a:cs typeface="Helvetica"/>
              </a:rPr>
              <a:t>Beschränken Sie den Zugang zu Baustellen/Staub belasteten Bereichen nur auf Arbeitskräfte und autorisiertes Personal.</a:t>
            </a:r>
          </a:p>
          <a:p>
            <a:pPr marL="285750" indent="-285750">
              <a:lnSpc>
                <a:spcPts val="2400"/>
              </a:lnSpc>
              <a:spcBef>
                <a:spcPts val="600"/>
              </a:spcBef>
              <a:buSzPct val="85000"/>
              <a:buFont typeface=".Apple Color Emoji UI"/>
              <a:buChar char="✅"/>
            </a:pPr>
            <a:r>
              <a:rPr lang="de" sz="1800" b="0" i="0" strike="noStrike" cap="none" spc="0" baseline="0" dirty="0">
                <a:solidFill>
                  <a:srgbClr val="000000"/>
                </a:solidFill>
                <a:effectLst/>
                <a:latin typeface="Helvetica"/>
                <a:ea typeface="Helvetica"/>
                <a:cs typeface="Helvetica"/>
              </a:rPr>
              <a:t>Verwenden Sie Belüftungssysteme oder Wasserunterdrückung, um Staub in der Luft zu reduzieren. </a:t>
            </a:r>
          </a:p>
          <a:p>
            <a:pPr marL="285750" indent="-285750">
              <a:lnSpc>
                <a:spcPts val="2400"/>
              </a:lnSpc>
              <a:spcBef>
                <a:spcPts val="600"/>
              </a:spcBef>
              <a:buSzPct val="85000"/>
              <a:buFont typeface=".Apple Color Emoji UI"/>
              <a:buChar char="✅"/>
            </a:pPr>
            <a:r>
              <a:rPr lang="de" sz="1800" b="0" i="0" strike="noStrike" cap="none" spc="0" baseline="0" dirty="0">
                <a:solidFill>
                  <a:srgbClr val="000000"/>
                </a:solidFill>
                <a:effectLst/>
                <a:latin typeface="Helvetica"/>
                <a:ea typeface="Helvetica"/>
                <a:cs typeface="Helvetica"/>
              </a:rPr>
              <a:t>Führen Sie die Arbeit nach Möglichkeit im Freien aus.</a:t>
            </a:r>
          </a:p>
          <a:p>
            <a:pPr marL="285750" indent="-285750">
              <a:lnSpc>
                <a:spcPts val="2400"/>
              </a:lnSpc>
              <a:spcBef>
                <a:spcPts val="600"/>
              </a:spcBef>
              <a:buSzPct val="85000"/>
              <a:buFont typeface=".Apple Color Emoji UI"/>
              <a:buChar char="✅"/>
            </a:pPr>
            <a:r>
              <a:rPr lang="de" sz="1800" b="0" i="0" strike="noStrike" cap="none" spc="0" baseline="0" dirty="0">
                <a:solidFill>
                  <a:srgbClr val="000000"/>
                </a:solidFill>
                <a:effectLst/>
                <a:latin typeface="Helvetica"/>
                <a:ea typeface="Helvetica"/>
                <a:cs typeface="Helvetica"/>
              </a:rPr>
              <a:t>Verwenden Sie Staubsauger oder Nassreinigungsverfahren.</a:t>
            </a:r>
          </a:p>
          <a:p>
            <a:pPr marL="285750" indent="-285750">
              <a:lnSpc>
                <a:spcPts val="2400"/>
              </a:lnSpc>
              <a:spcBef>
                <a:spcPts val="600"/>
              </a:spcBef>
              <a:buSzPct val="85000"/>
              <a:buFont typeface=".Apple Color Emoji UI"/>
              <a:buChar char="✅"/>
            </a:pPr>
            <a:r>
              <a:rPr lang="de" sz="1800" b="0" i="0" strike="noStrike" cap="none" spc="0" baseline="0" dirty="0">
                <a:solidFill>
                  <a:srgbClr val="000000"/>
                </a:solidFill>
                <a:effectLst/>
                <a:latin typeface="Helvetica"/>
                <a:ea typeface="Helvetica"/>
                <a:cs typeface="Helvetica"/>
              </a:rPr>
              <a:t>Planen Sie im Voraus, um sicherzustellen, dass die Arbeitsbereiche sicher sind und die Ausrüstung funktioniert.</a:t>
            </a:r>
          </a:p>
          <a:p>
            <a:pPr marL="285750" indent="-285750">
              <a:lnSpc>
                <a:spcPts val="2400"/>
              </a:lnSpc>
              <a:spcBef>
                <a:spcPts val="600"/>
              </a:spcBef>
              <a:buSzPct val="85000"/>
              <a:buFont typeface=".Apple Color Emoji UI"/>
              <a:buChar char="✅"/>
            </a:pPr>
            <a:r>
              <a:rPr lang="de" sz="1800" b="0" i="0" strike="noStrike" cap="none" spc="0" baseline="0" dirty="0">
                <a:solidFill>
                  <a:srgbClr val="000000"/>
                </a:solidFill>
                <a:effectLst/>
                <a:latin typeface="Helvetica"/>
                <a:ea typeface="Helvetica"/>
                <a:cs typeface="Helvetica"/>
              </a:rPr>
              <a:t>Melden Sie Störungen und haben Sie einen Plan, um sie schnell und sicher zu beheben.</a:t>
            </a:r>
          </a:p>
          <a:p>
            <a:pPr marL="285750" indent="-285750">
              <a:lnSpc>
                <a:spcPts val="2400"/>
              </a:lnSpc>
              <a:spcBef>
                <a:spcPts val="600"/>
              </a:spcBef>
              <a:buSzPct val="85000"/>
              <a:buFont typeface=".Apple Color Emoji UI"/>
              <a:buChar char="✅"/>
            </a:pPr>
            <a:r>
              <a:rPr lang="de" sz="1800" b="0" i="0" strike="noStrike" cap="none" spc="0" baseline="0" dirty="0">
                <a:solidFill>
                  <a:srgbClr val="000000"/>
                </a:solidFill>
                <a:effectLst/>
                <a:latin typeface="Helvetica"/>
                <a:ea typeface="Helvetica"/>
                <a:cs typeface="Helvetica"/>
              </a:rPr>
              <a:t>Tragen Sie während der gesamten Dauer der Arbeit PSA. Stellen Sie sicher, dass die Gesichtsmasken richtig sitzen.</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124245" cy="850900"/>
          </a:xfrm>
        </p:spPr>
        <p:txBody>
          <a:bodyPr/>
          <a:lstStyle/>
          <a:p>
            <a:pPr>
              <a:lnSpc>
                <a:spcPct val="100000"/>
              </a:lnSpc>
            </a:pPr>
            <a:r>
              <a:rPr lang="de" sz="2800" strike="noStrike" cap="none" spc="0" baseline="0" dirty="0">
                <a:solidFill>
                  <a:srgbClr val="F6A317"/>
                </a:solidFill>
                <a:effectLst/>
                <a:latin typeface="Helvetica"/>
                <a:ea typeface="Helvetica"/>
                <a:cs typeface="Helvetica"/>
              </a:rPr>
              <a:t>DOS UND DON'TS FÜR GRUNDLEGENDE GUTE PRAKTIKEN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330013"/>
            <a:ext cx="10355978" cy="3230407"/>
          </a:xfrm>
        </p:spPr>
        <p:txBody>
          <a:bodyPr/>
          <a:lstStyle/>
          <a:p>
            <a:pPr>
              <a:lnSpc>
                <a:spcPts val="2400"/>
              </a:lnSpc>
            </a:pPr>
            <a:r>
              <a:rPr lang="de" sz="1800" b="1" i="0" strike="noStrike" cap="none" spc="0" baseline="0" dirty="0">
                <a:solidFill>
                  <a:srgbClr val="000000"/>
                </a:solidFill>
                <a:effectLst/>
                <a:latin typeface="Helvetica"/>
                <a:ea typeface="Helvetica"/>
                <a:cs typeface="Helvetica"/>
              </a:rPr>
              <a:t>DON’T</a:t>
            </a:r>
          </a:p>
          <a:p>
            <a:pPr marL="285750" indent="-285750">
              <a:lnSpc>
                <a:spcPts val="2400"/>
              </a:lnSpc>
              <a:buSzPct val="85000"/>
              <a:buFont typeface=".Apple Color Emoji UI"/>
              <a:buChar char="❌"/>
            </a:pPr>
            <a:r>
              <a:rPr lang="de" sz="1800" b="0" i="0" strike="noStrike" cap="none" spc="0" baseline="0" dirty="0">
                <a:solidFill>
                  <a:srgbClr val="000000"/>
                </a:solidFill>
                <a:effectLst/>
                <a:latin typeface="Helvetica"/>
                <a:ea typeface="Helvetica"/>
                <a:cs typeface="Helvetica"/>
              </a:rPr>
              <a:t>Verwenden Sie keine Trockenbürste – Verwenden Sie einen Staubsauger oder ein Nassreinigungsverfahren.</a:t>
            </a:r>
          </a:p>
          <a:p>
            <a:pPr marL="285750" indent="-285750">
              <a:lnSpc>
                <a:spcPts val="2400"/>
              </a:lnSpc>
              <a:buSzPct val="85000"/>
              <a:buFont typeface=".Apple Color Emoji UI"/>
              <a:buChar char="❌"/>
            </a:pPr>
            <a:r>
              <a:rPr lang="de" sz="1800" b="0" i="0" strike="noStrike" cap="none" spc="0" baseline="0" dirty="0">
                <a:solidFill>
                  <a:srgbClr val="000000"/>
                </a:solidFill>
                <a:effectLst/>
                <a:latin typeface="Helvetica"/>
                <a:ea typeface="Helvetica"/>
                <a:cs typeface="Helvetica"/>
              </a:rPr>
              <a:t>Verwenden Sie keine Druckluft zum Aufwischen von Staub.</a:t>
            </a:r>
          </a:p>
          <a:p>
            <a:pPr marL="285750" indent="-285750">
              <a:lnSpc>
                <a:spcPts val="2400"/>
              </a:lnSpc>
              <a:buSzPct val="85000"/>
              <a:buFont typeface=".Apple Color Emoji UI"/>
              <a:buChar char="❌"/>
            </a:pPr>
            <a:r>
              <a:rPr lang="de" sz="1800" b="0" i="0" strike="noStrike" cap="none" spc="0" baseline="0" dirty="0">
                <a:solidFill>
                  <a:srgbClr val="000000"/>
                </a:solidFill>
                <a:effectLst/>
                <a:latin typeface="Helvetica"/>
                <a:ea typeface="Helvetica"/>
                <a:cs typeface="Helvetica"/>
              </a:rPr>
              <a:t>Nehmen Sie schmutzige Arbeitskleidung oder PSA nicht mit nach Hause.</a:t>
            </a:r>
          </a:p>
          <a:p>
            <a:pPr marL="285750" indent="-285750">
              <a:lnSpc>
                <a:spcPts val="2400"/>
              </a:lnSpc>
              <a:buSzPct val="85000"/>
              <a:buFont typeface=".Apple Color Emoji UI"/>
              <a:buChar char="❌"/>
            </a:pPr>
            <a:r>
              <a:rPr lang="de" sz="1800" b="0" i="0" strike="noStrike" cap="none" spc="0" baseline="0" dirty="0">
                <a:solidFill>
                  <a:srgbClr val="000000"/>
                </a:solidFill>
                <a:effectLst/>
                <a:latin typeface="Helvetica"/>
                <a:ea typeface="Helvetica"/>
                <a:cs typeface="Helvetica"/>
              </a:rPr>
              <a:t>Verwenden Sie niemals beschädigte PSA.</a:t>
            </a:r>
          </a:p>
          <a:p>
            <a:pPr marL="285750" indent="-285750">
              <a:lnSpc>
                <a:spcPts val="2400"/>
              </a:lnSpc>
              <a:buSzPct val="85000"/>
              <a:buFont typeface=".Apple Color Emoji UI"/>
              <a:buChar char="❌"/>
            </a:pPr>
            <a:r>
              <a:rPr lang="de" sz="1800" b="0" i="0" strike="noStrike" cap="none" spc="0" baseline="0" dirty="0">
                <a:solidFill>
                  <a:srgbClr val="000000"/>
                </a:solidFill>
                <a:effectLst/>
                <a:latin typeface="Helvetica"/>
                <a:ea typeface="Helvetica"/>
                <a:cs typeface="Helvetica"/>
              </a:rPr>
              <a:t>Rauchen oder essen Sie nicht in der Staubzone Ihres Arbeitsplatzes.</a:t>
            </a:r>
          </a:p>
          <a:p>
            <a:pPr marL="285750" indent="-285750">
              <a:lnSpc>
                <a:spcPts val="2400"/>
              </a:lnSpc>
              <a:buSzPct val="85000"/>
              <a:buFont typeface=".Apple Color Emoji UI"/>
              <a:buChar char="❌"/>
            </a:pPr>
            <a:endParaRPr lang="en-US" sz="1800" dirty="0"/>
          </a:p>
          <a:p>
            <a:pPr marL="285750" indent="-285750">
              <a:lnSpc>
                <a:spcPts val="2400"/>
              </a:lnSpc>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80795" cy="3682369"/>
          </a:xfrm>
        </p:spPr>
        <p:txBody>
          <a:bodyPr/>
          <a:lstStyle/>
          <a:p>
            <a:pPr>
              <a:lnSpc>
                <a:spcPts val="2400"/>
              </a:lnSpc>
            </a:pPr>
            <a:r>
              <a:rPr lang="de" sz="1800" b="0" i="0" strike="noStrike" cap="none" spc="0" baseline="0" dirty="0">
                <a:solidFill>
                  <a:srgbClr val="000000"/>
                </a:solidFill>
                <a:effectLst/>
                <a:latin typeface="Helvetica"/>
                <a:ea typeface="Helvetica"/>
                <a:cs typeface="Helvetica"/>
              </a:rPr>
              <a:t>Denken Sie bei der Arbeit mit Mineralien, die kristalline Kieselsäure enthalten, daran:</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Versuchen Sie immer, den Staub an der Quelle einzufangen.</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Ein sauberer Arbeitsplatz ist ein sicherer Arbeitsplatz.</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Die Beschränkung des Zugangs zu staubbelasteten Bereichen ist ein sicherer Weg, um das Risiko zu minimieren.</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Vermeiden Sie zu rauchen – Rauchen verstärkt die negativen gesundheitlichen Auswirkungen von RCS.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89502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3" history="0"/>
              </a:rPr>
              <a:t>Bewährte Praktiken für die Reinigung von Oberflächen und Anlagen (Aufgabenblatt 2.1.1a)</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3" history="0"/>
              </a:rPr>
              <a:t>Bewährte Praktiken für gute Hygiene (Aufgabenblatt 2.1.10)</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4"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5" history="0"/>
              </a:rPr>
              <a:t>NEPSI-Handbuch für KMUs</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6"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D4ADCED5-85DE-4D26-A87B-FCEC93A598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118</TotalTime>
  <Words>1086</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48</cp:revision>
  <dcterms:created xsi:type="dcterms:W3CDTF">2020-06-24T14:35:04Z</dcterms:created>
  <dcterms:modified xsi:type="dcterms:W3CDTF">2024-11-13T11:21:03Z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