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dirty="0">
              <a:latin typeface="+mn-lt"/>
            </a:endParaRPr>
          </a:p>
          <a:p>
            <a:r>
              <a:rPr lang="ro" sz="1200" b="0" i="0" strike="noStrike" cap="none" spc="0" baseline="0" dirty="0">
                <a:solidFill>
                  <a:srgbClr val="000000"/>
                </a:solidFill>
                <a:effectLst/>
                <a:latin typeface="+mn-lt"/>
                <a:ea typeface="Calibri"/>
                <a:cs typeface="Calibri"/>
              </a:rPr>
              <a:t>Acest curs oferă informații și îndrumări privind ventilația generală în medii care conțin cristale de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Ventilația este o parte importantă a menținerii calității aerului interior într-un mediu de lucru. Un sistem de ventilație local cu evacuare, proiectat corespunzător, reprezintă unul dintre cele mai eficiente moduri de a ajuta la reducerea expunerii la praf de silice atunci când generarea prafului nu poate fi împiedicată prin izolare sau prin metode umede.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Există trei tipuri principale de ventilație. Ventilația de evacuare locală se consideră în general ca fiind tipul de ventilație cel mai eficient și ar trebui folosită întotdeauna atunci când este disponibilă.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dirty="0">
                <a:solidFill>
                  <a:srgbClr val="F6A317"/>
                </a:solidFill>
                <a:effectLst/>
                <a:latin typeface="Helvetica"/>
                <a:ea typeface="Helvetica"/>
                <a:cs typeface="Helvetica"/>
              </a:rPr>
              <a:t>FORMARE PE TEMA BUNELOR PRACTICI PENTRU VENTILAȚIE ȘI SISTEME </a:t>
            </a:r>
            <a:br>
              <a:rPr lang="en-IN" sz="1400" b="1" i="0" strike="noStrike" cap="none" spc="0" baseline="0" dirty="0">
                <a:solidFill>
                  <a:srgbClr val="F6A317"/>
                </a:solidFill>
                <a:effectLst/>
                <a:latin typeface="Helvetica"/>
                <a:ea typeface="Helvetica"/>
                <a:cs typeface="Helvetica"/>
              </a:rPr>
            </a:br>
            <a:r>
              <a:rPr lang="ro" sz="1400" b="1" i="0" strike="noStrike" cap="none" spc="0" baseline="0" dirty="0">
                <a:solidFill>
                  <a:srgbClr val="F6A317"/>
                </a:solidFill>
                <a:effectLst/>
                <a:latin typeface="Helvetica"/>
                <a:ea typeface="Helvetica"/>
                <a:cs typeface="Helvetica"/>
              </a:rPr>
              <a:t>DE VENTILAȚIE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424069"/>
            <a:ext cx="7306096" cy="1409377"/>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FORMARE PE TEMA BUNELOR PRACTICI PENTRU VENTILAȚIE ȘI SISTEME </a:t>
            </a:r>
            <a:br>
              <a:rPr lang="en-IN" sz="2800" b="1" i="0" strike="noStrike" cap="none" spc="0" baseline="0" dirty="0">
                <a:solidFill>
                  <a:srgbClr val="FFFFFF"/>
                </a:solidFill>
                <a:effectLst/>
                <a:latin typeface="Helvetica"/>
                <a:ea typeface="Helvetica"/>
                <a:cs typeface="Helvetica"/>
              </a:rPr>
            </a:br>
            <a:r>
              <a:rPr lang="ro" sz="2800" b="1" i="0" strike="noStrike" cap="none" spc="0" baseline="0" dirty="0">
                <a:solidFill>
                  <a:srgbClr val="FFFFFF"/>
                </a:solidFill>
                <a:effectLst/>
                <a:latin typeface="Helvetica"/>
                <a:ea typeface="Helvetica"/>
                <a:cs typeface="Helvetica"/>
              </a:rPr>
              <a:t>DE VENTILAȚIE</a:t>
            </a:r>
          </a:p>
        </p:txBody>
      </p:sp>
      <p:sp>
        <p:nvSpPr>
          <p:cNvPr id="2" name="Rectangle 1">
            <a:extLst>
              <a:ext uri="{FF2B5EF4-FFF2-40B4-BE49-F238E27FC236}">
                <a16:creationId xmlns:a16="http://schemas.microsoft.com/office/drawing/2014/main" id="{0B4C9CAB-7986-7246-85DA-293E0C28CCC7}"/>
              </a:ext>
            </a:extLst>
          </p:cNvPr>
          <p:cNvSpPr/>
          <p:nvPr/>
        </p:nvSpPr>
        <p:spPr>
          <a:xfrm>
            <a:off x="7869382" y="191087"/>
            <a:ext cx="4003963" cy="930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Cele trei tipuri de sisteme de ventilație folosite pentru a reduce expunerea lucrătorilor la praf de cristale de silice respirabile (RCS)</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 practici pentru ventilație</a:t>
            </a:r>
          </a:p>
          <a:p>
            <a:pPr marL="285750" indent="-285750">
              <a:lnSpc>
                <a:spcPts val="2400"/>
              </a:lnSpc>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Ventilația (și extracția) reprezintă una dintre cele cinci tehnici principale de control al prafului.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82348"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Funcționarea corectă a acestor echipamente este esențială pentru a ne proteja de RCS</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ro" sz="2800" b="1" i="0" strike="noStrike" cap="none" spc="0" baseline="0">
                <a:solidFill>
                  <a:srgbClr val="F6A317"/>
                </a:solidFill>
                <a:effectLst/>
                <a:latin typeface="Helvetica"/>
                <a:ea typeface="Helvetica"/>
                <a:cs typeface="Helvetica"/>
              </a:rPr>
              <a:t>ÎN CE FEL VENTILAȚIA REDUCE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spcBef>
                <a:spcPts val="600"/>
              </a:spcBef>
            </a:pPr>
            <a:r>
              <a:rPr lang="ro" sz="1800" b="0" i="0" strike="noStrike" cap="none" spc="0" baseline="0" dirty="0">
                <a:solidFill>
                  <a:srgbClr val="000000"/>
                </a:solidFill>
                <a:effectLst/>
                <a:latin typeface="Helvetica"/>
                <a:ea typeface="Helvetica"/>
                <a:cs typeface="Helvetica"/>
              </a:rPr>
              <a:t>Ventilația se folosește pentru a reduce expunerea lucrătorilor la praf ridicat în aer, inclusiv la cristale de silice.</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Scopul sistemelor de ventilație este să protejeze lucrătorii, în următoarele moduri:</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Captând praful din aer, generat de procesele de lucru, înainte ca aceștia să fie expuși la el</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Asigurând o calitate a aerului care să asigure siguranța, prin înlocuirea aerului contaminat cu aer curat</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038603" y="5603249"/>
            <a:ext cx="5852108" cy="305105"/>
          </a:xfrm>
          <a:prstGeom prst="rect">
            <a:avLst/>
          </a:prstGeom>
          <a:noFill/>
        </p:spPr>
        <p:txBody>
          <a:bodyPr wrap="none" rtlCol="0">
            <a:spAutoFit/>
          </a:bodyPr>
          <a:lstStyle/>
          <a:p>
            <a:pPr algn="ctr"/>
            <a:r>
              <a:rPr lang="ro" sz="1350" b="0" i="0" strike="noStrike" cap="none" spc="0" baseline="0" dirty="0">
                <a:solidFill>
                  <a:srgbClr val="000000"/>
                </a:solidFill>
                <a:effectLst/>
                <a:latin typeface="Helvetica"/>
                <a:ea typeface="Helvetica"/>
                <a:cs typeface="Helvetica"/>
              </a:rPr>
              <a:t>Sistemul de ventilație cu evacuare de pe unelte captează praful la sursă</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9740" y="1949295"/>
            <a:ext cx="5419724"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TIPURI DE VENTILAȚIE</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117553" cy="3682369"/>
          </a:xfrm>
        </p:spPr>
        <p:txBody>
          <a:bodyPr anchor="t"/>
          <a:lstStyle/>
          <a:p>
            <a:pPr>
              <a:lnSpc>
                <a:spcPts val="2400"/>
              </a:lnSpc>
              <a:spcBef>
                <a:spcPts val="600"/>
              </a:spcBef>
            </a:pPr>
            <a:r>
              <a:rPr lang="ro" sz="1800" b="0" i="0" strike="noStrike" cap="none" spc="0" baseline="0" dirty="0">
                <a:solidFill>
                  <a:srgbClr val="000000"/>
                </a:solidFill>
                <a:effectLst/>
                <a:latin typeface="Helvetica"/>
                <a:ea typeface="Helvetica"/>
                <a:cs typeface="Helvetica"/>
              </a:rPr>
              <a:t>Există trei tipuri de sisteme de ventilație, cu funcții diferite:</a:t>
            </a:r>
          </a:p>
          <a:p>
            <a:pPr marL="285750" indent="-285750">
              <a:lnSpc>
                <a:spcPts val="2400"/>
              </a:lnSpc>
              <a:spcBef>
                <a:spcPts val="600"/>
              </a:spcBef>
              <a:buFont typeface="Arial" panose="020B0604020202020204" pitchFamily="34" charset="0"/>
              <a:buChar char="•"/>
            </a:pPr>
            <a:r>
              <a:rPr lang="ro" sz="1800" b="1" i="0" strike="noStrike" cap="none" spc="0" baseline="0" dirty="0">
                <a:solidFill>
                  <a:srgbClr val="000000"/>
                </a:solidFill>
                <a:effectLst/>
                <a:latin typeface="Helvetica"/>
                <a:ea typeface="Helvetica"/>
                <a:cs typeface="Helvetica"/>
              </a:rPr>
              <a:t>Ventilația naturală</a:t>
            </a:r>
            <a:r>
              <a:rPr lang="ro" sz="1800" b="0" i="0" strike="noStrike" cap="none" spc="0" baseline="0" dirty="0">
                <a:solidFill>
                  <a:srgbClr val="000000"/>
                </a:solidFill>
                <a:effectLst/>
                <a:latin typeface="Helvetica"/>
                <a:ea typeface="Helvetica"/>
                <a:cs typeface="Helvetica"/>
              </a:rPr>
              <a:t> — (de ex. aer proaspăt de la ferestre, uși etc.) permite aerului să circule și reduce în mod natural concentrația de substanțe contaminante din aer</a:t>
            </a:r>
          </a:p>
          <a:p>
            <a:pPr marL="285750" indent="-285750">
              <a:lnSpc>
                <a:spcPts val="2400"/>
              </a:lnSpc>
              <a:spcBef>
                <a:spcPts val="600"/>
              </a:spcBef>
              <a:buFont typeface="Arial" panose="020B0604020202020204" pitchFamily="34" charset="0"/>
              <a:buChar char="•"/>
            </a:pPr>
            <a:r>
              <a:rPr lang="ro" sz="1800" b="1" i="0" strike="noStrike" cap="none" spc="0" baseline="0" dirty="0">
                <a:solidFill>
                  <a:srgbClr val="000000"/>
                </a:solidFill>
                <a:effectLst/>
                <a:latin typeface="Helvetica"/>
                <a:ea typeface="Helvetica"/>
                <a:cs typeface="Helvetica"/>
              </a:rPr>
              <a:t>Ventilatoare montate pe perete</a:t>
            </a:r>
            <a:r>
              <a:rPr lang="ro" sz="1800" b="0" i="0" strike="noStrike" cap="none" spc="0" baseline="0" dirty="0">
                <a:solidFill>
                  <a:srgbClr val="000000"/>
                </a:solidFill>
                <a:effectLst/>
                <a:latin typeface="Helvetica"/>
                <a:ea typeface="Helvetica"/>
                <a:cs typeface="Helvetica"/>
              </a:rPr>
              <a:t> — folosite pentru a crea un flux de aer prin perete, care înlocuiește aerul contaminat cu aer curat</a:t>
            </a:r>
          </a:p>
          <a:p>
            <a:pPr marL="285750" indent="-285750">
              <a:lnSpc>
                <a:spcPts val="2400"/>
              </a:lnSpc>
              <a:spcBef>
                <a:spcPts val="600"/>
              </a:spcBef>
              <a:buFont typeface="Arial" panose="020B0604020202020204" pitchFamily="34" charset="0"/>
              <a:buChar char="•"/>
            </a:pPr>
            <a:r>
              <a:rPr lang="ro" sz="1800" b="1" i="0" strike="noStrike" cap="none" spc="0" baseline="0" dirty="0">
                <a:solidFill>
                  <a:srgbClr val="000000"/>
                </a:solidFill>
                <a:effectLst/>
                <a:latin typeface="Helvetica"/>
                <a:ea typeface="Helvetica"/>
                <a:cs typeface="Helvetica"/>
              </a:rPr>
              <a:t>Ventilația de evacuare</a:t>
            </a:r>
            <a:r>
              <a:rPr lang="ro" sz="1800" b="0" i="0" strike="noStrike" cap="none" spc="0" baseline="0" dirty="0">
                <a:solidFill>
                  <a:srgbClr val="000000"/>
                </a:solidFill>
                <a:effectLst/>
                <a:latin typeface="Helvetica"/>
                <a:ea typeface="Helvetica"/>
                <a:cs typeface="Helvetica"/>
              </a:rPr>
              <a:t> —  folosită pentru a capta praful din aer înainte ca acesta să ajungă în zona în care respiră lucrătorii, evacuându-l apoi în siguranță</a:t>
            </a:r>
          </a:p>
          <a:p>
            <a:pPr marL="285750" indent="-285750">
              <a:lnSpc>
                <a:spcPts val="2400"/>
              </a:lnSpc>
              <a:spcBef>
                <a:spcPts val="600"/>
              </a:spcBef>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969941" cy="850900"/>
          </a:xfrm>
        </p:spPr>
        <p:txBody>
          <a:bodyPr/>
          <a:lstStyle/>
          <a:p>
            <a:r>
              <a:rPr lang="ro" sz="2800" b="1" i="0" strike="noStrike" cap="none" spc="0" baseline="0" dirty="0">
                <a:solidFill>
                  <a:srgbClr val="F6A317"/>
                </a:solidFill>
                <a:effectLst/>
                <a:latin typeface="Helvetica"/>
                <a:ea typeface="Helvetica"/>
                <a:cs typeface="Helvetica"/>
              </a:rPr>
              <a:t>CE SĂ FACEȚI ȘI CE SĂ NU FACEȚI ÎN CEEA CE PRIVEȘTE VENTILAȚIA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39620" cy="3230407"/>
          </a:xfrm>
        </p:spPr>
        <p:txBody>
          <a:bodyPr/>
          <a:lstStyle/>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sistemele de ventilație atunci când acestea sunt disponibile</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Raportați problemele și defecțiunile asociate cu sistemele de ventilație</a:t>
            </a:r>
          </a:p>
          <a:p>
            <a:pPr marL="285750" indent="-285750">
              <a:lnSpc>
                <a:spcPct val="100000"/>
              </a:lnSpc>
              <a:spcBef>
                <a:spcPts val="600"/>
              </a:spcBef>
              <a:spcAft>
                <a:spcPts val="600"/>
              </a:spcAft>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și alte texte privind ventilația generală, relevante pentru propriul dumneavoastră context</a:t>
            </a:r>
          </a:p>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interferați cu sistemele de ventilație</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folosiți ventilatoare portabile care pot să perturbe fluxul de aer în jurul sistemelor de ventilație cu evacuare, sau care pot să perturbe praful așezat și să îl ridice în aer</a:t>
            </a:r>
          </a:p>
          <a:p>
            <a:pPr marL="285750" indent="-285750">
              <a:lnSpc>
                <a:spcPct val="100000"/>
              </a:lnSpc>
              <a:spcBef>
                <a:spcPts val="600"/>
              </a:spcBef>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și alte texte privind ventilația generală, relevante pentru propriul dumneavoastră context</a:t>
            </a:r>
          </a:p>
          <a:p>
            <a:pPr marL="285750" indent="-285750">
              <a:lnSpc>
                <a:spcPct val="100000"/>
              </a:lnSpc>
              <a:spcBef>
                <a:spcPts val="6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2" y="2362676"/>
            <a:ext cx="5658063"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23889" cy="3682369"/>
          </a:xfrm>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Ventilația este o parte esențială a controlului prafului și ajută la menținerea calității aerului la un nivel de siguranță.</a:t>
            </a:r>
          </a:p>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întotdeauna sistemele de ventilație atunci când este posibil</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Nu interferați cu sistemele de ventilație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Dacă suspectați că un sistem de ventilație nu funcționează corect, contactați managerul de pe șantier</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3" history="0"/>
              </a:rPr>
              <a:t>Bune practici privind ventilația generală </a:t>
            </a:r>
            <a:br>
              <a:rPr lang="en-IN" sz="1600" b="0" i="0" strike="noStrike" cap="none" spc="0" baseline="0" dirty="0">
                <a:solidFill>
                  <a:srgbClr val="000000"/>
                </a:solidFill>
                <a:effectLst/>
                <a:latin typeface="Helvetica"/>
                <a:ea typeface="Helvetica"/>
                <a:cs typeface="Helvetica"/>
                <a:hlinkClick r:id="rId3" history="0"/>
              </a:rPr>
            </a:br>
            <a:r>
              <a:rPr lang="ro" sz="1600" b="0" i="0" strike="noStrike" cap="none" spc="0" baseline="0" dirty="0">
                <a:solidFill>
                  <a:srgbClr val="000000"/>
                </a:solidFill>
                <a:effectLst/>
                <a:latin typeface="Helvetica"/>
                <a:ea typeface="Helvetica"/>
                <a:cs typeface="Helvetica"/>
                <a:hlinkClick r:id="rId3" history="0"/>
              </a:rPr>
              <a:t>(Fișa de sarcini 2.1.9)</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4"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5" history="0"/>
              </a:rPr>
              <a:t>Ghid NEPSI pentru IMM-uri</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6"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802BB2-0A4F-46FB-94D9-91F7B846E4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105</TotalTime>
  <Words>1078</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21</cp:revision>
  <dcterms:created xsi:type="dcterms:W3CDTF">2020-06-24T14:34:32Z</dcterms:created>
  <dcterms:modified xsi:type="dcterms:W3CDTF">2024-11-13T12:03:17Z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