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990DA6-B1D9-44A0-914D-9D6E81E1F76A}" v="6" dt="2022-09-22T08:45:26.917"/>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Cette formation fournit des informations sur la surveillance de la poussière.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La surveillance statique peut également être utilisée à des fins d'investigation, pour identifier des sources spécifiques de poussières en suspension dans l'air et de la SCR.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714445" y="429114"/>
            <a:ext cx="410290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DE SURVEILLANCE DE </a:t>
            </a:r>
            <a:br>
              <a:rPr lang="fr" sz="1400" b="1" i="0" strike="noStrike" cap="none" spc="0" baseline="0" dirty="0">
                <a:solidFill>
                  <a:srgbClr val="F6A317"/>
                </a:solidFill>
                <a:effectLst/>
                <a:latin typeface="Helvetica"/>
                <a:ea typeface="Helvetica"/>
                <a:cs typeface="Helvetica"/>
              </a:rPr>
            </a:br>
            <a:r>
              <a:rPr lang="fr" sz="1400" b="1" i="0" strike="noStrike" cap="none" spc="0" baseline="0" dirty="0">
                <a:solidFill>
                  <a:srgbClr val="F6A317"/>
                </a:solidFill>
                <a:effectLst/>
                <a:latin typeface="Helvetica"/>
                <a:ea typeface="Helvetica"/>
                <a:cs typeface="Helvetica"/>
              </a:rPr>
              <a:t>LA POUSSIÈRE (POUR LES TRAVAILLEURS)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797244" cy="850900"/>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SURVEILLANCE DE </a:t>
            </a:r>
            <a:br>
              <a:rPr lang="fr" sz="2800" b="1" i="0" strike="noStrike" cap="none" spc="0" baseline="0" dirty="0">
                <a:solidFill>
                  <a:srgbClr val="FFFFFF"/>
                </a:solidFill>
                <a:effectLst/>
                <a:latin typeface="Helvetica"/>
                <a:ea typeface="Helvetica"/>
                <a:cs typeface="Helvetica"/>
              </a:rPr>
            </a:br>
            <a:r>
              <a:rPr lang="fr" sz="2800" b="1" i="0" strike="noStrike" cap="none" spc="0" baseline="0" dirty="0">
                <a:solidFill>
                  <a:srgbClr val="FFFFFF"/>
                </a:solidFill>
                <a:effectLst/>
                <a:latin typeface="Helvetica"/>
                <a:ea typeface="Helvetica"/>
                <a:cs typeface="Helvetica"/>
              </a:rPr>
              <a:t>LA POUSSIÈRE (POUR LES TRAVAILLEURS)</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184355"/>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7757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r" sz="1800" b="1" i="0" strike="noStrike" cap="none" spc="0" baseline="0">
                <a:solidFill>
                  <a:srgbClr val="000000"/>
                </a:solidFill>
                <a:effectLst/>
                <a:latin typeface="Helvetica"/>
                <a:ea typeface="Helvetica"/>
                <a:cs typeface="Helvetica"/>
              </a:rPr>
              <a:t>Apprendre à se protéger contre les risques liés au travail est une priorité.</a:t>
            </a:r>
          </a:p>
          <a:p>
            <a:pPr>
              <a:lnSpc>
                <a:spcPts val="2400"/>
              </a:lnSpc>
            </a:pPr>
            <a:r>
              <a:rPr lang="fr" sz="1800" b="0" i="0" strike="noStrike" cap="none" spc="0" baseline="0">
                <a:solidFill>
                  <a:srgbClr val="000000"/>
                </a:solidFill>
                <a:effectLst/>
                <a:latin typeface="Helvetica"/>
                <a:ea typeface="Helvetica"/>
                <a:cs typeface="Helvetica"/>
              </a:rPr>
              <a:t>Au cours de cette formation PowerPoint, vous allez apprendre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Comment la surveillance de la poussière participe à la prévention et au contrôle de la SCR</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types de surveillance</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avantages de la surveillance de la poussière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3131928"/>
            <a:ext cx="4728582" cy="3682369"/>
          </a:xfrm>
        </p:spPr>
        <p:txBody>
          <a:bodyPr/>
          <a:lstStyle/>
          <a:p>
            <a:pPr>
              <a:lnSpc>
                <a:spcPts val="2400"/>
              </a:lnSpc>
            </a:pPr>
            <a:r>
              <a:rPr lang="fr" sz="1700" b="0" i="0" strike="noStrike" cap="none" spc="0" baseline="0" dirty="0">
                <a:solidFill>
                  <a:srgbClr val="000000"/>
                </a:solidFill>
                <a:effectLst/>
                <a:latin typeface="Helvetica"/>
                <a:ea typeface="Helvetica"/>
                <a:cs typeface="Helvetica"/>
              </a:rPr>
              <a:t>Pour rappel, il existe cinq principales techniques de contrôle de la poussière. Bien qu'elles ne soient pas directement liées à la surveillance, il est important de s'en souvenir ! </a:t>
            </a:r>
          </a:p>
          <a:p>
            <a:pPr>
              <a:lnSpc>
                <a:spcPts val="2400"/>
              </a:lnSpc>
            </a:pPr>
            <a:r>
              <a:rPr lang="fr" sz="1700" b="0" i="0" strike="noStrike" cap="none" spc="0" baseline="0" dirty="0">
                <a:solidFill>
                  <a:srgbClr val="000000"/>
                </a:solidFill>
                <a:effectLst/>
                <a:latin typeface="Helvetica"/>
                <a:ea typeface="Helvetica"/>
                <a:cs typeface="Helvetica"/>
              </a:rPr>
              <a:t>Les résultats de la surveillance de l'exposition à la poussière aident à évaluer l'efficacité des mesures de contrôle des poussières existantes et à identifier les situations où des contrôles supplémentaires peuvent être nécessaires.</a:t>
            </a:r>
          </a:p>
          <a:p>
            <a:pPr>
              <a:lnSpc>
                <a:spcPts val="2400"/>
              </a:lnSpc>
            </a:pPr>
            <a:endParaRPr lang="en-US" sz="17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424050"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442917"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454580"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25640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dirty="0">
                <a:solidFill>
                  <a:srgbClr val="000000"/>
                </a:solidFill>
                <a:effectLst/>
                <a:latin typeface="Calibri"/>
                <a:ea typeface="Calibri"/>
                <a:cs typeface="Calibri"/>
              </a:rPr>
              <a:t>Capter la SCR à la source, avant que nous y soyons exposés, et remplacer l'air contaminé par de l'air propre.</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fr" sz="2800" b="1" i="0" strike="noStrike" cap="none" spc="0" baseline="0">
                <a:solidFill>
                  <a:srgbClr val="F6A317"/>
                </a:solidFill>
                <a:effectLst/>
                <a:latin typeface="Helvetica"/>
                <a:ea typeface="Helvetica"/>
                <a:cs typeface="Helvetica"/>
              </a:rPr>
              <a:t>COMMENT LA SURVEILLANCE DE LA POUSSIÈRE EST UTILISÉE POUR RÉDUIRE L'EXPOSITION À LA SCR</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473989"/>
            <a:ext cx="5800538" cy="3236531"/>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industries et les entreprises qui travaillent avec des matériaux contenant de la silice cristalline sont tenues de vérifier régulièrement les niveaux d'exposition à la poussière sur le lieu de travail. </a:t>
            </a:r>
          </a:p>
          <a:p>
            <a:pPr>
              <a:lnSpc>
                <a:spcPts val="2400"/>
              </a:lnSpc>
            </a:pPr>
            <a:r>
              <a:rPr lang="fr" sz="1800" b="0" i="0" strike="noStrike" cap="none" spc="0" baseline="0" dirty="0">
                <a:solidFill>
                  <a:srgbClr val="000000"/>
                </a:solidFill>
                <a:effectLst/>
                <a:latin typeface="Helvetica"/>
                <a:ea typeface="Helvetica"/>
                <a:cs typeface="Helvetica"/>
              </a:rPr>
              <a:t>La surveillance de la poussière est le processus utilisé pour collecter des données sur la qualité de l'air et déterminer la quantité de particules de poussière présentes dans l'air ambiant sur le lieu de travail.</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74974" y="1590368"/>
            <a:ext cx="4099556" cy="4919467"/>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1018515"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AVANTAGES DE LA SURVEILLANCE DE LA POUSSIÈRE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fr" sz="1800" b="0" i="0" strike="noStrike" cap="none" spc="0" baseline="0" dirty="0">
                <a:solidFill>
                  <a:srgbClr val="000000"/>
                </a:solidFill>
                <a:effectLst/>
                <a:latin typeface="Helvetica"/>
                <a:ea typeface="Helvetica"/>
                <a:cs typeface="Helvetica"/>
              </a:rPr>
              <a:t>La surveillance de la poussière permet aux entreprises de :</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Évaluer le niveau de risque professionnel pour les employés et leur fournir une assurance. </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Vérifier que les niveaux de poussière sont conformes aux limites nationales d'exposition professionnelle.</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Avoir une vue d'ensemble complète des niveaux d'exposition sur leurs sites (travailleurs fortement et faiblement exposés).</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Identifier les situations qui nécessitent une enquête plus approfondie ou la mise en œuvre de mesures de contrôle supplémentaires pour réduire l'exposition.</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Surveiller les résultats et l'efficacité des mesures de contrôle de la poussière mises en œuvre.</a:t>
            </a:r>
          </a:p>
          <a:p>
            <a:pPr marL="342900" indent="-342900">
              <a:lnSpc>
                <a:spcPts val="2400"/>
              </a:lnSpc>
              <a:spcBef>
                <a:spcPct val="0"/>
              </a:spcBef>
              <a:spcAft>
                <a:spcPts val="6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Documenter leur conformité aux exigences réglementaires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TYPES DE SURVEILLANCE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Il existe deux types de surveillance de la poussière qui peuvent être utilisés seules ou en combinaison :</a:t>
            </a:r>
          </a:p>
          <a:p>
            <a:pPr>
              <a:lnSpc>
                <a:spcPts val="2400"/>
              </a:lnSpc>
            </a:pPr>
            <a:r>
              <a:rPr lang="fr" sz="1800" b="1" i="0" strike="noStrike" cap="none" spc="0" baseline="0">
                <a:solidFill>
                  <a:srgbClr val="000000"/>
                </a:solidFill>
                <a:effectLst/>
                <a:latin typeface="Helvetica"/>
                <a:ea typeface="Helvetica"/>
                <a:cs typeface="Helvetica"/>
              </a:rPr>
              <a:t>La surveillance individuelle</a:t>
            </a:r>
          </a:p>
          <a:p>
            <a:pPr marL="342900" indent="-342900">
              <a:lnSpc>
                <a:spcPts val="2400"/>
              </a:lnSpc>
              <a:spcAft>
                <a:spcPts val="1000"/>
              </a:spcAft>
              <a:buFont typeface="Arial"/>
              <a:buChar char="•"/>
            </a:pPr>
            <a:r>
              <a:rPr lang="fr" sz="1800" b="0" i="0" strike="noStrike" cap="none" spc="0" baseline="0">
                <a:solidFill>
                  <a:srgbClr val="000000"/>
                </a:solidFill>
                <a:effectLst/>
                <a:latin typeface="Helvetica"/>
                <a:ea typeface="Helvetica"/>
                <a:cs typeface="Helvetica"/>
              </a:rPr>
              <a:t>Cette méthode exige que les travailleurs portent un équipement de surveillance (pour échantillonner l'air dans la zone de respiration des travailleurs), généralement pendant la durée d'un poste de travail normal.</a:t>
            </a:r>
          </a:p>
          <a:p>
            <a:pPr>
              <a:lnSpc>
                <a:spcPts val="2400"/>
              </a:lnSpc>
            </a:pPr>
            <a:r>
              <a:rPr lang="fr" sz="1800" b="1" i="0" strike="noStrike" cap="none" spc="0" baseline="0">
                <a:solidFill>
                  <a:srgbClr val="000000"/>
                </a:solidFill>
                <a:effectLst/>
                <a:latin typeface="Helvetica"/>
                <a:ea typeface="Helvetica"/>
                <a:cs typeface="Helvetica"/>
              </a:rPr>
              <a:t>La surveillance statique</a:t>
            </a:r>
          </a:p>
          <a:p>
            <a:pPr marL="342900" indent="-342900">
              <a:lnSpc>
                <a:spcPts val="2400"/>
              </a:lnSpc>
              <a:buFont typeface="Arial"/>
              <a:buChar char="•"/>
            </a:pPr>
            <a:r>
              <a:rPr lang="fr" sz="1800" b="0" i="0" strike="noStrike" cap="none" spc="0" baseline="0">
                <a:solidFill>
                  <a:srgbClr val="000000"/>
                </a:solidFill>
                <a:effectLst/>
                <a:latin typeface="Helvetica"/>
                <a:ea typeface="Helvetica"/>
                <a:cs typeface="Helvetica"/>
              </a:rPr>
              <a:t>Cette méthode est utilisée pour déterminer la qualité de l'air des émissions à la source dans les espaces où les poussières en suspension posent problème. Le processus d'échantillonnage doit couvrir les heures de travail normales des employés.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r" sz="2800" b="1" i="0" strike="noStrike" cap="none" spc="0" baseline="0" dirty="0">
                <a:solidFill>
                  <a:srgbClr val="F6A317"/>
                </a:solidFill>
                <a:effectLst/>
                <a:latin typeface="Helvetica"/>
                <a:ea typeface="Helvetica"/>
                <a:cs typeface="Helvetica"/>
              </a:rPr>
              <a:t>COMMENT LA SURVEILLANCE INDIVIDUELLE PEUT VOUS CONCERNER</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712046" cy="3201832"/>
          </a:xfrm>
        </p:spPr>
        <p:txBody>
          <a:bodyPr lIns="91440" tIns="45720" rIns="91440" bIns="45720" anchor="t"/>
          <a:lstStyle/>
          <a:p>
            <a:pPr>
              <a:lnSpc>
                <a:spcPts val="2400"/>
              </a:lnSpc>
            </a:pPr>
            <a:r>
              <a:rPr lang="fr" sz="1800" b="0" i="0" strike="noStrike" cap="none" spc="0" baseline="0" dirty="0">
                <a:solidFill>
                  <a:srgbClr val="000000"/>
                </a:solidFill>
                <a:effectLst/>
                <a:latin typeface="Helvetica"/>
                <a:ea typeface="Helvetica"/>
                <a:cs typeface="Helvetica"/>
              </a:rPr>
              <a:t>La surveillance de la poussière est la responsabilité de l'employeur, mais les travailleurs peuvent être tenus de participer au processus. Dans ce cas, il faut :</a:t>
            </a:r>
          </a:p>
          <a:p>
            <a:pPr marL="342900" indent="-34290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Porter l'équipement autant que possible pendant son temps de travail</a:t>
            </a:r>
          </a:p>
          <a:p>
            <a:pPr marL="342900" indent="-34290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Ne pas interférer avec l'équipement de surveillance</a:t>
            </a:r>
          </a:p>
          <a:p>
            <a:pPr marL="342900" indent="-34290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Prendre note des activités et des événements poussiéreux survenus pendant le poste (par exemple, pannes, déversements).</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5" y="1640901"/>
            <a:ext cx="581564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RÉSULTATS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SURVEILLANCE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3123433"/>
            <a:ext cx="5453624" cy="3201832"/>
          </a:xfrm>
        </p:spPr>
        <p:txBody>
          <a:bodyPr anchor="t"/>
          <a:lstStyle/>
          <a:p>
            <a:pPr marL="342900" indent="-342900">
              <a:lnSpc>
                <a:spcPts val="2400"/>
              </a:lnSpc>
              <a:buFont typeface="Arial"/>
              <a:buChar char="•"/>
            </a:pPr>
            <a:r>
              <a:rPr lang="fr" sz="1800" b="0" i="0" strike="noStrike" cap="none" spc="0" baseline="0" dirty="0">
                <a:solidFill>
                  <a:srgbClr val="000000"/>
                </a:solidFill>
                <a:effectLst/>
                <a:latin typeface="Helvetica"/>
                <a:ea typeface="Helvetica"/>
                <a:cs typeface="Helvetica"/>
              </a:rPr>
              <a:t>Les employés ont le droit de demander les résultats de leur surveillance des poussières.</a:t>
            </a:r>
          </a:p>
          <a:p>
            <a:pPr marL="342900" indent="-342900">
              <a:lnSpc>
                <a:spcPts val="2400"/>
              </a:lnSpc>
              <a:buFont typeface="Arial"/>
              <a:buChar char="•"/>
            </a:pPr>
            <a:r>
              <a:rPr lang="fr" sz="1800" b="0" i="0" strike="noStrike" cap="none" spc="0" baseline="0" dirty="0">
                <a:solidFill>
                  <a:srgbClr val="000000"/>
                </a:solidFill>
                <a:effectLst/>
                <a:latin typeface="Helvetica"/>
                <a:ea typeface="Helvetica"/>
                <a:cs typeface="Helvetica"/>
              </a:rPr>
              <a:t>Les employeurs devraient fournir des informations sur les résultats de la surveillance de la poussière lors des sessions de formation.</a:t>
            </a:r>
          </a:p>
          <a:p>
            <a:pPr marL="342900" indent="-342900">
              <a:lnSpc>
                <a:spcPts val="2400"/>
              </a:lnSpc>
              <a:buFont typeface="Arial"/>
              <a:buChar char="•"/>
            </a:pPr>
            <a:r>
              <a:rPr lang="fr" sz="1800" b="0" i="0" strike="noStrike" cap="none" spc="0" baseline="0" dirty="0">
                <a:solidFill>
                  <a:srgbClr val="000000"/>
                </a:solidFill>
                <a:effectLst/>
                <a:latin typeface="Helvetica"/>
                <a:ea typeface="Helvetica"/>
                <a:cs typeface="Helvetica"/>
              </a:rPr>
              <a:t>Être conscient des risques d'exposition à la poussière permet aux travailleurs de prendre des mesures efficaces pour les contrôler.</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452355"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SURVEILLANCE DE LA POUSSIÈRE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lIns="91440" tIns="45720" rIns="91440" bIns="45720" anchor="t"/>
          <a:lstStyle/>
          <a:p>
            <a:pPr>
              <a:lnSpc>
                <a:spcPct val="100000"/>
              </a:lnSpc>
            </a:pPr>
            <a:r>
              <a:rPr lang="fr" sz="1600" b="1" i="0" strike="noStrike" cap="none" spc="0" baseline="0" dirty="0">
                <a:solidFill>
                  <a:srgbClr val="000000"/>
                </a:solidFill>
                <a:effectLst/>
                <a:latin typeface="Helvetica"/>
                <a:ea typeface="Helvetica"/>
                <a:cs typeface="Helvetica"/>
              </a:rPr>
              <a:t>À FAIRE</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Porter l'équipement de surveillance pendant (idéalement) toute la durée du poste</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Prendre note des activités et des incidents survenus pendant le poste (par exemple, les déversements et les accidents</a:t>
            </a:r>
            <a:r>
              <a:rPr lang="fr" dirty="0">
                <a:solidFill>
                  <a:srgbClr val="000000"/>
                </a:solidFill>
                <a:latin typeface="Helvetica"/>
                <a:ea typeface="Helvetica"/>
                <a:cs typeface="Helvetica"/>
              </a:rPr>
              <a:t>)</a:t>
            </a:r>
            <a:endParaRPr lang="fr" sz="1600" b="0" i="0" strike="noStrike" cap="none" spc="0" baseline="0" dirty="0">
              <a:solidFill>
                <a:srgbClr val="000000"/>
              </a:solidFill>
              <a:effectLst/>
              <a:latin typeface="Helvetica"/>
              <a:ea typeface="Helvetica"/>
              <a:cs typeface="Helvetica"/>
            </a:endParaRPr>
          </a:p>
          <a:p>
            <a:pPr marL="285750" indent="-285750">
              <a:lnSpc>
                <a:spcPct val="100000"/>
              </a:lnSpc>
              <a:spcAft>
                <a:spcPts val="10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Demander les résultats de la surveillance de la poussière</a:t>
            </a:r>
          </a:p>
          <a:p>
            <a:pPr>
              <a:lnSpc>
                <a:spcPct val="100000"/>
              </a:lnSpc>
            </a:pPr>
            <a:r>
              <a:rPr lang="fr" sz="1600" b="1" i="0" strike="noStrike" cap="none" spc="0" baseline="0" dirty="0">
                <a:solidFill>
                  <a:srgbClr val="000000"/>
                </a:solidFill>
                <a:effectLst/>
                <a:latin typeface="Helvetica"/>
                <a:ea typeface="Helvetica"/>
                <a:cs typeface="Helvetica"/>
              </a:rPr>
              <a:t>À NE PAS FAIRE</a:t>
            </a:r>
          </a:p>
          <a:p>
            <a:pPr marL="285750" indent="-285750">
              <a:lnSpc>
                <a:spcPct val="100000"/>
              </a:lnSpc>
              <a:buSzPct val="85000"/>
              <a:buFont typeface=".Apple Color Emoji UI"/>
              <a:buChar char="❌"/>
            </a:pPr>
            <a:r>
              <a:rPr lang="fr" sz="1600" b="0" i="0" strike="noStrike" cap="none" spc="0" baseline="0" dirty="0">
                <a:solidFill>
                  <a:srgbClr val="000000"/>
                </a:solidFill>
                <a:effectLst/>
                <a:latin typeface="Helvetica"/>
                <a:ea typeface="Helvetica"/>
                <a:cs typeface="Helvetica"/>
              </a:rPr>
              <a:t>Interférer avec l'équipement de surveillance de la poussière</a:t>
            </a:r>
          </a:p>
          <a:p>
            <a:pPr marL="285750" indent="-285750">
              <a:lnSpc>
                <a:spcPct val="100000"/>
              </a:lnSpc>
              <a:buSzPct val="85000"/>
              <a:buFont typeface=".Apple Color Emoji UI"/>
              <a:buChar char="❌"/>
            </a:pPr>
            <a:r>
              <a:rPr lang="fr" sz="1600" b="0" i="0" strike="noStrike" cap="none" spc="0" baseline="0" dirty="0">
                <a:solidFill>
                  <a:srgbClr val="FF0000"/>
                </a:solidFill>
                <a:effectLst/>
                <a:latin typeface="Helvetica"/>
                <a:ea typeface="Helvetica"/>
                <a:cs typeface="Helvetica"/>
              </a:rPr>
              <a:t>Texte pour le formateur - Ajouter des informations supplémentaires pertinentes pour votre contexte de travail</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anchor="t"/>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La surveillance de la poussière n'est pas de la responsabilité du travailleur, mais la connaissance du processus de surveillance de la poussière est importante pour tous ceux qui travaillent avec des matériaux contenant de la silice cristalline.</a:t>
            </a:r>
          </a:p>
          <a:p>
            <a:pPr marL="285750" indent="-285750">
              <a:lnSpc>
                <a:spcPts val="2400"/>
              </a:lnSpc>
              <a:spcBef>
                <a:spcPts val="600"/>
              </a:spcBef>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La surveillance de la poussière est un aspect important de la protection de la santé des employés.</a:t>
            </a:r>
          </a:p>
          <a:p>
            <a:pPr marL="285750" indent="-285750">
              <a:lnSpc>
                <a:spcPts val="2400"/>
              </a:lnSpc>
              <a:spcBef>
                <a:spcPts val="600"/>
              </a:spcBef>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Il peut être demandé aux travailleurs de participer au processus de surveillance de la poussière.</a:t>
            </a:r>
          </a:p>
          <a:p>
            <a:pPr marL="285750" indent="-285750">
              <a:lnSpc>
                <a:spcPts val="2400"/>
              </a:lnSpc>
              <a:spcBef>
                <a:spcPts val="600"/>
              </a:spcBef>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Les travailleurs ont le droit de demander et d'accéder aux résultats de la surveillance de la poussière, ce qui devrait être expliqué lors des sessions de formation.</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094772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96566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la Surveillance de la Poussière </a:t>
            </a:r>
            <a:br>
              <a:rPr lang="fr" sz="1600" b="0" i="0" strike="noStrike" cap="none" spc="0" baseline="0" dirty="0">
                <a:solidFill>
                  <a:srgbClr val="000000"/>
                </a:solidFill>
                <a:effectLst/>
                <a:latin typeface="Helvetica"/>
                <a:ea typeface="Helvetica"/>
                <a:cs typeface="Helvetica"/>
                <a:hlinkClick r:id="rId3" history="0"/>
              </a:rPr>
            </a:br>
            <a:r>
              <a:rPr lang="fr" sz="1600" b="0" i="0" strike="noStrike" cap="none" spc="0" baseline="0" dirty="0">
                <a:solidFill>
                  <a:srgbClr val="000000"/>
                </a:solidFill>
                <a:effectLst/>
                <a:latin typeface="Helvetica"/>
                <a:ea typeface="Helvetica"/>
                <a:cs typeface="Helvetica"/>
                <a:hlinkClick r:id="rId3" history="0"/>
              </a:rPr>
              <a:t>(Fiche de travail 2.3.1)</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la Surveillance de la Poussière en Temps Réel (Fiche de travail 2.3.2)</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544E59C-84ED-43CE-8F6F-9040FABEB2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1331</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2020-06-24T14:35:04Z</dcterms:created>
  <dcterms:modified xsi:type="dcterms:W3CDTF">2024-11-13T11:08:44Z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