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 id="2" name="Reviewer" initials="MF" lastIdx="1" clrIdx="1">
    <p:extLst>
      <p:ext uri="{19B8F6BF-5375-455C-9EA6-DF929625EA0E}">
        <p15:presenceInfo xmlns:p15="http://schemas.microsoft.com/office/powerpoint/2012/main" userId="Review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9-22T18:46:25.460" idx="1">
    <p:pos x="7414" y="1302"/>
    <p:text>Please correct the very bottom right sentence to Αυτόματο άδειασμα σακούλας</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εισπνεόμενο διοξείδιο κρυσταλλικού πυριτίου (RCS) μπορεί  μακροπρόθεσμα  να οδηγήσει σε σοβαρά προβλήματα υγείας για τους εργαζομένους. Για τον λόγο αυτό, είναι σημαντικό όλοι οι εργαζόμενοι να γνωρίζουν τις ορθές πρακτικές που περιορίζουν ή εξαλείφουν την έκθεση σε σκόνη διοξειδίου του πυριτίου ».</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Η κατάρτιση αυτή παρέχει καθοδήγηση σχετικά με το άδειασμα μικρών σάκων και σάκων με χύδην υλικά, για υλικά που περιέχουν κρυσταλλικό πυρίτιο.</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Οι διαδικασίες αδειάσματος των σάκων και ο ακατάλληλος χειρισμός των κενών σακουλών μπορεί να οδηγήσουν σε σημαντικά επίπεδα έκθεσης στη σκόνη. Για τον λόγο αυτό, πρέπει να ακολουθούνται οι ορθές πρακτικές που σχετίζονται με το άδειασμα των σάκων. Συνιστάται η χρήση αυτόματων ή ημιαυτόματων σταθμών απόρριψης σάκων για το άδειασμα μικρών σάκων.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Οι διαδικασίες αδειάσματος των σάκων και ο ακατάλληλος χειρισμός των κενών σακουλών μπορεί να οδηγήσουν σε σημαντικά επίπεδα έκθεσης στη σκόνη. Για τον λόγο αυτό, πρέπει να ακολουθούνται οι ορθές πρακτικές που σχετίζονται με το άδειασμα των σάκων. Συνιστάται η χρήση αυτόματων ή ημιαυτόματων σταθμών απόρριψης σάκων για το άδειασμα μικρών σάκων.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Αν και δεν είναι πάντα απαραίτητο, συνιστάται η χρήση αυτόματων ή ημιαυτόματων σταθμών απόρριψης αποσκευών για τη μείωση των ανθρώπινων σφαλμάτων και τραυματισμών.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Ο θρυμματισμός του σάκου δημιουργεί πολλή σκόνη. Οι εργαζόμενοι θα πρέπει να τυλίξουν τους άδειους σάκους μέσα στη ζώνη εξαγωγής.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Όταν αδειάζετε το περιεχόμενα ενός μικρού σάκου, βεβαιωθείτε ότι το ανοιχτό άκρο είναι στραμμένο προς τα μακριά. Για να αποτρέψετε εντελώς τη δημιουργία σκόνης, αδειάστε τον σάκο σε ένα μεγάλο πλαστικό σάκο που υποστηρίζεται και κρατιέται ανοικτό με ένα μεταλλικό πλαίσιο.</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Οι χύδην σάκοι είναι πιο αποδοτικοί από άποψη κόστους και περιβάλλοντος σε σχέση με τη χρήση πολλαπλών μικρών σάκων. Οι χύδην σάκοι ενδέχεται να περιέχουν τόσο υλικό όσο μια ολόκληρη παλέτα μικρών σάκων. Ως αποτέλεσμα, όταν είναι γεμάτοι, έχουν περισσότερο βάρος ώστε να τους διαχειριστούμε χωρίς μηχανική υποστήριξη.</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Όταν αδειάζετε το περιεχόμενο ενός σάκου χύδην με υλικό κοπής, συνιστάται ΜΑΠ.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Πριν ξεκινήσετε τη διαδικασία αδειάσματος του σάκου, βεβαιωθείτε ότι λειτουργούν τόσο τα συστήματα εξαερισμού όσο και εξαγωγής. Εάν υποψιάζεστε ότι υπάρχει πρόβλημα, επικοινωνήστε με τον διαχειριστή του χώρου. Βεβαιωθείτε ότι έχετε ελέγξει για εξωτερικούς παράγοντες, όπως ρεύματα, που μπορεί να έχουν μεγάλο αντίκτυπο στα συστήματα εξαερισμού.</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Όταν είναι διαθέσιμα, χρησιμοποιήστε βοηθήματα χειρισμού για να μειώσετε το ανθρώπινο λάθος και τον τραυματισμό. Ποτέ μην γεμίζετε υπερβολικά τις σακούλες για να αποφύγετε περιττές διαρροές που μπορούν να δημιουργήσουν πρόσθετους κινδύνους. Όταν προκύπτουν διαρροές, αντιμετωπίστε τις αμέσως χρησιμοποιώντας μεθόδους υγρού ή στεγνού καθαρισμού.</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461421"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l" sz="1400" b="1" i="0" strike="noStrike" cap="none" spc="0" baseline="0" dirty="0">
                <a:solidFill>
                  <a:srgbClr val="F6A317"/>
                </a:solidFill>
                <a:effectLst/>
                <a:latin typeface="Helvetica"/>
                <a:ea typeface="Helvetica"/>
                <a:cs typeface="Helvetica"/>
              </a:rPr>
              <a:t>ΚΑΤΑΡΤΙΣΗ ΟΡΘΩΝ ΠΡΑΚΤΙΚΩΝ ΓΙΑ ΤΩΝ ΑΔΕΙΑΣΜΑ ΤΩΝ ΣΑΚΩΝ</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ΟΡΘΩΝ ΠΡΑΚΤΙΚΩΝ ΓΙΑ ΤΩΝ ΑΔΕΙΑΣΜΑ ΤΩΝ ΣΑΚΩΝ</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132618" y="235527"/>
            <a:ext cx="3657600" cy="872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l-GR" sz="2800" dirty="0">
                <a:latin typeface="Helvetica"/>
                <a:ea typeface="Helvetica"/>
                <a:cs typeface="Helvetica"/>
              </a:rPr>
              <a:t>ΠΡΟΟΙΜΙΟ (ΓΙΑ ΤΟΝ ΕΚΠΑΙΔΕΥΤΉ)</a:t>
            </a:r>
            <a:endParaRPr lang="el"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solidFill>
                  <a:srgbClr val="000000"/>
                </a:solidFill>
                <a:latin typeface="Helvetica"/>
                <a:ea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solidFill>
                  <a:srgbClr val="000000"/>
                </a:solidFill>
                <a:latin typeface="Helvetica"/>
                <a:ea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solidFill>
                  <a:srgbClr val="000000"/>
                </a:solidFill>
                <a:latin typeface="Helvetica"/>
                <a:ea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solidFill>
                <a:srgbClr val="000000"/>
              </a:solidFill>
              <a:latin typeface="Helvetica"/>
              <a:ea typeface="Helvetica"/>
              <a:cs typeface="Helvetica"/>
            </a:endParaRP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346467"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Μαθαίνοντας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ενότητα θα μάθετε για:</a:t>
            </a:r>
          </a:p>
          <a:p>
            <a:pPr marL="285750" indent="-285750">
              <a:lnSpc>
                <a:spcPts val="2000"/>
              </a:lnSpc>
              <a:spcBef>
                <a:spcPts val="800"/>
              </a:spcBef>
              <a:buFont typeface="Arial" panose="020B0604020202020204" pitchFamily="34" charset="0"/>
              <a:buChar char="•"/>
            </a:pPr>
            <a:r>
              <a:rPr lang="el-GR" dirty="0">
                <a:solidFill>
                  <a:srgbClr val="000000"/>
                </a:solidFill>
                <a:latin typeface="Helvetica"/>
                <a:ea typeface="Helvetica"/>
                <a:cs typeface="Helvetica"/>
              </a:rPr>
              <a:t>Τους κινδύνους</a:t>
            </a:r>
            <a:r>
              <a:rPr lang="el" b="0" i="0" strike="noStrike" cap="none" spc="0" baseline="0" dirty="0">
                <a:solidFill>
                  <a:srgbClr val="000000"/>
                </a:solidFill>
                <a:effectLst/>
                <a:latin typeface="Helvetica"/>
                <a:ea typeface="Helvetica"/>
                <a:cs typeface="Helvetica"/>
              </a:rPr>
              <a:t> που εγκυμονεί το  άδειασμα των σάκων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Ειδικές οδηγίες και ορθές πρακτικές κατά την εκκένωση μικρών και χύδην σάκων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016429"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238102"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Οι διαδικασίες αδειάσματος των σάκων υποστηρίζονται από τον κλειστό χώρο, την εκχύλιση/εξαερισμό και τα ΜΑΠ, που είναι τρεις από τις πέντε κύριες τεχνικές ελέγχου της σκόνης.</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236977"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dirty="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236976"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540430"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Αυτή η δραστηριότητα μπορεί να γίνεται σε πολύ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706682"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ΠΩΣ ΤΟ ΑΔΕΙΑΣΜΑ ΤΟΥ ΣΑΚΟΥ ΔΗΜΙΟΥΡΓΕΙ ΕΙΣΠΝΕΟΜΕΝΟ ΔΙΟΞΕΙΔΙΟ ΚΡΥΣΤΑΛΛΙΚΟΥ ΠΥΡΙΤΙΟΥ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439432"/>
            <a:ext cx="6565665"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 άδειασμα του σάκου προκαλεί διασπορά σκόνης στον αέρα καθώς το περιεχόμενο εξέρχεται από την τσάντα</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 γρήγορο άδειασμα του σάκου δημιουργεί πολλή σκόνη, μειώνει την ποιότητα του αέρα και ενδεχομένως εκθέτει τους εργαζόμενους σε εισπνεόμενο διοξείδιο κρυσταλλικού πυριτίου (RCS) </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Λεπτά, ξηρά, κονιοποιημένα υλικά δημιουργούν τη μεγαλύτερη αερομεταφερόμενη σκόνη κατά τη διάρκεια του χειρισμού.</a:t>
            </a:r>
          </a:p>
          <a:p>
            <a:pPr>
              <a:lnSpc>
                <a:spcPts val="2000"/>
              </a:lnSpc>
              <a:spcBef>
                <a:spcPts val="800"/>
              </a:spcBef>
            </a:pPr>
            <a:r>
              <a:rPr lang="el" b="0" i="0" strike="noStrike" cap="none" spc="0" baseline="0" dirty="0">
                <a:solidFill>
                  <a:srgbClr val="000000"/>
                </a:solidFill>
                <a:effectLst/>
                <a:latin typeface="Helvetica"/>
                <a:ea typeface="Helvetica"/>
                <a:cs typeface="Helvetica"/>
              </a:rPr>
              <a:t>Αυτό το πακέτο κατάρτισης καλύπτει δύο τύπους σάκων, οι οποίοι απαιτούν διαφορετικά μέτρα για τον ασφαλή χειρισμό τους.</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5605" t="323" r="8751" b="-301"/>
          <a:stretch/>
        </p:blipFill>
        <p:spPr>
          <a:xfrm>
            <a:off x="7342908" y="1608138"/>
            <a:ext cx="4474441"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11031"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ΜΙΚΡΟΙ ΣΑΚΟΙ</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160107"/>
            <a:ext cx="6676502" cy="4042262"/>
          </a:xfrm>
        </p:spPr>
        <p:txBody>
          <a:bodyPr anchor="t"/>
          <a:lstStyle/>
          <a:p>
            <a:pPr>
              <a:lnSpc>
                <a:spcPts val="1920"/>
              </a:lnSpc>
              <a:spcBef>
                <a:spcPts val="600"/>
              </a:spcBef>
            </a:pPr>
            <a:r>
              <a:rPr lang="el" b="0" i="0" strike="noStrike" cap="none" spc="0" baseline="0" dirty="0">
                <a:solidFill>
                  <a:srgbClr val="000000"/>
                </a:solidFill>
                <a:effectLst/>
                <a:latin typeface="Helvetica"/>
                <a:ea typeface="Helvetica"/>
                <a:cs typeface="Helvetica"/>
              </a:rPr>
              <a:t>Για να ελαχιστοποιηθεί η παραγωγή σκόνης κατά το άδειασμα των σάκων:</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Χρησιμοποιήστε αυτόματους ή ημιαυτόματους σταθμούς αδειάσματος σάκων, όπου είναι δυνατόν.</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Εάν η διαδικασία δεν μπορεί να αυτοματοποιηθεί, θα πρέπει ο χώρος να στεγανοποιείται. Χρησιμοποιήστε έναν μή αυτόματο σταθμό αδειάσματος σάκων εξοπλισμένο με εξαερισμό, εάν είναι διαθέσιμος.</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Αδειάστε το περιεχόμενο του</a:t>
            </a:r>
            <a:r>
              <a:rPr lang="el" b="0" i="0" strike="noStrike" cap="none" spc="0" dirty="0">
                <a:solidFill>
                  <a:srgbClr val="000000"/>
                </a:solidFill>
                <a:effectLst/>
                <a:latin typeface="Helvetica"/>
                <a:ea typeface="Helvetica"/>
                <a:cs typeface="Helvetica"/>
              </a:rPr>
              <a:t> σάκου</a:t>
            </a:r>
            <a:r>
              <a:rPr lang="el" b="0" i="0" strike="noStrike" cap="none" spc="0" baseline="0" dirty="0">
                <a:solidFill>
                  <a:srgbClr val="000000"/>
                </a:solidFill>
                <a:effectLst/>
                <a:latin typeface="Helvetica"/>
                <a:ea typeface="Helvetica"/>
                <a:cs typeface="Helvetica"/>
              </a:rPr>
              <a:t> , με το ανοικτό άκρο στραμμένο προς τα εμπρός.</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Τυλίξτε τους άδειους σάκους μέσα στη ζώνη εξαγωγής.</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Φοράτε ΜΑΠ όταν δεν είναι διαθέσιμα άλλα όργανα ελέγχου.</a:t>
            </a:r>
          </a:p>
          <a:p>
            <a:pPr marL="285750" indent="-285750">
              <a:lnSpc>
                <a:spcPts val="1920"/>
              </a:lnSpc>
              <a:spcBef>
                <a:spcPts val="6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Απορρίψτε τους άδειους σάκους σε ένα μεγάλο πλαστικό σάκο. Μην το αφήσετε να ξεχειλίσει. Σφραγίστε τον σάκο πριν τον απορρίψετε.</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ΣΑΚΟΙ ΧΥΔΗΝ (ΜΕΓΑΛΟΙ ΣΑΚΟΙ)</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98346"/>
            <a:ext cx="5692831"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ελαχιστοποιηθεί η παραγωγή σκόνης κατά το άδειασμα των σάκων:</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Χρησιμοποιήστε αυτόματους σταθμούς αδειάσματος σάκων, όπου είναι δυνατόν. Παρέχουν καλή σφράγιση και διαθέτουν συστήματα για τη δέσμευση της σκόνης και τον έλεγχο της ροής του υλικού.</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Χρησιμοποιήστε τα ΜΑΠ όταν ανοίγετε ή κόβετε σάκους χύδην με μη αυτόματο τρόπο.</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Μην συμπιέζετε τις άδειες σακούλες με μη αυτόματο τρόπο. Απορρίψτε τες σε ένα μεγάλο πλαστικό σάκο. Μην τον αφήσετε να ξεχειλίσει. Σφραγίστε τον σάκο πριν τον απορρίψετε.</a:t>
            </a:r>
          </a:p>
          <a:p>
            <a:pPr marL="342900" indent="-342900">
              <a:lnSpc>
                <a:spcPts val="2000"/>
              </a:lnSpc>
              <a:spcBef>
                <a:spcPts val="800"/>
              </a:spcBef>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076390" cy="850900"/>
          </a:xfrm>
        </p:spPr>
        <p:txBody>
          <a:bodyPr anchor="t"/>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ΤΟΥ ΓΕΝΙΚΟΥ ΑΔΕΙΑΣΜΑΤΟΣ ΣΑΚΩΝ</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668302"/>
            <a:ext cx="6378607" cy="3201832"/>
          </a:xfrm>
        </p:spPr>
        <p:txBody>
          <a:bodyPr/>
          <a:lstStyle/>
          <a:p>
            <a:pPr>
              <a:lnSpc>
                <a:spcPct val="100000"/>
              </a:lnSpc>
              <a:spcBef>
                <a:spcPts val="600"/>
              </a:spcBef>
              <a:buSzPct val="85000"/>
            </a:pPr>
            <a:r>
              <a:rPr lang="el" sz="1500" b="1" i="0" strike="noStrike" cap="none" spc="0" baseline="0" dirty="0">
                <a:solidFill>
                  <a:srgbClr val="000000"/>
                </a:solidFill>
                <a:effectLst/>
                <a:latin typeface="Helvetica"/>
                <a:ea typeface="Helvetica"/>
                <a:cs typeface="Helvetica"/>
              </a:rPr>
              <a:t>ΤΙ ΠΡΕΠΕΙ ΝΑ ΚΑΝΕΤΕ</a:t>
            </a:r>
          </a:p>
          <a:p>
            <a:pPr marL="342900" indent="-34290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Βεβαιωθείτε ότι τα συστήματα εξαγωγής σκόνης λειτουργούν σωστά</a:t>
            </a:r>
          </a:p>
          <a:p>
            <a:pPr marL="342900" indent="-34290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Αναζητήστε σημάδια ζημιάς ή κακής λειτουργίας και αναφέρετε σφάλματα</a:t>
            </a:r>
          </a:p>
          <a:p>
            <a:pPr marL="342900" indent="-34290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Φοράτε ΜΑΠ (μάσκα σκόνης) εάν δεν υπάρχουν άλλα εργαλεία ελέγχου σκόνης</a:t>
            </a:r>
          </a:p>
          <a:p>
            <a:pPr marL="342900" indent="-34290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Αντιμετωπίστε αμέσως τις διαρροές, χρησιμοποιώντας ηλεκτρική σκούπα ή υγρό καθαρισμό</a:t>
            </a:r>
          </a:p>
          <a:p>
            <a:pPr>
              <a:lnSpc>
                <a:spcPct val="100000"/>
              </a:lnSpc>
              <a:spcBef>
                <a:spcPts val="600"/>
              </a:spcBef>
            </a:pPr>
            <a:r>
              <a:rPr lang="el" sz="15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αδειάσετε πολύ γρήγορα το περιεχόμενο των μικρών σάκων</a:t>
            </a:r>
          </a:p>
          <a:p>
            <a:pPr marL="285750" indent="-28575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αφήστε τα δοχεία αποβλήτων να υπερχειλίσουν</a:t>
            </a:r>
          </a:p>
          <a:p>
            <a:pPr marL="285750" indent="-285750">
              <a:lnSpc>
                <a:spcPct val="100000"/>
              </a:lnSpc>
              <a:spcBef>
                <a:spcPts val="6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καθαρίσετε χρησιμοποιώντας στεγνή βούρτσα ή πεπιεσμένο αέρα</a:t>
            </a:r>
          </a:p>
          <a:p>
            <a:pPr marL="342900" indent="-342900">
              <a:lnSpc>
                <a:spcPct val="100000"/>
              </a:lnSpc>
              <a:spcBef>
                <a:spcPts val="600"/>
              </a:spcBef>
              <a:buSzPct val="85000"/>
              <a:buFont typeface=".Apple Color Emoji UI"/>
              <a:buChar char="✅"/>
            </a:pPr>
            <a:endParaRPr lang="en-GB" sz="1500" dirty="0"/>
          </a:p>
          <a:p>
            <a:pPr marL="285750" indent="-285750">
              <a:lnSpc>
                <a:spcPct val="100000"/>
              </a:lnSpc>
              <a:spcBef>
                <a:spcPts val="600"/>
              </a:spcBef>
              <a:buFont typeface="Arial" panose="020B0604020202020204" pitchFamily="34" charset="0"/>
              <a:buChar char="•"/>
            </a:pPr>
            <a:endParaRPr lang="en-US" sz="15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2"/>
            <a:ext cx="5453624"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293403"/>
            <a:ext cx="5775958"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Το άδειασμα σάκου μπορεί να προκαλέσει έκθεση σε εισπνεόμενο διοξείδιο κρυσταλλικού πυριτίου (RCS). Για να προστατεύσετε την υγεία σας, θυμηθείτε:</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Ελέγξτε ότι τα συστήματα εξαερισμού και εξαγωγής είναι ενεργοποιημένα (εάν υπάρχουν)</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Χρησιμοποιείτε πάντα μηχανική βοήθεια όταν είναι διαθέσιμη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Απορρίψτε προσεκτικά τους άδειους σάκους για να ελαχιστοποιήσετε την παραγωγή σκόνης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Καθαρίστε αμέσως τις διαρροές</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el" sz="2800" b="1" i="0" strike="noStrike" cap="none" spc="0" baseline="0" dirty="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06684"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Καλές πρακτικές για το άδειασμα σάκων – Μικροί σάκοι (Φύλλο εργασιών 2.2.1α)</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Καλές πρακτικές για το άδειασμα σάκων – χύδην σάκοι (Φύλλο εργασίας 2.2.1β)</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του NEPSI για ΜΜΕ</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F86D69AC-A241-4732-9FC9-2B57188D95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http://www.w3.org/XML/1998/namespace"/>
    <ds:schemaRef ds:uri="6d9d7403-2d8c-4818-ae25-2c5629bc7330"/>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139</TotalTime>
  <Words>1527</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25</cp:revision>
  <dcterms:created xsi:type="dcterms:W3CDTF">2020-01-29T17:43:15Z</dcterms:created>
  <dcterms:modified xsi:type="dcterms:W3CDTF">2024-11-13T11:54:50Z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