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835BB-C79A-5443-BDA2-E4FAE1A05E0C}" v="2" dt="2020-12-09T20:30:28.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9" autoAdjust="0"/>
    <p:restoredTop sz="93469" autoAdjust="0"/>
  </p:normalViewPr>
  <p:slideViewPr>
    <p:cSldViewPr snapToGrid="0" snapToObjects="1">
      <p:cViewPr varScale="1">
        <p:scale>
          <a:sx n="115" d="100"/>
          <a:sy n="115" d="100"/>
        </p:scale>
        <p:origin x="976" y="192"/>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800" b="0" i="0" strike="noStrike" cap="none" spc="0" baseline="0">
                <a:solidFill>
                  <a:srgbClr val="000000"/>
                </a:solidFill>
                <a:effectLst/>
                <a:latin typeface="Calibri"/>
                <a:ea typeface="Calibri"/>
                <a:cs typeface="Calibri"/>
              </a:rPr>
              <a:t>Η υπερβολική έκθεση σε εισπνεύσιμο διοξείδιο κρυσταλλικού πυριτίου (RCS) μπορεί  μακροπρόθεσμα  να οδηγήσει σε σοβαρά προβλήματα υγείας για τους εργαζομένους. Για τον λόγο είναι σημαντικό όλοι οι εργαζόμενοι να γνωρίζουν τις ορθές πρακτικές που περιορίζουν ή εξαλείφουν την έκθεση σε σκόνη πυριτίου ».</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l" sz="1200" b="0" i="0" strike="noStrike" cap="none" spc="0" baseline="0">
                <a:solidFill>
                  <a:srgbClr val="000000"/>
                </a:solidFill>
                <a:effectLst/>
                <a:latin typeface="Calibri"/>
                <a:ea typeface="Calibri"/>
                <a:cs typeface="Calibri"/>
              </a:rPr>
              <a:t>Αυτή η εκπαίδευση παρέχει καθοδήγηση για υλικά κοπής, τριβής και λείανσης που περιέχουν κρυσταλλικό πυρίτιο.</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l" sz="1200" b="0" i="0" strike="noStrike" cap="none" spc="0" baseline="0">
                <a:solidFill>
                  <a:srgbClr val="000000"/>
                </a:solidFill>
                <a:effectLst/>
                <a:latin typeface="Calibri"/>
                <a:ea typeface="Calibri"/>
                <a:cs typeface="Calibri"/>
              </a:rPr>
              <a:t>Οι διαδικασίες αδειάσματος των σάκων και ο ακατάλληλος χειρισμός των κενών σακουλών μπορεί να οδηγήσουν σε σημαντικά επίπεδα έκθεσης στη σκόνη. Για τον λόγο αυτό, πρέπει να ακολουθούνται οι ορθές πρακτικές που σχετίζονται με το άδειασμα των σάκων. Συνιστάται η χρήση αυτόματων ή ημιαυτόματων σταθμών απόρριψης σάκων για το άδειασμα μικρών σάκων.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800" b="0" i="0" strike="noStrike" cap="none" spc="0" baseline="0">
                <a:solidFill>
                  <a:srgbClr val="000000"/>
                </a:solidFill>
                <a:effectLst/>
                <a:latin typeface="Calibri"/>
                <a:ea typeface="Calibri"/>
                <a:cs typeface="Calibri"/>
              </a:rPr>
              <a:t>Η κοπή, η τριβή και η λείανση είναι διαδικασίες υψηλής ενέργειας που μπορούν να δημιουργήσουν επικίνδυνες ποσότητες σκόνης.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800" b="0" i="0" strike="noStrike" cap="none" spc="0" baseline="0">
                <a:solidFill>
                  <a:srgbClr val="000000"/>
                </a:solidFill>
                <a:effectLst/>
                <a:latin typeface="Calibri"/>
                <a:ea typeface="Calibri"/>
                <a:cs typeface="Calibri"/>
              </a:rPr>
              <a:t>Υπάρχουν αρκετές προφυλάξεις ασφαλείας που πρέπει να λάβετε πριν ξεκινήσετε διαδικασίες υψηλής ενέργειας για να μειώσετε την έκθεση στη σκόνη και τους περιττούς τραυματισμούς.</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l" sz="1800" b="0" i="0" strike="noStrike" cap="none" spc="0" baseline="0">
                <a:solidFill>
                  <a:srgbClr val="000000"/>
                </a:solidFill>
                <a:effectLst/>
                <a:latin typeface="Calibri"/>
                <a:ea typeface="Calibri"/>
                <a:cs typeface="Calibri"/>
              </a:rPr>
              <a:t>Οι υγρές διεργασίες συμβάλλουν στη μείωση της έκθεσης στη σκόνη με τη δέσμευση της αερομεταφερόμενης σκόνης με νερό. Εάν η συσκευή είναι προσαρμοσμένη για έγχυση νερού, συνιστώνται υγρές διεργασίες. </a:t>
            </a:r>
            <a:r>
              <a:rPr lang="el" sz="1200" b="0" i="0" strike="noStrike" cap="none" spc="0" baseline="0">
                <a:solidFill>
                  <a:srgbClr val="000000"/>
                </a:solidFill>
                <a:effectLst/>
                <a:latin typeface="Calibri"/>
                <a:ea typeface="Calibri"/>
                <a:cs typeface="Calibri"/>
              </a:rPr>
              <a:t>Η ξηρή δόμηση δημιουργεί πολύ υψηλά επίπεδα σκόνης πυριτίου - μην χρησιμοποιείτε εργαλεία ξηράς δόμησης!</a:t>
            </a:r>
          </a:p>
          <a:p>
            <a:endParaRPr lang="en-US"/>
          </a:p>
          <a:p>
            <a:r>
              <a:rPr lang="el" sz="1800" b="0" i="0" strike="noStrike" cap="none" spc="0" baseline="0">
                <a:solidFill>
                  <a:srgbClr val="000000"/>
                </a:solidFill>
                <a:effectLst/>
                <a:latin typeface="Calibri"/>
                <a:ea typeface="Calibri"/>
                <a:cs typeface="Calibri"/>
              </a:rPr>
              <a:t>Τα ΜΑΠ πρέπει να φοριούνται όπως υποδεικνύεται από τη σήμανση και το εικονόγραμμα. Για δραστηριότητες έντασης σκόνης, χρησιμοποιείτε πάντα αναπνευστική προστασία.</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800" b="1" i="0" strike="noStrike" cap="none" spc="0" baseline="0">
                <a:solidFill>
                  <a:srgbClr val="000000"/>
                </a:solidFill>
                <a:effectLst/>
                <a:latin typeface="Calibri"/>
                <a:ea typeface="Calibri"/>
                <a:cs typeface="Calibri"/>
              </a:rPr>
              <a:t>*Σημείωση για τον εκπαιδευτή*</a:t>
            </a:r>
            <a:r>
              <a:rPr lang="el" sz="1800" b="0" i="0" strike="noStrike" cap="none" spc="0" baseline="0">
                <a:solidFill>
                  <a:srgbClr val="000000"/>
                </a:solidFill>
                <a:effectLst/>
                <a:latin typeface="Calibri"/>
                <a:ea typeface="Calibri"/>
                <a:cs typeface="Calibri"/>
              </a:rPr>
              <a:t> Εξετάστε το ενδεχόμενο να προσθέσετε πρόσθετες πληροφορίες ειδικά για το δικό σας περιβάλλον εργασίας.</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l" sz="1000" b="0" i="0" strike="noStrike" cap="none" spc="0" baseline="0">
                <a:solidFill>
                  <a:srgbClr val="000000"/>
                </a:solidFill>
                <a:effectLst/>
                <a:latin typeface="Helvetica"/>
                <a:ea typeface="Helvetica"/>
                <a:cs typeface="Helvetica"/>
              </a:rPr>
              <a:t>Αυτό το πακέτο κατάρτισης δημιουργήθηκε ως μέρος του Οδηγού ορθής πρακτικής της NEPSI – visit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7868993" y="429114"/>
            <a:ext cx="394835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el" sz="1400" b="1" i="0" strike="noStrike" cap="none" spc="0" baseline="0" dirty="0">
                <a:solidFill>
                  <a:srgbClr val="F6A317"/>
                </a:solidFill>
                <a:effectLst/>
                <a:latin typeface="Helvetica"/>
                <a:ea typeface="Helvetica"/>
                <a:cs typeface="Helvetica"/>
              </a:rPr>
              <a:t>ΚΑΤΑΡΤΙΣΗ ΟΡΘΗΣ ΠΡΑΚΤΙΚΗΣ ΓΙΑ </a:t>
            </a:r>
            <a:br>
              <a:rPr lang="en-IN" sz="1400" b="1" i="0" strike="noStrike" cap="none" spc="0" baseline="0" dirty="0">
                <a:solidFill>
                  <a:srgbClr val="F6A317"/>
                </a:solidFill>
                <a:effectLst/>
                <a:latin typeface="Helvetica"/>
                <a:ea typeface="Helvetica"/>
                <a:cs typeface="Helvetica"/>
              </a:rPr>
            </a:br>
            <a:r>
              <a:rPr lang="el" sz="1400" b="1" i="0" strike="noStrike" cap="none" spc="0" baseline="0" dirty="0">
                <a:solidFill>
                  <a:srgbClr val="F6A317"/>
                </a:solidFill>
                <a:effectLst/>
                <a:latin typeface="Helvetica"/>
                <a:ea typeface="Helvetica"/>
                <a:cs typeface="Helvetica"/>
              </a:rPr>
              <a:t>ΤΗΝ ΚΟΠΗ, ΤΗΝ ΤΡΙΒΗ ΚΑΙ ΤΗ ΛΕΙΑΝΣΗ</a:t>
            </a:r>
          </a:p>
          <a:p>
            <a:pPr>
              <a:lnSpc>
                <a:spcPct val="100000"/>
              </a:lnSpc>
            </a:pPr>
            <a:endParaRPr lang="en-GB" dirty="0"/>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086271" cy="850900"/>
          </a:xfrm>
        </p:spPr>
        <p:txBody>
          <a:bodyPr anchor="t"/>
          <a:lstStyle/>
          <a:p>
            <a:pPr>
              <a:lnSpc>
                <a:spcPct val="100000"/>
              </a:lnSpc>
            </a:pPr>
            <a:r>
              <a:rPr lang="el" sz="2800" b="1" i="0" strike="noStrike" cap="none" spc="0" baseline="0" dirty="0">
                <a:solidFill>
                  <a:srgbClr val="FFFFFF"/>
                </a:solidFill>
                <a:effectLst/>
                <a:latin typeface="Helvetica"/>
                <a:ea typeface="Helvetica"/>
                <a:cs typeface="Helvetica"/>
              </a:rPr>
              <a:t>ΚΑΤΑΡΤΙΣΗ ΟΡΘΗΣ ΠΡΑΚΤΙΚΗΣ ΓΙΑ ΤΗΝ ΚΟΠΗ, ΤΗΝ ΤΡΙΒΗ ΚΑΙ ΤΗ ΛΕΙΑΝΣΗ</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8024648" y="342900"/>
            <a:ext cx="3773652"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GR" sz="2800" dirty="0"/>
              <a:t>ΠΡΟΟΙΜΙΟ (ΓΙΑ ΤΟΝ ΕΚΠΑΙΔΕΥΤΉ)</a:t>
            </a:r>
            <a:endParaRPr lang="en-US" sz="28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000"/>
              </a:lnSpc>
              <a:spcBef>
                <a:spcPts val="800"/>
              </a:spcBef>
            </a:pPr>
            <a:r>
              <a:rPr lang="el-GR" dirty="0">
                <a:latin typeface="Helvetica"/>
                <a:cs typeface="Helvetica"/>
              </a:rPr>
              <a:t>Στο πλαίσιο του εκπαιδευτικού σταδίου για την εφαρμογή των ορθών πρακτικών του NEPSI, ο NEPSI έχει αναπτύξει ένα σύνολο εκπαιδευτικών πόρων. </a:t>
            </a:r>
          </a:p>
          <a:p>
            <a:pPr>
              <a:lnSpc>
                <a:spcPts val="2000"/>
              </a:lnSpc>
              <a:spcBef>
                <a:spcPts val="800"/>
              </a:spcBef>
            </a:pPr>
            <a:r>
              <a:rPr lang="el-GR" dirty="0">
                <a:latin typeface="Helvetica"/>
                <a:cs typeface="Helvetica"/>
              </a:rPr>
              <a:t>Κάθε εκπαιδευτικό πακέτο PowerPoint καλύπτει ένα θέμα σχετικό με τους εργαζόμενους σε όλους τους κλάδους που χρησιμοποιούν υλικά που περιέχουν κρυσταλλικό πυρίτιο. Τα πακέτα παρέχουν πληροφορίες σχετικά με τους κινδύνους έκθεσης σε σκόνη που σχετίζονται με το θέμα και τις ορθές πρακτικές και τα μέτρα που είναι διαθέσιμα για τη μείωσή τους. Σκοπός της κατάρτισης είναι η ενημέρωση και η εκπαίδευση των εργαζομένων ώστε να μπορούν να χρησιμοποιούν αποτελεσματικά τα μέτρα ελέγχου και η μείωση της έκθεσής τους σε εισπνεύσιμο διοξείδιο του κρυσταλλικού πυριτίου (RCS) στο χώρο εργασίας.</a:t>
            </a:r>
          </a:p>
          <a:p>
            <a:pPr>
              <a:lnSpc>
                <a:spcPts val="2000"/>
              </a:lnSpc>
              <a:spcBef>
                <a:spcPts val="800"/>
              </a:spcBef>
            </a:pPr>
            <a:r>
              <a:rPr lang="el-GR" dirty="0">
                <a:latin typeface="Helvetica"/>
                <a:cs typeface="Helvetica"/>
              </a:rPr>
              <a:t>Χρησιμοποιήστε το κενό πρότυπο και τα σύμβολα κράτησης θέσης για να προσθέσετε πρόσθετες πληροφορίες σε αυτό το εκπαιδευτικό πακέτο, όπως απαιτείται.</a:t>
            </a:r>
          </a:p>
          <a:p>
            <a:pPr>
              <a:lnSpc>
                <a:spcPts val="2000"/>
              </a:lnSpc>
              <a:spcBef>
                <a:spcPts val="800"/>
              </a:spcBef>
            </a:pPr>
            <a:endParaRPr lang="el-GR" dirty="0">
              <a:latin typeface="Helvetica"/>
              <a:cs typeface="Helvetica"/>
            </a:endParaRP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ΠΑΡΑΚΑΛΟΥΜΕ ΣΗΜΕΙΩΣΤΕ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000"/>
              </a:lnSpc>
              <a:spcBef>
                <a:spcPts val="800"/>
              </a:spcBef>
            </a:pPr>
            <a:r>
              <a:rPr lang="el" sz="1600" b="0" i="0" strike="noStrike" cap="none" spc="0" baseline="0" dirty="0">
                <a:solidFill>
                  <a:srgbClr val="000000"/>
                </a:solidFill>
                <a:effectLst/>
                <a:latin typeface="Helvetica"/>
                <a:ea typeface="Helvetica"/>
                <a:cs typeface="Helvetica"/>
              </a:rPr>
              <a:t>Οι πληροφορίες σε αυτή την κατάρτιση με PowerPoint έχει συμβουλευτικό χαρακτήρα και  πληροφοριακό περιεχόμενο. Δεν πρόκειται για πρότυπο ή κανονισμό και δεν δημιουργεί νέες νομικές υποχρεώσεις ούτε τροποποιεί τις υφιστάμενες υποχρεώσεις που δημιουργούνται από την υγειονομική νομοθεσία και πολιτική</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ΕΙΣΑΓΩΓΗ</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54634" cy="3682369"/>
          </a:xfrm>
        </p:spPr>
        <p:txBody>
          <a:bodyPr/>
          <a:lstStyle/>
          <a:p>
            <a:pPr>
              <a:lnSpc>
                <a:spcPts val="2000"/>
              </a:lnSpc>
              <a:spcBef>
                <a:spcPts val="800"/>
              </a:spcBef>
            </a:pPr>
            <a:r>
              <a:rPr lang="el" b="1" i="0" strike="noStrike" cap="none" spc="0" baseline="0" dirty="0">
                <a:solidFill>
                  <a:srgbClr val="000000"/>
                </a:solidFill>
                <a:effectLst/>
                <a:latin typeface="Helvetica"/>
                <a:ea typeface="Helvetica"/>
                <a:cs typeface="Helvetica"/>
              </a:rPr>
              <a:t>Το να μάθετε πώς να προστατεύετε τον εαυτό σας από σχετικούς με την εργασία κινδύνους για την υγεία αποτελεί προτεραιότητα.</a:t>
            </a:r>
          </a:p>
          <a:p>
            <a:pPr>
              <a:lnSpc>
                <a:spcPts val="2000"/>
              </a:lnSpc>
              <a:spcBef>
                <a:spcPts val="800"/>
              </a:spcBef>
            </a:pPr>
            <a:r>
              <a:rPr lang="el" b="0" i="0" strike="noStrike" cap="none" spc="0" baseline="0" dirty="0">
                <a:solidFill>
                  <a:srgbClr val="000000"/>
                </a:solidFill>
                <a:effectLst/>
                <a:latin typeface="Helvetica"/>
                <a:ea typeface="Helvetica"/>
                <a:cs typeface="Helvetica"/>
              </a:rPr>
              <a:t>Σε αυτή την κατάρτιση με  PowerPoint θα μάθετε για:</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Τους κίνδυνους για την υγεία που σχετίζονται με βιομηχανικές διεργασίες υψηλής ενέργειας, οι οποίες μπορεί να προκαλέσουν έκθεση σε επιβλαβή εισπνεύσιμη σκόνη διοξειδίου κρυσταλλικού πυριτίου (RCS)</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Ορθές πρακτικές που πρέπει να εφαρμόζονται κατά την κοπή, την τριβή και τη λείανση</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FF0000"/>
                </a:solidFill>
                <a:effectLst/>
                <a:latin typeface="Helvetica"/>
                <a:ea typeface="Helvetica"/>
                <a:cs typeface="Helvetica"/>
              </a:rPr>
              <a:t>Κείμενο για να συμπληρωθεί από τον εκπαιδευτή – εάν έχετε προσθέσει μια προσαρμοσμένη διαφάνεια, πληκτρολογήστε μια σύντομη επισκόπηση του υλικού των συμφραζομένων</a:t>
            </a:r>
          </a:p>
          <a:p>
            <a:pPr marL="285750" indent="-285750">
              <a:lnSpc>
                <a:spcPts val="2400"/>
              </a:lnSpc>
              <a:spcBef>
                <a:spcPts val="800"/>
              </a:spcBef>
              <a:buFont typeface="Arial" panose="020B0604020202020204" pitchFamily="34" charset="0"/>
              <a:buChar char="•"/>
            </a:pPr>
            <a:endParaRPr lang="en-US" sz="1800"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10615" r="5868"/>
          <a:stretch/>
        </p:blipFill>
        <p:spPr>
          <a:xfrm>
            <a:off x="6873766" y="1608138"/>
            <a:ext cx="4943584" cy="4437062"/>
          </a:xfrm>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283487" cy="1064204"/>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ΤΕΧΝΙΚΕΣ ΕΛΕΓΧΟΥ ΤΗΣ ΣΚΟΝΗΣ</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Οι διεργασίες κοπής, τριβής και λείανσης μπορούν να ελεγχθούν χρησιμοποιώντας τις πέντε κύριες τεχνικές ελέγχου της σκόνης.</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249176" cy="2023631"/>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ΟΡΘΗ ΥΓΙΕΙΝΗ / ΚΑΘΑΡΙOΤΗΤΑ</a:t>
            </a:r>
          </a:p>
          <a:p>
            <a:r>
              <a:rPr lang="el" sz="1200" b="0" i="0" strike="noStrike" cap="none" spc="0" baseline="0" dirty="0">
                <a:solidFill>
                  <a:srgbClr val="000000"/>
                </a:solidFill>
                <a:effectLst/>
                <a:latin typeface="Calibri"/>
                <a:ea typeface="Calibri"/>
                <a:cs typeface="Calibri"/>
              </a:rPr>
              <a:t>Το πλύσιμο των ρούχων εργασίας και το σκούπισμα της σκόνης που παράγεται από τις διεργασίες σταματά τη σκόνη που συσσωρεύεται με την πάροδο του χρόνου – o καθαρός χώρος εργασίας είναι ασφαλής</a:t>
            </a:r>
          </a:p>
          <a:p>
            <a:endParaRPr lang="en-US" dirty="0"/>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394767"/>
            <a:ext cx="2134063" cy="1700960"/>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ΚΛΕΙΣΤΟΣ ΧΩΡΟΣ</a:t>
            </a:r>
          </a:p>
          <a:p>
            <a:pPr>
              <a:spcAft>
                <a:spcPts val="300"/>
              </a:spcAft>
            </a:pPr>
            <a:r>
              <a:rPr lang="el" sz="1200" b="0" i="0" strike="noStrike" cap="none" spc="0" baseline="0">
                <a:solidFill>
                  <a:srgbClr val="000000"/>
                </a:solidFill>
                <a:effectLst/>
                <a:latin typeface="Calibri"/>
                <a:ea typeface="Calibri"/>
                <a:cs typeface="Calibri"/>
              </a:rPr>
              <a:t>Η διεξαγωγή διεργασιών παραγωγής εισπνεόμενου διοξειδίου κρυσταλλικού πυριτίου (RCS) σε αεροστεγές περιβάλλον αποτρέπει την έκθεση στη σκόνη στην πηγή</a:t>
            </a:r>
          </a:p>
          <a:p>
            <a:pPr>
              <a:spcAft>
                <a:spcPts val="300"/>
              </a:spcAft>
            </a:pPr>
            <a:endParaRPr lang="en-US"/>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3"/>
            <a:ext cx="2305799" cy="1715854"/>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ΕΞΑΓΩΓΗ / ΕΞΑΕΡΙΣΜΟΣ</a:t>
            </a:r>
          </a:p>
          <a:p>
            <a:pPr>
              <a:spcAft>
                <a:spcPts val="300"/>
              </a:spcAft>
            </a:pPr>
            <a:r>
              <a:rPr lang="el" sz="1200" b="0" i="0" strike="noStrike" cap="none" spc="0" baseline="0" dirty="0">
                <a:solidFill>
                  <a:srgbClr val="000000"/>
                </a:solidFill>
                <a:effectLst/>
                <a:latin typeface="Calibri"/>
                <a:ea typeface="Calibri"/>
                <a:cs typeface="Calibri"/>
              </a:rPr>
              <a:t>Δέσμευση του εισπνεόμενου διοξειδίου κρυσταλλικού πυριτίου (RCS) στην πηγή, πριν εκτεθούμε σε αυτό, και  αντικατάσταση του μολυσμένου αέρα με καθαρό αέρα.</a:t>
            </a:r>
          </a:p>
          <a:p>
            <a:endParaRPr lang="en-US" dirty="0"/>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ΕΞΟΠΛΙΣΜΟΣ ΠΡΟΣΤΑΣΙΑΣ</a:t>
            </a:r>
          </a:p>
          <a:p>
            <a:r>
              <a:rPr lang="el" sz="1200" b="0" i="0" strike="noStrike" cap="none" spc="0" baseline="0">
                <a:solidFill>
                  <a:srgbClr val="000000"/>
                </a:solidFill>
                <a:effectLst/>
                <a:latin typeface="Calibri"/>
                <a:ea typeface="Calibri"/>
                <a:cs typeface="Calibri"/>
              </a:rPr>
              <a:t>Τα ΜΑΠ (π.χ. μάσκες προσώπου) προστατεύουν τους εργαζομένους από τη σκόνη όταν όλα τα άλλα μέτρα ελέγχου δεν επαρκούν για τον έλεγχο των κινδύνων έκθεσης</a:t>
            </a:r>
          </a:p>
          <a:p>
            <a:endParaRPr lang="en-US"/>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ΝΕΡΟ</a:t>
            </a:r>
          </a:p>
          <a:p>
            <a:pPr>
              <a:spcAft>
                <a:spcPts val="300"/>
              </a:spcAft>
            </a:pPr>
            <a:r>
              <a:rPr lang="el" sz="1200" b="0" i="0" strike="noStrike" cap="none" spc="0" baseline="0">
                <a:solidFill>
                  <a:srgbClr val="000000"/>
                </a:solidFill>
                <a:effectLst/>
                <a:latin typeface="Calibri"/>
                <a:ea typeface="Calibri"/>
                <a:cs typeface="Calibri"/>
              </a:rPr>
              <a:t>Η διατήρηση των διεργασιών σε υγρή κατάσταση αποτρέπει τη διασπορά σκόνης μέσω της δέσμευσης των σωματιδίων με νερό</a:t>
            </a:r>
          </a:p>
          <a:p>
            <a:pPr>
              <a:spcAft>
                <a:spcPts val="300"/>
              </a:spcAft>
            </a:pPr>
            <a:endParaRPr lang="en-US"/>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l" sz="2800" b="1" i="0" strike="noStrike" cap="none" spc="0" baseline="0">
                <a:solidFill>
                  <a:srgbClr val="F6A317"/>
                </a:solidFill>
                <a:effectLst/>
                <a:latin typeface="Helvetica"/>
                <a:ea typeface="Helvetica"/>
                <a:cs typeface="Helvetica"/>
              </a:rPr>
              <a:t>ΚΙΝΔΥΝΟΙ ΑΠΟ ΑΥΤΗ ΤΗ ΔΡΑΣΤΗΡΙΟΤΗΤΑ</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749680" cy="2938988"/>
          </a:xfrm>
        </p:spPr>
        <p:txBody>
          <a:bodyPr anchor="t"/>
          <a:lstStyle/>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Αυτή η δραστηριότητα μπορεί να γίνεται σε πολύ σκόνη</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μακροχρόνια έκθεση σε υψηλά επίπεδα  εισπνεόμενου διοξειδίου κρυσταλλικού πυριτίου (RCS) μπορεί να προκαλέσει σοβαρή πνευμονοπάθεια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Είναι σημαντικό να προστατεύουμε τους εαυτούς μας από την έκθεση σε αυτή την αερομεταφερόμενη σκόνη κάθε μέρα. </a:t>
            </a:r>
          </a:p>
          <a:p>
            <a:pPr>
              <a:lnSpc>
                <a:spcPts val="2000"/>
              </a:lnSpc>
              <a:spcBef>
                <a:spcPts val="800"/>
              </a:spcBef>
            </a:pPr>
            <a:r>
              <a:rPr lang="el" b="0" i="0" strike="noStrike" cap="none" spc="0" baseline="0" dirty="0">
                <a:solidFill>
                  <a:srgbClr val="000000"/>
                </a:solidFill>
                <a:effectLst/>
                <a:latin typeface="Helvetica"/>
                <a:ea typeface="Helvetica"/>
                <a:cs typeface="Helvetica"/>
              </a:rPr>
              <a:t>Ακολουθώντας ορθές πρακτικές σήμερα, προστατεύουμε την υγεία μας για το μέλλον.</a:t>
            </a:r>
          </a:p>
          <a:p>
            <a:pPr>
              <a:lnSpc>
                <a:spcPts val="2000"/>
              </a:lnSpc>
              <a:spcBef>
                <a:spcPts val="800"/>
              </a:spcBef>
            </a:pPr>
            <a:r>
              <a:rPr lang="el" b="0" i="0" strike="noStrike" cap="none" spc="0" baseline="0" dirty="0">
                <a:solidFill>
                  <a:srgbClr val="000000"/>
                </a:solidFill>
                <a:effectLst/>
                <a:latin typeface="Helvetica"/>
                <a:ea typeface="Helvetica"/>
                <a:cs typeface="Helvetica"/>
              </a:rPr>
              <a:t>Πώς θα περάσετε την περίοδο συνταξιοδότησής σας;</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ΠΩΣ ΟΙ ΔΙΕΡΓΑΣΙΕΣ ΥΨΗΛΗΣ ΕΝΕΡΓΕΙΑΣ ΠΑΡΑΓΟΥΝ ΕΙΣΠΝΕΥΣΙΜΟ ΚΡΥΣΤΑΛΛΙΚΟ ΠΥΡΙΤΙΟ</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677986"/>
            <a:ext cx="10333122" cy="3601153"/>
          </a:xfrm>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Η κοπή, η τριβή και η λείανση είναι διαδικασίες υψηλής ενέργειας, οι οποίες μπορούν να παράγουν πολλή σκόνη όταν εφαρμόζονται σε ορισμένα υλικά:</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σκόνη που παράγεται από πολλά βιομηχανικά υλικά (π.χ. ψαμμίτη) είναι επικίνδυνη και τα μέτρα ελέγχου είναι απαραίτητα για τη μείωση της έκθεσης στη σκόνη.</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σκόνη που παράγεται μπορεί να περιέχει εισπνεύσιμο κρυσταλλικό πυρίτιο (RCS), το οποίο όταν εισπνέεται για παρατεταμένες χρονικές περιόδους μπορεί να προκαλέσει πυριτίαση.</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ΕΡΓΑΛΕΙΑ ΠΟΥ ΠΑΡΑΓΟΥΝ ΣΚΟΝΗ</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Γωνιακές ακονιστικές μηχανές</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Γωνιακοί κόφτες</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Μηχανήματα αποκοπής</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Ηλεκτρικοί βιδολόγοι τοίχου</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Μηχανήματα διάτρησης</a:t>
            </a:r>
          </a:p>
          <a:p>
            <a:pPr>
              <a:lnSpc>
                <a:spcPts val="2000"/>
              </a:lnSpc>
              <a:spcBef>
                <a:spcPts val="800"/>
              </a:spcBef>
            </a:pPr>
            <a:endParaRPr lang="en-US" dirty="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ΠΡΙΝ ΑΠΟ ΤΗΝ ΚΟΠΗ, ΤΗΝ ΤΡΙΒΗ ΚΑΙ ΤΗ ΛΕΙΑΝΣΗ</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Βεβαιωθείτε ότι ο χώρος αερίζεται καλά</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Ελέγξτε τον εξοπλισμό για τυχόν σημάδια φθοράς.</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Εάν χρησιμοποιείτε σύστημα εξαγωγής, βεβαιωθείτε ότι λειτουργεί σωστά</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Καθαρίστε πλάκες και μηχανήματα με τρεχούμενο νερό</a:t>
            </a:r>
          </a:p>
          <a:p>
            <a:pPr>
              <a:lnSpc>
                <a:spcPts val="2000"/>
              </a:lnSpc>
              <a:spcBef>
                <a:spcPts val="800"/>
              </a:spcBef>
            </a:pPr>
            <a:endParaRPr lang="en-US" dirty="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4" y="1640901"/>
            <a:ext cx="5815644"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ΚΑΤΑ ΤΗ ΔΙΑΡΚΕΙΑ ΤΗΣ ΚΟΠΗΣ, ΤΗΣ ΤΡΙΒΗΣ ΚΑΙ ΤΗΣ ΛΕΙΑΝΣΗΣ</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658962"/>
            <a:ext cx="5453624" cy="3263745"/>
          </a:xfrm>
        </p:spPr>
        <p:txBody>
          <a:bodyPr/>
          <a:lstStyle/>
          <a:p>
            <a:pPr marL="285750" indent="-285750">
              <a:lnSpc>
                <a:spcPct val="100000"/>
              </a:lnSpc>
              <a:spcBef>
                <a:spcPts val="600"/>
              </a:spcBef>
              <a:buFont typeface="Arial" panose="020B0604020202020204" pitchFamily="34" charset="0"/>
              <a:buChar char="•"/>
            </a:pPr>
            <a:r>
              <a:rPr lang="el" sz="1400" b="0" i="0" strike="noStrike" cap="none" spc="0" baseline="0" dirty="0">
                <a:solidFill>
                  <a:srgbClr val="000000"/>
                </a:solidFill>
                <a:effectLst/>
                <a:latin typeface="Helvetica"/>
                <a:ea typeface="Helvetica"/>
                <a:cs typeface="Helvetica"/>
              </a:rPr>
              <a:t>Εάν χρησιμοποιείτε υγρές διεργασίες, ελέγξτε ότι η παροχή νερού είναι επαρκής</a:t>
            </a:r>
          </a:p>
          <a:p>
            <a:pPr marL="285750" indent="-285750">
              <a:lnSpc>
                <a:spcPct val="100000"/>
              </a:lnSpc>
              <a:spcBef>
                <a:spcPts val="600"/>
              </a:spcBef>
              <a:buFont typeface="Arial" panose="020B0604020202020204" pitchFamily="34" charset="0"/>
              <a:buChar char="•"/>
            </a:pPr>
            <a:r>
              <a:rPr lang="el" sz="1400" b="0" i="0" strike="noStrike" cap="none" spc="0" baseline="0" dirty="0">
                <a:solidFill>
                  <a:srgbClr val="000000"/>
                </a:solidFill>
                <a:effectLst/>
                <a:latin typeface="Helvetica"/>
                <a:ea typeface="Helvetica"/>
                <a:cs typeface="Helvetica"/>
              </a:rPr>
              <a:t>Χρησιμοποιείτε πάντα αναπνευστικά μέσα προστασίας για δραστηριότητες υψηλής έντασης σκόνης</a:t>
            </a:r>
          </a:p>
          <a:p>
            <a:pPr marL="285750" indent="-285750">
              <a:lnSpc>
                <a:spcPct val="100000"/>
              </a:lnSpc>
              <a:spcBef>
                <a:spcPts val="600"/>
              </a:spcBef>
              <a:buFont typeface="Arial" panose="020B0604020202020204" pitchFamily="34" charset="0"/>
              <a:buChar char="•"/>
            </a:pPr>
            <a:r>
              <a:rPr lang="el" sz="1400" b="0" i="0" strike="noStrike" cap="none" spc="0" baseline="0" dirty="0">
                <a:solidFill>
                  <a:srgbClr val="000000"/>
                </a:solidFill>
                <a:effectLst/>
                <a:latin typeface="Helvetica"/>
                <a:ea typeface="Helvetica"/>
                <a:cs typeface="Helvetica"/>
              </a:rPr>
              <a:t>Η χρήση μηχανημάτων και εργαλείων ενσωματωμένων στο νερό μειώνει σημαντικά το επίπεδο της σκόνης πυριτίου.</a:t>
            </a:r>
          </a:p>
          <a:p>
            <a:pPr marL="285750" indent="-285750">
              <a:lnSpc>
                <a:spcPct val="100000"/>
              </a:lnSpc>
              <a:spcBef>
                <a:spcPts val="600"/>
              </a:spcBef>
              <a:buFont typeface="Arial" panose="020B0604020202020204" pitchFamily="34" charset="0"/>
              <a:buChar char="•"/>
            </a:pPr>
            <a:r>
              <a:rPr lang="el" sz="1400" b="0" i="0" strike="noStrike" cap="none" spc="0" baseline="0" dirty="0">
                <a:solidFill>
                  <a:srgbClr val="000000"/>
                </a:solidFill>
                <a:effectLst/>
                <a:latin typeface="Helvetica"/>
                <a:ea typeface="Helvetica"/>
                <a:cs typeface="Helvetica"/>
              </a:rPr>
              <a:t>Όταν είναι δυνατόν, διατηρήστε τις πόρτες ασφαλείας του μηχανήματος κλειστές</a:t>
            </a:r>
          </a:p>
          <a:p>
            <a:pPr marL="285750" indent="-285750">
              <a:lnSpc>
                <a:spcPct val="100000"/>
              </a:lnSpc>
              <a:spcBef>
                <a:spcPts val="600"/>
              </a:spcBef>
              <a:buFont typeface="Arial" panose="020B0604020202020204" pitchFamily="34" charset="0"/>
              <a:buChar char="•"/>
            </a:pPr>
            <a:r>
              <a:rPr lang="el" sz="1400" b="0" i="0" strike="noStrike" cap="none" spc="0" baseline="0" dirty="0">
                <a:solidFill>
                  <a:srgbClr val="000000"/>
                </a:solidFill>
                <a:effectLst/>
                <a:latin typeface="Helvetica"/>
                <a:ea typeface="Helvetica"/>
                <a:cs typeface="Helvetica"/>
              </a:rPr>
              <a:t>Χρησιμοποιήστε τοπικό εξαερισμό καυσαερίων (LEV) για τη δέσμευση σκόνης πυριτίου στην πηγή και να τη μεταφέρετε μακριά από την περιοχή αναπνοής του εργαζόμενου</a:t>
            </a:r>
          </a:p>
          <a:p>
            <a:pPr marL="285750" indent="-285750">
              <a:lnSpc>
                <a:spcPct val="100000"/>
              </a:lnSpc>
              <a:spcBef>
                <a:spcPts val="600"/>
              </a:spcBef>
              <a:buFont typeface="Arial" panose="020B0604020202020204" pitchFamily="34" charset="0"/>
              <a:buChar char="•"/>
            </a:pPr>
            <a:r>
              <a:rPr lang="el" sz="1400" b="0" i="0" strike="noStrike" cap="none" spc="0" baseline="0" dirty="0">
                <a:solidFill>
                  <a:srgbClr val="FF0000"/>
                </a:solidFill>
                <a:effectLst/>
                <a:latin typeface="Helvetica"/>
                <a:ea typeface="Helvetica"/>
                <a:cs typeface="Helvetica"/>
              </a:rPr>
              <a:t>Κείμενο για τον εκπαιδευτή — Προσθέστε επιπλέον κείμενο σχετικά με μέτρα που σχετίζονται με την κοπή, την λείανση και την τριβή που σχετίζονται με το δικό σας πλαίσιο</a:t>
            </a:r>
          </a:p>
          <a:p>
            <a:pPr>
              <a:lnSpc>
                <a:spcPct val="100000"/>
              </a:lnSpc>
              <a:spcBef>
                <a:spcPts val="600"/>
              </a:spcBef>
            </a:pPr>
            <a:endParaRPr lang="en-US" sz="1400" dirty="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a:blip r:embed="rId3"/>
          <a:srcRect l="20564" r="20564"/>
          <a:stretch>
            <a:fillRect/>
          </a:stretch>
        </p:blipFill>
        <p:spPr>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6637969" cy="1584900"/>
          </a:xfrm>
        </p:spPr>
        <p:txBody>
          <a:bodyPr anchor="t"/>
          <a:lstStyle/>
          <a:p>
            <a:pPr>
              <a:lnSpc>
                <a:spcPct val="100000"/>
              </a:lnSpc>
            </a:pPr>
            <a:r>
              <a:rPr lang="el" sz="2800" b="1" i="0" strike="noStrike" cap="none" spc="0" baseline="0">
                <a:solidFill>
                  <a:srgbClr val="F6A317"/>
                </a:solidFill>
                <a:effectLst/>
                <a:latin typeface="Helvetica"/>
                <a:ea typeface="Helvetica"/>
                <a:cs typeface="Helvetica"/>
              </a:rPr>
              <a:t>ΤΑ ΠΡΕΠΕΙ ΚΑΙ ΤΑ ΜΗ ΤΗΣ ΚΟΠΗΣ, ΤΗΣ ΤΡΙΒΗΣ ΚΑΙ ΤΗΣ ΛΕΙΑΝΣΗΣ</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26710"/>
            <a:ext cx="10965577" cy="3230407"/>
          </a:xfrm>
        </p:spPr>
        <p:txBody>
          <a:bodyPr/>
          <a:lstStyle/>
          <a:p>
            <a:pPr>
              <a:lnSpc>
                <a:spcPts val="2000"/>
              </a:lnSpc>
              <a:spcBef>
                <a:spcPts val="800"/>
              </a:spcBef>
            </a:pPr>
            <a:r>
              <a:rPr lang="el" sz="1600" b="1" i="0" strike="noStrike" cap="none" spc="0" baseline="0" dirty="0">
                <a:solidFill>
                  <a:srgbClr val="000000"/>
                </a:solidFill>
                <a:effectLst/>
                <a:latin typeface="Helvetica"/>
                <a:ea typeface="Helvetica"/>
                <a:cs typeface="Helvetica"/>
              </a:rPr>
              <a:t>ΤΙ ΠΡΕΠΕΙ ΝΑ ΚΑΝΕΤΕ</a:t>
            </a:r>
          </a:p>
          <a:p>
            <a:pPr marL="285750" indent="-285750">
              <a:lnSpc>
                <a:spcPts val="2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Χρησιμοποιήστε ένα σύστημα αναρρόφησης όταν είναι διαθέσιμο</a:t>
            </a:r>
          </a:p>
          <a:p>
            <a:pPr marL="285750" indent="-285750">
              <a:lnSpc>
                <a:spcPts val="2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Επωφεληθείτε από τα συστήματα εξαερισμού όταν εργάζεστε σε κλειστούς χώρους</a:t>
            </a:r>
          </a:p>
          <a:p>
            <a:pPr marL="285750" indent="-285750">
              <a:lnSpc>
                <a:spcPts val="2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Χρησιμοποιήστε εργαλεία ενσωματωμένα στο νερό για να κρατήσετε τη σκόνη χαμηλά</a:t>
            </a:r>
          </a:p>
          <a:p>
            <a:pPr marL="285750" indent="-285750">
              <a:lnSpc>
                <a:spcPts val="2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Χρήση ΜΑΠ σε υποδεικνυόμενους χώρους</a:t>
            </a:r>
          </a:p>
          <a:p>
            <a:pPr>
              <a:lnSpc>
                <a:spcPts val="2000"/>
              </a:lnSpc>
              <a:spcBef>
                <a:spcPts val="800"/>
              </a:spcBef>
            </a:pPr>
            <a:r>
              <a:rPr lang="el" sz="1600" b="1" i="0" strike="noStrike" cap="none" spc="0" baseline="0" dirty="0">
                <a:solidFill>
                  <a:srgbClr val="000000"/>
                </a:solidFill>
                <a:effectLst/>
                <a:latin typeface="Helvetica"/>
                <a:ea typeface="Helvetica"/>
                <a:cs typeface="Helvetica"/>
              </a:rPr>
              <a:t>ΤΙ ΔΕΝ ΠΡΕΠΕΙ ΝΑ ΚΑΝΕΤΕ</a:t>
            </a:r>
          </a:p>
          <a:p>
            <a:pPr marL="285750" indent="-285750">
              <a:lnSpc>
                <a:spcPts val="2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Να χρησιμοποιήσετε εξοπλισμό που είναι ελαττωματικός ή κατεστραμμένος</a:t>
            </a:r>
          </a:p>
          <a:p>
            <a:pPr marL="285750" indent="-285750">
              <a:lnSpc>
                <a:spcPts val="2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Να αφήσετε τους κάδους εξαγωγής σκόνης να υπερχειλίσουν</a:t>
            </a:r>
          </a:p>
          <a:p>
            <a:pPr marL="285750" indent="-285750">
              <a:lnSpc>
                <a:spcPts val="2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Να χρησιμοποιήσετε συσκευές σε συνδυασμό με ακατάλληλες διεργασίες και εξοπλισμό (π.χ υγρές διαδικασίες με προϊόν που δεν υποστηρίζει διείσδυση νερού)</a:t>
            </a:r>
          </a:p>
          <a:p>
            <a:pPr marL="285750" indent="-285750">
              <a:lnSpc>
                <a:spcPts val="2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ΚΕΝΗ ΔΙΑΦΑΝΕΙΑ</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000"/>
              </a:lnSpc>
              <a:spcBef>
                <a:spcPts val="600"/>
              </a:spcBef>
            </a:pPr>
            <a:r>
              <a:rPr lang="el" b="0" i="0" strike="noStrike" cap="none" spc="0" baseline="0" dirty="0">
                <a:solidFill>
                  <a:srgbClr val="000000"/>
                </a:solidFill>
                <a:effectLst/>
                <a:latin typeface="Helvetica"/>
                <a:ea typeface="Helvetica"/>
                <a:cs typeface="Helvetica"/>
              </a:rPr>
              <a:t>Χρησιμοποιήστε αυτήν τη διαφάνεια για να δημιουργήσετε προσαρμοσμένο εκπαιδευτικό υλικό ειδικά για ένα περιβάλλον /εργασία</a:t>
            </a:r>
          </a:p>
          <a:p>
            <a:pPr>
              <a:lnSpc>
                <a:spcPts val="2000"/>
              </a:lnSpc>
              <a:spcBef>
                <a:spcPts val="600"/>
              </a:spcBef>
            </a:pPr>
            <a:r>
              <a:rPr lang="el" b="0" i="0" strike="noStrike" cap="none" spc="0" baseline="0" dirty="0">
                <a:solidFill>
                  <a:srgbClr val="000000"/>
                </a:solidFill>
                <a:effectLst/>
                <a:latin typeface="Helvetica"/>
                <a:ea typeface="Helvetica"/>
                <a:cs typeface="Helvetica"/>
              </a:rPr>
              <a:t>Για να αλλάξετε την εικόνα, κάντε δεξί κλικ &gt; αλλαγή εικόνας &gt; από αρχείο.</a:t>
            </a:r>
          </a:p>
          <a:p>
            <a:pPr>
              <a:lnSpc>
                <a:spcPts val="2000"/>
              </a:lnSpc>
              <a:spcBef>
                <a:spcPts val="600"/>
              </a:spcBef>
            </a:pPr>
            <a:r>
              <a:rPr lang="el" b="0" i="0" strike="noStrike" cap="none" spc="0" baseline="0" dirty="0">
                <a:solidFill>
                  <a:srgbClr val="000000"/>
                </a:solidFill>
                <a:effectLst/>
                <a:latin typeface="Helvetica"/>
                <a:ea typeface="Helvetica"/>
                <a:cs typeface="Helvetica"/>
              </a:rPr>
              <a:t>Για να δημιουργήσετε περισσότερες διαφάνειες, κάντε κλικ στην καρτέλα "Νέα διαφάνεια" παραπάνω</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ΣΥΜΠΕΡΑΣΜΑ</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453625" cy="3682369"/>
          </a:xfrm>
        </p:spPr>
        <p:txBody>
          <a:bodyPr anchor="t"/>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Η κοπή, η τριβή και η λείανση είναι διαδικασίες υψηλής ενέργειας που δημιουργούν μεγάλες ποσότητες σκόνης.</a:t>
            </a:r>
          </a:p>
          <a:p>
            <a:pPr>
              <a:lnSpc>
                <a:spcPts val="2000"/>
              </a:lnSpc>
              <a:spcBef>
                <a:spcPts val="800"/>
              </a:spcBef>
            </a:pPr>
            <a:r>
              <a:rPr lang="el" b="0" i="0" strike="noStrike" cap="none" spc="0" baseline="0" dirty="0">
                <a:solidFill>
                  <a:srgbClr val="000000"/>
                </a:solidFill>
                <a:effectLst/>
                <a:latin typeface="Helvetica"/>
                <a:ea typeface="Helvetica"/>
                <a:cs typeface="Helvetica"/>
              </a:rPr>
              <a:t>Υπενθύμιση:</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Βεβαιωθείτε ότι ο κλειστός χώρος αερίζεται καλά</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Χρησιμοποιήστε εργαλεία ενσωματωμένα στο νερό όπου είναι δυνατόν</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Ελέγξτε τον εξοπλισμό για τυχόν σημάδια φθοράς.</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FF0000"/>
                </a:solidFill>
                <a:effectLst/>
                <a:latin typeface="Helvetica"/>
                <a:ea typeface="Helvetica"/>
                <a:cs typeface="Helvetica"/>
              </a:rPr>
              <a:t>Εκπαιδευτής για την προσθήκη συμπερασμάτων με βάση τα συμφραζόμενα</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ΠΕΡΑΙΤΕΡΩ ΜΑΘΗΣΗ</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44761"/>
            <a:ext cx="6049226"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3" history="0"/>
              </a:rPr>
              <a:t>Ορθή πρακτική για εφαρμογές ξηρής κοπής με τη χρήση γωνιακών κλαδευτικών/κοπτικών ψαλιδιών γωνίας ή ηλεκτρικών βιδολόγων τοίχων (Φύλλο εργασίας 2.1.14α)</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3" history="0"/>
              </a:rPr>
              <a:t>Ορθή πρακτική  κοπής και στίλβωσης κεραμικών και πέτρινων υλικών (Φύλλο εργασίας 2.2.7)</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4" history="0"/>
              </a:rPr>
              <a:t>Οδηγός ορθής πρακτικής του NEPSI</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5" history="0"/>
              </a:rPr>
              <a:t>Οδηγός NEPSI για ΜΜΕ</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168712"/>
            <a:ext cx="10022946" cy="625465"/>
          </a:xfrm>
          <a:prstGeom prst="rect">
            <a:avLst/>
          </a:prstGeom>
          <a:noFill/>
          <a:ln>
            <a:noFill/>
          </a:ln>
        </p:spPr>
        <p:txBody>
          <a:bodyPr wrap="square" anchor="ctr">
            <a:spAutoFit/>
          </a:bodyPr>
          <a:lstStyle/>
          <a:p>
            <a:pPr>
              <a:spcBef>
                <a:spcPts val="1200"/>
              </a:spcBef>
              <a:spcAft>
                <a:spcPts val="1200"/>
              </a:spcAft>
              <a:buSzPct val="130000"/>
            </a:pPr>
            <a:r>
              <a:rPr lang="el" sz="1700" b="0" i="0" strike="noStrike" cap="none" spc="0" baseline="0" dirty="0">
                <a:solidFill>
                  <a:srgbClr val="000000"/>
                </a:solidFill>
                <a:effectLst/>
                <a:latin typeface="Calibri"/>
                <a:ea typeface="Calibri"/>
                <a:cs typeface="Calibri"/>
              </a:rPr>
              <a:t>Επισκεφθείτε την </a:t>
            </a:r>
            <a:r>
              <a:rPr lang="el" sz="1700" b="1" i="0" strike="noStrike" cap="none" spc="0" baseline="0" dirty="0">
                <a:solidFill>
                  <a:srgbClr val="000000"/>
                </a:solidFill>
                <a:effectLst/>
                <a:latin typeface="Calibri"/>
                <a:ea typeface="Calibri"/>
                <a:cs typeface="Calibri"/>
              </a:rPr>
              <a:t>πλατφόρμα ηλεκτρονικής μάθησης του NEPSI</a:t>
            </a:r>
            <a:r>
              <a:rPr lang="el" sz="1700" b="0" i="0" strike="noStrike" cap="none" spc="0" baseline="0" dirty="0">
                <a:solidFill>
                  <a:srgbClr val="000000"/>
                </a:solidFill>
                <a:effectLst/>
                <a:latin typeface="Calibri"/>
                <a:ea typeface="Calibri"/>
                <a:cs typeface="Calibri"/>
              </a:rPr>
              <a:t> στο </a:t>
            </a:r>
            <a:r>
              <a:rPr lang="el" sz="1700" b="0" i="0" strike="noStrike" cap="none" spc="0" baseline="0" dirty="0">
                <a:solidFill>
                  <a:srgbClr val="000000"/>
                </a:solidFill>
                <a:effectLst/>
                <a:latin typeface="Calibri"/>
                <a:ea typeface="Calibri"/>
                <a:cs typeface="Calibri"/>
                <a:hlinkClick r:id="rId6" history="0"/>
              </a:rPr>
              <a:t>training.nepsi.eu</a:t>
            </a:r>
            <a:r>
              <a:rPr lang="el" sz="1700" b="0" i="0" strike="noStrike" cap="none" spc="0" baseline="0" dirty="0">
                <a:solidFill>
                  <a:srgbClr val="000000"/>
                </a:solidFill>
                <a:effectLst/>
                <a:latin typeface="Calibri"/>
                <a:ea typeface="Calibri"/>
                <a:cs typeface="Calibri"/>
              </a:rPr>
              <a:t> για περισσότερους μαθησιακούς πόρους σχετικά με το κρυσταλλικό πυρίτιο (RCS).</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purl.org/dc/dcmitype/"/>
    <ds:schemaRef ds:uri="http://purl.org/dc/elements/1.1/"/>
    <ds:schemaRef ds:uri="d8ecf516-e360-4672-81b9-68723bedb71f"/>
    <ds:schemaRef ds:uri="http://purl.org/dc/terms/"/>
    <ds:schemaRef ds:uri="http://schemas.microsoft.com/office/2006/metadata/properties"/>
    <ds:schemaRef ds:uri="http://schemas.openxmlformats.org/package/2006/metadata/core-properties"/>
    <ds:schemaRef ds:uri="6d9d7403-2d8c-4818-ae25-2c5629bc7330"/>
    <ds:schemaRef ds:uri="http://www.w3.org/XML/1998/namespace"/>
  </ds:schemaRefs>
</ds:datastoreItem>
</file>

<file path=customXml/itemProps3.xml><?xml version="1.0" encoding="utf-8"?>
<ds:datastoreItem xmlns:ds="http://schemas.openxmlformats.org/officeDocument/2006/customXml" ds:itemID="{956BEDF8-9FB9-4FE1-812B-118D73363B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78</TotalTime>
  <Words>1334</Words>
  <Application>Microsoft Macintosh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44</cp:revision>
  <dcterms:created xsi:type="dcterms:W3CDTF">2020-06-26T09:56:53Z</dcterms:created>
  <dcterms:modified xsi:type="dcterms:W3CDTF">2024-11-13T11:52:50Z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