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000000"/>
                </a:solidFill>
                <a:effectLst/>
                <a:latin typeface="Calibri"/>
                <a:ea typeface="Calibri"/>
                <a:cs typeface="Calibri"/>
              </a:rPr>
              <a:t>Šīs apmācības sniedz norādījumus par  kristālisko silīcija dioksīdu saturošu materiālu griešanu, slīpēšanu un pulēšanu.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Maisu iztukšošanas procesi un nepareiza apiešanās ar tukšajiem maisiem var ievērojami paaugstināt putekļu iedarbības līmeni. Šā iemesla dēļ jāievēro laba prakse attiecībā uz maisu iztukšošanu. Mazo maisu iztukšošanai ieteicams izmantot automātiskās vai pusautomātiskās maisu iztukšošanas stacijas.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Griešana, slīpēšana un pulēšana ir augstas enerģijas procesi, kas var radīt bīstamu putekļu daudzumu.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Pirms augstas enerģijas procesu uzsākšanas ir jāveic vairāki drošības pasākumi, lai samazinātu putekļu iedarbību un nevajadzīgas traumas.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Mitrie procesi palīdz samazināt putekļu iedarbību, aizturot gaisā esošos putekļus ar ūdeni. Ja ierīce ir pielāgota ūdens iesmidzināšanai, ieteicams izmantot mitros procesus. </a:t>
            </a:r>
            <a:r>
              <a:rPr lang="lv" sz="1200" b="0" i="0" strike="noStrike" cap="none" spc="0" baseline="0">
                <a:solidFill>
                  <a:srgbClr val="000000"/>
                </a:solidFill>
                <a:effectLst/>
                <a:latin typeface="Calibri"/>
                <a:ea typeface="Calibri"/>
                <a:cs typeface="Calibri"/>
              </a:rPr>
              <a:t>Sausā ražošana rada ļoti augstu silīcija dioksīda putekļu līmeni – neizmantojiet sausus instrumentus!</a:t>
            </a:r>
          </a:p>
          <a:p>
            <a:endParaRPr lang="en-US"/>
          </a:p>
          <a:p>
            <a:r>
              <a:rPr lang="lv" sz="1800" b="0" i="0" strike="noStrike" cap="none" spc="0" baseline="0">
                <a:solidFill>
                  <a:srgbClr val="000000"/>
                </a:solidFill>
                <a:effectLst/>
                <a:latin typeface="Calibri"/>
                <a:ea typeface="Calibri"/>
                <a:cs typeface="Calibri"/>
              </a:rPr>
              <a:t>IAL jālieto, kā norādīts zīmēs un piktogrammā.       Veicot darbus, kas saistīti ar lielu putekļu daudzumu, vienmēr lietojiet elpceļu aizsarglīdzekļus.</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1" i="0" strike="noStrike" cap="none" spc="0" baseline="0">
                <a:solidFill>
                  <a:srgbClr val="000000"/>
                </a:solidFill>
                <a:effectLst/>
                <a:latin typeface="Calibri"/>
                <a:ea typeface="Calibri"/>
                <a:cs typeface="Calibri"/>
              </a:rPr>
              <a:t>*Piezīme pasniedzējam*</a:t>
            </a:r>
            <a:r>
              <a:rPr lang="lv" sz="1800" b="0" i="0" strike="noStrike" cap="none" spc="0" baseline="0">
                <a:solidFill>
                  <a:srgbClr val="000000"/>
                </a:solidFill>
                <a:effectLst/>
                <a:latin typeface="Calibri"/>
                <a:ea typeface="Calibri"/>
                <a:cs typeface="Calibri"/>
              </a:rPr>
              <a:t> Apsveriet iespēju pievienot papildu informāciju, kas raksturīga jūsu darba kontekstam.</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lv" sz="1400" b="1" i="0" strike="noStrike" cap="none" spc="0" baseline="0" dirty="0">
                <a:solidFill>
                  <a:srgbClr val="F6A317"/>
                </a:solidFill>
                <a:effectLst/>
                <a:latin typeface="Helvetica"/>
                <a:ea typeface="Helvetica"/>
                <a:cs typeface="Helvetica"/>
              </a:rPr>
              <a:t>LABĀS PRAKSES APMĀCĪBAS PAR GRIEŠANU, SLĪPĒŠANU UN PULĒŠANU</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053357" cy="850900"/>
          </a:xfrm>
        </p:spPr>
        <p:txBody>
          <a:bodyPr anchor="t"/>
          <a:lstStyle/>
          <a:p>
            <a:pPr>
              <a:lnSpc>
                <a:spcPct val="100000"/>
              </a:lnSpc>
            </a:pPr>
            <a:r>
              <a:rPr lang="lv" sz="2800" i="0" strike="noStrike" cap="none" spc="0" baseline="0" dirty="0">
                <a:solidFill>
                  <a:srgbClr val="FFFFFF"/>
                </a:solidFill>
                <a:effectLst/>
                <a:latin typeface="Helvetica"/>
                <a:ea typeface="Helvetica"/>
                <a:cs typeface="Helvetica"/>
              </a:rPr>
              <a:t>LABĀS PRAKSES APMĀCĪBAS PAR GRIEŠANU, SLĪPĒŠANU UN PULĒŠANU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149389" y="342900"/>
            <a:ext cx="364891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249200" cy="3682369"/>
          </a:xfrm>
        </p:spPr>
        <p:txBody>
          <a:bodyPr/>
          <a:lstStyle/>
          <a:p>
            <a:pPr>
              <a:lnSpc>
                <a:spcPts val="2400"/>
              </a:lnSpc>
              <a:spcBef>
                <a:spcPts val="600"/>
              </a:spcBef>
              <a:spcAft>
                <a:spcPts val="1000"/>
              </a:spcAft>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spcBef>
                <a:spcPts val="600"/>
              </a:spcBef>
            </a:pPr>
            <a:r>
              <a:rPr lang="lv" sz="1800" b="0" i="0" strike="noStrike" cap="none" spc="0" baseline="0" dirty="0">
                <a:solidFill>
                  <a:srgbClr val="000000"/>
                </a:solidFill>
                <a:effectLst/>
                <a:latin typeface="Helvetica"/>
                <a:ea typeface="Helvetica"/>
                <a:cs typeface="Helvetica"/>
              </a:rPr>
              <a:t>Šajā PowerPoint apmācības prezentācijā jūs uzzināsiet par:</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Veselības riskuiem, kas saistīti ar augstas enerģijas rūpniecības procesiem, kuri var izraisīt kaitīgu ieelpojamo kristāliskā 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Labo praksi, kas jāievēro, griežot, slīpējot un pulējot</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spcBef>
                <a:spcPts val="6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4793" r="16438"/>
          <a:stretch/>
        </p:blipFill>
        <p:spPr>
          <a:xfrm>
            <a:off x="7154778" y="1608138"/>
            <a:ext cx="4662571"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Griešanas, slīpēšanas un pulēšanas procesus var kontrolēt, izmantojot piecas galvenās putekļu kontroles metodes.</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Šīs darbības var radīt daudz putekļu.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AUGSTAS ENERĢIJAS PROCESI RADA </a:t>
            </a:r>
            <a:r>
              <a:rPr lang="lv" sz="2800" b="1" i="1" strike="noStrike" cap="none" spc="0" baseline="0" dirty="0">
                <a:solidFill>
                  <a:srgbClr val="F6A317"/>
                </a:solidFill>
                <a:effectLst/>
                <a:latin typeface="Helvetica"/>
                <a:ea typeface="Helvetica"/>
                <a:cs typeface="Helvetica"/>
              </a:rPr>
              <a:t>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lv" sz="1800" b="0" i="0" strike="noStrike" cap="none" spc="0" baseline="0" dirty="0">
                <a:solidFill>
                  <a:srgbClr val="000000"/>
                </a:solidFill>
                <a:effectLst/>
                <a:latin typeface="Helvetica"/>
                <a:ea typeface="Helvetica"/>
                <a:cs typeface="Helvetica"/>
              </a:rPr>
              <a:t>Griešana, slīpēšana un pulēšana ir augstas enerģijas procesi, kas, apstrādājot noteiktus materiālus, var radīt daudz putekļu: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Daudzu rūpniecisko materiālu (piemēram, smilšakmens) radītie putekļi ir bīstami; lai samazinātu putekļu iedarbību, ir nepieciešami kontroles pasākumi.</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Radušies putekļi var saturēt ieelpojamu kristālisko silīcija dioksīdu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kas, ilgstoši ieelpojot, var izraisīt silikozi.</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INSTRUMENTI, KAS RADA PUTEKĻUS</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Leņķa slīpmašīnas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Leņķa frēzes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Apgriešanas mašīnas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Elektriskie ripzāģi</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Urbjmašīnas</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PIRMS GRIEŠANAS, SLĪPĒŠANAS UN PULĒŠANAS</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Pārliecinieties, ka darba zona ir labi vēdināma.</a:t>
            </a:r>
          </a:p>
          <a:p>
            <a:pPr marL="285750" indent="-285750">
              <a:lnSpc>
                <a:spcPct val="1000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Pārbaudiet, vai iekārtām nav bojājumu pazīmes.</a:t>
            </a:r>
          </a:p>
          <a:p>
            <a:pPr marL="285750" indent="-285750">
              <a:lnSpc>
                <a:spcPct val="1000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Ja izmantojat nosūces sistēmu, pārliecinieties, vai tā darbojas pareizi.</a:t>
            </a:r>
          </a:p>
          <a:p>
            <a:pPr marL="285750" indent="-285750">
              <a:lnSpc>
                <a:spcPct val="1000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Tīriet plātnes un mašīnas ar tekošu ūdeni.</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GRIEŠANAS, SLĪPĒŠANAS UN PULĒŠANAS LAIKĀ</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2781300"/>
            <a:ext cx="5623557" cy="3263745"/>
          </a:xfrm>
        </p:spPr>
        <p:txBody>
          <a:bodyPr/>
          <a:lstStyle/>
          <a:p>
            <a:pPr marL="285750" indent="-285750">
              <a:lnSpc>
                <a:spcPct val="100000"/>
              </a:lnSpc>
              <a:spcBef>
                <a:spcPts val="600"/>
              </a:spcBef>
              <a:buFont typeface="Arial" panose="020B0604020202020204" pitchFamily="34" charset="0"/>
              <a:buChar char="•"/>
            </a:pPr>
            <a:r>
              <a:rPr lang="lv" sz="1400" b="0" i="0" strike="noStrike" cap="none" spc="0" baseline="0" dirty="0">
                <a:solidFill>
                  <a:srgbClr val="000000"/>
                </a:solidFill>
                <a:effectLst/>
                <a:latin typeface="Helvetica"/>
                <a:ea typeface="Helvetica"/>
                <a:cs typeface="Helvetica"/>
              </a:rPr>
              <a:t>Ja izmantojat mitros procesus, pārbaudiet, vai ūdens padeve ir pietiekama.</a:t>
            </a:r>
          </a:p>
          <a:p>
            <a:pPr marL="285750" indent="-285750">
              <a:lnSpc>
                <a:spcPct val="100000"/>
              </a:lnSpc>
              <a:spcBef>
                <a:spcPts val="600"/>
              </a:spcBef>
              <a:buFont typeface="Arial" panose="020B0604020202020204" pitchFamily="34" charset="0"/>
              <a:buChar char="•"/>
            </a:pPr>
            <a:r>
              <a:rPr lang="lv" sz="1400" b="0" i="0" strike="noStrike" cap="none" spc="0" baseline="0" dirty="0">
                <a:solidFill>
                  <a:srgbClr val="000000"/>
                </a:solidFill>
                <a:effectLst/>
                <a:latin typeface="Helvetica"/>
                <a:ea typeface="Helvetica"/>
                <a:cs typeface="Helvetica"/>
              </a:rPr>
              <a:t>Vienmēr lietojiet elpceļu aizsardzību, veicot darbības, kas saistītas ar lielu putekļu daudzumu.</a:t>
            </a:r>
          </a:p>
          <a:p>
            <a:pPr marL="285750" indent="-285750">
              <a:lnSpc>
                <a:spcPct val="100000"/>
              </a:lnSpc>
              <a:spcBef>
                <a:spcPts val="600"/>
              </a:spcBef>
              <a:buFont typeface="Arial" panose="020B0604020202020204" pitchFamily="34" charset="0"/>
              <a:buChar char="•"/>
            </a:pPr>
            <a:r>
              <a:rPr lang="lv" sz="1400" b="0" i="0" strike="noStrike" cap="none" spc="0" baseline="0" dirty="0">
                <a:solidFill>
                  <a:srgbClr val="000000"/>
                </a:solidFill>
                <a:effectLst/>
                <a:latin typeface="Helvetica"/>
                <a:ea typeface="Helvetica"/>
                <a:cs typeface="Helvetica"/>
              </a:rPr>
              <a:t>Mašīnu un darbarīku, kuros iestrādāta ūdens padeve, izmantošana ievērojami samazina silīcija dioksīda putekļu līmeni.</a:t>
            </a:r>
          </a:p>
          <a:p>
            <a:pPr marL="285750" indent="-285750">
              <a:lnSpc>
                <a:spcPct val="100000"/>
              </a:lnSpc>
              <a:spcBef>
                <a:spcPts val="600"/>
              </a:spcBef>
              <a:buFont typeface="Arial" panose="020B0604020202020204" pitchFamily="34" charset="0"/>
              <a:buChar char="•"/>
            </a:pPr>
            <a:r>
              <a:rPr lang="lv" sz="1400" b="0" i="0" strike="noStrike" cap="none" spc="0" baseline="0" dirty="0">
                <a:solidFill>
                  <a:srgbClr val="000000"/>
                </a:solidFill>
                <a:effectLst/>
                <a:latin typeface="Helvetica"/>
                <a:ea typeface="Helvetica"/>
                <a:cs typeface="Helvetica"/>
              </a:rPr>
              <a:t>Ja iespējams, turiet mašīnas drošības durvis aizvērtas.</a:t>
            </a:r>
          </a:p>
          <a:p>
            <a:pPr marL="285750" indent="-285750">
              <a:lnSpc>
                <a:spcPct val="100000"/>
              </a:lnSpc>
              <a:spcBef>
                <a:spcPts val="600"/>
              </a:spcBef>
              <a:buFont typeface="Arial" panose="020B0604020202020204" pitchFamily="34" charset="0"/>
              <a:buChar char="•"/>
            </a:pPr>
            <a:r>
              <a:rPr lang="lv" sz="1400" b="0" i="0" strike="noStrike" cap="none" spc="0" baseline="0" dirty="0">
                <a:solidFill>
                  <a:srgbClr val="000000"/>
                </a:solidFill>
                <a:effectLst/>
                <a:latin typeface="Helvetica"/>
                <a:ea typeface="Helvetica"/>
                <a:cs typeface="Helvetica"/>
              </a:rPr>
              <a:t>Izmantojiet vietējās nosūces ventilāciju (LEV), lai uztvertu silīcija dioksīda putekļus to rašanās vietā un aizvadītu tos prom no darbinieka elpošanas zonas.</a:t>
            </a:r>
          </a:p>
          <a:p>
            <a:pPr marL="285750" indent="-285750">
              <a:lnSpc>
                <a:spcPct val="100000"/>
              </a:lnSpc>
              <a:spcBef>
                <a:spcPts val="600"/>
              </a:spcBef>
              <a:buFont typeface="Arial" panose="020B0604020202020204" pitchFamily="34" charset="0"/>
              <a:buChar char="•"/>
            </a:pPr>
            <a:r>
              <a:rPr lang="lv" sz="1400" b="0" i="0" strike="noStrike" cap="none" spc="0" baseline="0" dirty="0">
                <a:solidFill>
                  <a:srgbClr val="FF0000"/>
                </a:solidFill>
                <a:effectLst/>
                <a:latin typeface="Helvetica"/>
                <a:ea typeface="Helvetica"/>
                <a:cs typeface="Helvetica"/>
              </a:rPr>
              <a:t>Teksta daļa, ko aizpilda pasniedzējs – pievienojiet papildu tekstu par pasākumiem saistībā ar griešanu, slīpēšanu un pulēšanu, kas attiecas uz jūsu kontekstu.</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7211724" cy="1584900"/>
          </a:xfrm>
        </p:spPr>
        <p:txBody>
          <a:bodyPr anchor="t"/>
          <a:lstStyle/>
          <a:p>
            <a:pPr>
              <a:lnSpc>
                <a:spcPct val="100000"/>
              </a:lnSpc>
            </a:pPr>
            <a:r>
              <a:rPr lang="lv" sz="2800" b="1" i="0" strike="noStrike" cap="none" spc="0" baseline="0" dirty="0">
                <a:solidFill>
                  <a:srgbClr val="F6A317"/>
                </a:solidFill>
                <a:effectLst/>
                <a:latin typeface="Helvetica"/>
                <a:ea typeface="Helvetica"/>
                <a:cs typeface="Helvetica"/>
              </a:rPr>
              <a:t>IETEIKUMI GRIEŠANAS, SLĪPĒŠANAS UN PULĒŠANAS DARBĪBĀM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lv" sz="1600" b="1" i="0" strike="noStrike" cap="none" spc="0" baseline="0">
                <a:solidFill>
                  <a:srgbClr val="000000"/>
                </a:solidFill>
                <a:effectLst/>
                <a:latin typeface="Helvetica"/>
                <a:ea typeface="Helvetica"/>
                <a:cs typeface="Helvetica"/>
              </a:rPr>
              <a:t>KO DARĪT</a:t>
            </a:r>
          </a:p>
          <a:p>
            <a:pPr marL="285750" indent="-285750">
              <a:lnSpc>
                <a:spcPct val="100000"/>
              </a:lnSpc>
              <a:spcBef>
                <a:spcPts val="800"/>
              </a:spcBef>
              <a:buSzPct val="85000"/>
              <a:buFont typeface=".Apple Color Emoji UI"/>
              <a:buChar char="✅"/>
            </a:pPr>
            <a:r>
              <a:rPr lang="lv" sz="1600" b="0" i="0" strike="noStrike" cap="none" spc="0" baseline="0">
                <a:solidFill>
                  <a:srgbClr val="000000"/>
                </a:solidFill>
                <a:effectLst/>
                <a:latin typeface="Helvetica"/>
                <a:ea typeface="Helvetica"/>
                <a:cs typeface="Helvetica"/>
              </a:rPr>
              <a:t>Izmantojiet putekļu nosūces sistēmu, ja tāda ir pieejama</a:t>
            </a:r>
          </a:p>
          <a:p>
            <a:pPr marL="285750" indent="-285750">
              <a:lnSpc>
                <a:spcPct val="100000"/>
              </a:lnSpc>
              <a:spcBef>
                <a:spcPts val="800"/>
              </a:spcBef>
              <a:buSzPct val="85000"/>
              <a:buFont typeface=".Apple Color Emoji UI"/>
              <a:buChar char="✅"/>
            </a:pPr>
            <a:r>
              <a:rPr lang="lv" sz="1600" b="0" i="0" strike="noStrike" cap="none" spc="0" baseline="0">
                <a:solidFill>
                  <a:srgbClr val="000000"/>
                </a:solidFill>
                <a:effectLst/>
                <a:latin typeface="Helvetica"/>
                <a:ea typeface="Helvetica"/>
                <a:cs typeface="Helvetica"/>
              </a:rPr>
              <a:t>Strādājot slēgtās telpās, izmantojiet ventilācijas sistēmas.</a:t>
            </a:r>
          </a:p>
          <a:p>
            <a:pPr marL="285750" indent="-285750">
              <a:lnSpc>
                <a:spcPct val="100000"/>
              </a:lnSpc>
              <a:spcBef>
                <a:spcPts val="800"/>
              </a:spcBef>
              <a:buSzPct val="85000"/>
              <a:buFont typeface=".Apple Color Emoji UI"/>
              <a:buChar char="✅"/>
            </a:pPr>
            <a:r>
              <a:rPr lang="lv" sz="1600" b="0" i="0" strike="noStrike" cap="none" spc="0" baseline="0">
                <a:solidFill>
                  <a:srgbClr val="000000"/>
                </a:solidFill>
                <a:effectLst/>
                <a:latin typeface="Helvetica"/>
                <a:ea typeface="Helvetica"/>
                <a:cs typeface="Helvetica"/>
              </a:rPr>
              <a:t>Izmantojiet instrumentus ar integrētu ūdens padevi, lai nomāktu putekļus.</a:t>
            </a:r>
          </a:p>
          <a:p>
            <a:pPr marL="285750" indent="-285750">
              <a:lnSpc>
                <a:spcPct val="100000"/>
              </a:lnSpc>
              <a:spcBef>
                <a:spcPts val="800"/>
              </a:spcBef>
              <a:spcAft>
                <a:spcPts val="1000"/>
              </a:spcAft>
              <a:buSzPct val="85000"/>
              <a:buFont typeface=".Apple Color Emoji UI"/>
              <a:buChar char="✅"/>
            </a:pPr>
            <a:r>
              <a:rPr lang="lv" sz="1600" b="0" i="0" strike="noStrike" cap="none" spc="0" baseline="0">
                <a:solidFill>
                  <a:srgbClr val="000000"/>
                </a:solidFill>
                <a:effectLst/>
                <a:latin typeface="Helvetica"/>
                <a:ea typeface="Helvetica"/>
                <a:cs typeface="Helvetica"/>
              </a:rPr>
              <a:t>Izmantojiet IAL norādītajās zonās.</a:t>
            </a:r>
          </a:p>
          <a:p>
            <a:pPr>
              <a:lnSpc>
                <a:spcPct val="100000"/>
              </a:lnSpc>
              <a:spcBef>
                <a:spcPts val="800"/>
              </a:spcBef>
            </a:pPr>
            <a:r>
              <a:rPr lang="lv" sz="1600" b="1" i="0" strike="noStrike" cap="none" spc="0" baseline="0">
                <a:solidFill>
                  <a:srgbClr val="000000"/>
                </a:solidFill>
                <a:effectLst/>
                <a:latin typeface="Helvetica"/>
                <a:ea typeface="Helvetica"/>
                <a:cs typeface="Helvetica"/>
              </a:rPr>
              <a:t>KO NEDARĪT</a:t>
            </a:r>
          </a:p>
          <a:p>
            <a:pPr marL="285750" indent="-285750">
              <a:lnSpc>
                <a:spcPct val="100000"/>
              </a:lnSpc>
              <a:spcBef>
                <a:spcPts val="800"/>
              </a:spcBef>
              <a:buSzPct val="85000"/>
              <a:buFont typeface=".Apple Color Emoji UI"/>
              <a:buChar char="❌"/>
            </a:pPr>
            <a:r>
              <a:rPr lang="lv" sz="1600" b="0" i="0" strike="noStrike" cap="none" spc="0" baseline="0">
                <a:solidFill>
                  <a:srgbClr val="000000"/>
                </a:solidFill>
                <a:effectLst/>
                <a:latin typeface="Helvetica"/>
                <a:ea typeface="Helvetica"/>
                <a:cs typeface="Helvetica"/>
              </a:rPr>
              <a:t>Neizmantojiet bojātu aprīkojumu.</a:t>
            </a:r>
          </a:p>
          <a:p>
            <a:pPr marL="285750" indent="-285750">
              <a:lnSpc>
                <a:spcPct val="100000"/>
              </a:lnSpc>
              <a:spcBef>
                <a:spcPts val="800"/>
              </a:spcBef>
              <a:buSzPct val="85000"/>
              <a:buFont typeface=".Apple Color Emoji UI"/>
              <a:buChar char="❌"/>
            </a:pPr>
            <a:r>
              <a:rPr lang="lv" sz="1600" b="0" i="0" strike="noStrike" cap="none" spc="0" baseline="0">
                <a:solidFill>
                  <a:srgbClr val="000000"/>
                </a:solidFill>
                <a:effectLst/>
                <a:latin typeface="Helvetica"/>
                <a:ea typeface="Helvetica"/>
                <a:cs typeface="Helvetica"/>
              </a:rPr>
              <a:t>Neļaujiet putekļu savākšanas tvertnēm pārpildīties.</a:t>
            </a:r>
          </a:p>
          <a:p>
            <a:pPr marL="285750" indent="-285750">
              <a:lnSpc>
                <a:spcPct val="100000"/>
              </a:lnSpc>
              <a:spcBef>
                <a:spcPts val="800"/>
              </a:spcBef>
              <a:buSzPct val="85000"/>
              <a:buFont typeface=".Apple Color Emoji UI"/>
              <a:buChar char="❌"/>
            </a:pPr>
            <a:r>
              <a:rPr lang="lv" sz="1600" b="0" i="0" strike="noStrike" cap="none" spc="0" baseline="0">
                <a:solidFill>
                  <a:srgbClr val="000000"/>
                </a:solidFill>
                <a:effectLst/>
                <a:latin typeface="Helvetica"/>
                <a:ea typeface="Helvetica"/>
                <a:cs typeface="Helvetica"/>
              </a:rPr>
              <a:t>Neizmantojiet ierīces kopā ar neatbilstošiem procesiem un iekārtām (piemēram, mitrus procesus ar ierīci, kas neatbalsta ūdens infiltrāciju).</a:t>
            </a:r>
          </a:p>
          <a:p>
            <a:pPr marL="285750" indent="-285750">
              <a:lnSpc>
                <a:spcPct val="100000"/>
              </a:lnSpc>
              <a:spcBef>
                <a:spcPts val="800"/>
              </a:spcBef>
              <a:buSzPct val="85000"/>
              <a:buFont typeface=".Apple Color Emoji UI"/>
              <a:buChar char="✅"/>
            </a:pPr>
            <a:endParaRPr lang="en-US"/>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dirty="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dirty="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dirty="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Griešana, slīpēšana un pulēšana ir augstas enerģijas procesi, kas rada daudz putekļu.</a:t>
            </a:r>
          </a:p>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Pārliecinieties, ka noslēgtā telpa ir labi vēdināma</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Ja iespējams, izmantojiet instrumentus ar integrētu ūdens padevi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Pārbaudiet, vai iekārtām nav bojājumu pazīmes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FF0000"/>
                </a:solidFill>
                <a:effectLst/>
                <a:latin typeface="Helvetica"/>
                <a:ea typeface="Helvetica"/>
                <a:cs typeface="Helvetica"/>
              </a:rPr>
              <a:t>Pasniedzējam jāpievieno kontekstam atbilstoši secinājumi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Laba prakse griešanai sausā veidā, izmantojot ar rokām darbināmus leņķa slīpmašīnas/frēzes vai elektriskos ripzāģus (Uzdevumu lapa 2.1.14.a)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Keramikas un akmens materiālu griešanas un pulēšanas laba prakse (Uzdevumu lapa 2.2.7)</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6"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51341FA1-4DD6-4F76-915F-F64D4CF6E4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75</TotalTime>
  <Words>1122</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2020-06-26T09:56:53Z</dcterms:created>
  <dcterms:modified xsi:type="dcterms:W3CDTF">2024-11-13T11:25:56Z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