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56" r:id="rId5"/>
    <p:sldId id="280" r:id="rId6"/>
    <p:sldId id="278" r:id="rId7"/>
    <p:sldId id="272" r:id="rId8"/>
    <p:sldId id="276" r:id="rId9"/>
    <p:sldId id="279" r:id="rId10"/>
    <p:sldId id="274" r:id="rId11"/>
    <p:sldId id="275" r:id="rId12"/>
    <p:sldId id="268" r:id="rId13"/>
    <p:sldId id="264" r:id="rId14"/>
    <p:sldId id="266" r:id="rId15"/>
    <p:sldId id="267" r:id="rId16"/>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onaldi Da Costa" initials="BC" lastIdx="0" clrIdx="0">
    <p:extLst>
      <p:ext uri="{19B8F6BF-5375-455C-9EA6-DF929625EA0E}">
        <p15:presenceInfo xmlns:p15="http://schemas.microsoft.com/office/powerpoint/2012/main" userId="S::bonaldi.da.costa@leidar.com::ff0be919-81a7-4c78-87bf-fdc5c4b471f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411" autoAdjust="0"/>
    <p:restoredTop sz="80952"/>
  </p:normalViewPr>
  <p:slideViewPr>
    <p:cSldViewPr snapToGrid="0" snapToObjects="1">
      <p:cViewPr varScale="1">
        <p:scale>
          <a:sx n="98" d="100"/>
          <a:sy n="98" d="100"/>
        </p:scale>
        <p:origin x="1824" y="184"/>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1332561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 sz="1800" b="0" i="0" strike="noStrike" cap="none" spc="0" baseline="0">
                <a:solidFill>
                  <a:srgbClr val="000000"/>
                </a:solidFill>
                <a:effectLst/>
                <a:latin typeface="Calibri"/>
                <a:ea typeface="Calibri"/>
                <a:cs typeface="Calibri"/>
              </a:rPr>
              <a:t>Η υπερβολική έκθεση σε εισπνεύσιμο διοξείδιο κρυσταλλικού πυριτίου (RCS) έχει  μακροπρόθεσμες σοβαρές συνέπειες. Για τον λόγο είναι σημαντικό όλοι οι εργαζόμενοι να γνωρίζουν τις ορθές πρακτικές που περιορίζουν ή εξαλείφουν την έκθεση σε σκόνη πυριτίου. </a:t>
            </a:r>
          </a:p>
          <a:p>
            <a:endParaRPr lang="en-US" sz="1200" b="0" i="0" u="none" strike="noStrike" kern="1200">
              <a:solidFill>
                <a:schemeClr val="tx1"/>
              </a:solidFill>
              <a:effectLst/>
              <a:latin typeface="+mn-lt"/>
              <a:ea typeface="+mn-ea"/>
              <a:cs typeface="+mn-cs"/>
            </a:endParaRPr>
          </a:p>
          <a:p>
            <a:r>
              <a:rPr lang="el" sz="1200" b="0" i="0" strike="noStrike" cap="none" spc="0" baseline="0">
                <a:solidFill>
                  <a:srgbClr val="000000"/>
                </a:solidFill>
                <a:effectLst/>
                <a:latin typeface="Calibri"/>
                <a:ea typeface="Calibri"/>
                <a:cs typeface="Calibri"/>
              </a:rPr>
              <a:t>Αυτή η κατάρτιση παρέχει πληροφορίες σχετικά με την περιχαράκωση των διαδικασιών. Λάβετε υπόψη ότι μια εκτίμηση κινδύνου είναι απαραίτητη πριν από τον σχεδιασμό οποιασδήποτε κλειστής διαδικασίας, αν και αυτό αφορά κυρίως τη διοίκηση.</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26923797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12416831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2516033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6119520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11499441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35574289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226673342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el" sz="1000" b="0" i="0" strike="noStrike" cap="none" spc="0" baseline="0">
                <a:solidFill>
                  <a:srgbClr val="000000"/>
                </a:solidFill>
                <a:effectLst/>
                <a:latin typeface="Helvetica"/>
                <a:ea typeface="Helvetica"/>
                <a:cs typeface="Helvetica"/>
              </a:rPr>
              <a:t>Αυτό το πακέτο κατάρτισης δημιουργήθηκε ως μέρος του Οδηγού ορθής πρακτικής της NEPSI – visit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BF849516-AA19-3D46-9A5F-42366BC6957B}"/>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BD320CFC-6F29-3B43-89D6-E5D26E6D334C}"/>
              </a:ext>
            </a:extLst>
          </p:cNvPr>
          <p:cNvSpPr txBox="1"/>
          <p:nvPr userDrawn="1"/>
        </p:nvSpPr>
        <p:spPr>
          <a:xfrm>
            <a:off x="8165206" y="429114"/>
            <a:ext cx="3652144"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l" sz="1400" b="1" i="0" strike="noStrike" cap="none" spc="0" baseline="0" dirty="0">
                <a:solidFill>
                  <a:srgbClr val="F6A317"/>
                </a:solidFill>
                <a:effectLst/>
                <a:latin typeface="Helvetica"/>
                <a:ea typeface="Helvetica"/>
                <a:cs typeface="Helvetica"/>
              </a:rPr>
              <a:t>ΚΑΤΑΡΤΙΣΗ ΟΡΘΗΣ ΠΡΑΚΤΙΚΗΣ ΓΙΑ </a:t>
            </a:r>
            <a:br>
              <a:rPr lang="en-IN" sz="1400" b="1" i="0" strike="noStrike" cap="none" spc="0" baseline="0" dirty="0">
                <a:solidFill>
                  <a:srgbClr val="F6A317"/>
                </a:solidFill>
                <a:effectLst/>
                <a:latin typeface="Helvetica"/>
                <a:ea typeface="Helvetica"/>
                <a:cs typeface="Helvetica"/>
              </a:rPr>
            </a:br>
            <a:r>
              <a:rPr lang="el" sz="1400" b="1" i="0" strike="noStrike" cap="none" spc="0" baseline="0" dirty="0">
                <a:solidFill>
                  <a:srgbClr val="F6A317"/>
                </a:solidFill>
                <a:effectLst/>
                <a:latin typeface="Helvetica"/>
                <a:ea typeface="Helvetica"/>
                <a:cs typeface="Helvetica"/>
              </a:rPr>
              <a:t>ΤΗΝ ΠΕΡΙΧΑΡΑΚΩΣΗ ΤΩΝ ΔΙΑΔΙΚΑΣΙΩΝ</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guide.nepsi.eu/" TargetMode="External"/><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hyperlink" Target="https://training.nepsi.eu/" TargetMode="External"/><Relationship Id="rId4" Type="http://schemas.openxmlformats.org/officeDocument/2006/relationships/hyperlink" Target="https://toolkit.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p:txBody>
          <a:bodyPr anchor="t"/>
          <a:lstStyle/>
          <a:p>
            <a:pPr>
              <a:lnSpc>
                <a:spcPct val="100000"/>
              </a:lnSpc>
            </a:pPr>
            <a:r>
              <a:rPr lang="el" sz="2800" b="1" i="0" strike="noStrike" cap="none" spc="0" baseline="0" dirty="0">
                <a:solidFill>
                  <a:srgbClr val="FFFFFF"/>
                </a:solidFill>
                <a:effectLst/>
                <a:latin typeface="Helvetica"/>
                <a:ea typeface="Helvetica"/>
                <a:cs typeface="Helvetica"/>
              </a:rPr>
              <a:t>ΚΑΤΑΡΤΙΣΗ ΟΡΘΗΣ ΠΡΑΚΤΙΚΗΣ ΓΙΑ </a:t>
            </a:r>
            <a:br>
              <a:rPr lang="en-IN" sz="2800" b="1" i="0" strike="noStrike" cap="none" spc="0" baseline="0" dirty="0">
                <a:solidFill>
                  <a:srgbClr val="FFFFFF"/>
                </a:solidFill>
                <a:effectLst/>
                <a:latin typeface="Helvetica"/>
                <a:ea typeface="Helvetica"/>
                <a:cs typeface="Helvetica"/>
              </a:rPr>
            </a:br>
            <a:r>
              <a:rPr lang="el" sz="2800" b="1" i="0" strike="noStrike" cap="none" spc="0" baseline="0" dirty="0">
                <a:solidFill>
                  <a:srgbClr val="FFFFFF"/>
                </a:solidFill>
                <a:effectLst/>
                <a:latin typeface="Helvetica"/>
                <a:ea typeface="Helvetica"/>
                <a:cs typeface="Helvetica"/>
              </a:rPr>
              <a:t>ΤΗΝ ΠΕΡΙΧΑΡΑΚΩΣΗ ΤΩΝ ΔΙΑΔΙΚΑΣΙΩΝ</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5AABC0BD-1A3A-A149-87EF-3C6B21A03FC4}"/>
              </a:ext>
            </a:extLst>
          </p:cNvPr>
          <p:cNvSpPr/>
          <p:nvPr/>
        </p:nvSpPr>
        <p:spPr>
          <a:xfrm>
            <a:off x="7478487" y="321972"/>
            <a:ext cx="4318562" cy="6310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el-GR" sz="2800" dirty="0"/>
              <a:t>ΠΡΟΟΙΜΙΟ (ΓΙΑ ΤΟΝ ΕΚΠΑΙΔΕΥΤΉ)</a:t>
            </a:r>
            <a:endParaRPr lang="en-US" sz="2800" dirty="0"/>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000"/>
              </a:lnSpc>
              <a:spcBef>
                <a:spcPts val="800"/>
              </a:spcBef>
            </a:pPr>
            <a:r>
              <a:rPr lang="el-GR" dirty="0">
                <a:latin typeface="Helvetica"/>
                <a:cs typeface="Helvetica"/>
              </a:rPr>
              <a:t>Στο πλαίσιο του εκπαιδευτικού σταδίου για την εφαρμογή των ορθών πρακτικών του NEPSI, ο NEPSI έχει αναπτύξει ένα σύνολο εκπαιδευτικών πόρων. </a:t>
            </a:r>
          </a:p>
          <a:p>
            <a:pPr>
              <a:lnSpc>
                <a:spcPts val="2000"/>
              </a:lnSpc>
              <a:spcBef>
                <a:spcPts val="800"/>
              </a:spcBef>
            </a:pPr>
            <a:r>
              <a:rPr lang="el-GR" dirty="0">
                <a:latin typeface="Helvetica"/>
                <a:cs typeface="Helvetica"/>
              </a:rPr>
              <a:t>Κάθε εκπαιδευτικό πακέτο PowerPoint καλύπτει ένα θέμα σχετικό με τους εργαζόμενους σε όλους τους κλάδους που χρησιμοποιούν υλικά που περιέχουν κρυσταλλικό πυρίτιο. Τα πακέτα παρέχουν πληροφορίες σχετικά με τους κινδύνους έκθεσης σε σκόνη που σχετίζονται με το θέμα και τις ορθές πρακτικές και τα μέτρα που είναι διαθέσιμα για τη μείωσή τους. Σκοπός της κατάρτισης είναι η ενημέρωση και η εκπαίδευση των εργαζομένων ώστε να μπορούν να χρησιμοποιούν αποτελεσματικά τα μέτρα ελέγχου και η μείωση της έκθεσής τους σε εισπνεύσιμο διοξείδιο του κρυσταλλικού πυριτίου (RCS) στο χώρο εργασίας.</a:t>
            </a:r>
          </a:p>
          <a:p>
            <a:pPr>
              <a:lnSpc>
                <a:spcPts val="2000"/>
              </a:lnSpc>
              <a:spcBef>
                <a:spcPts val="800"/>
              </a:spcBef>
            </a:pPr>
            <a:r>
              <a:rPr lang="el-GR" dirty="0">
                <a:latin typeface="Helvetica"/>
                <a:cs typeface="Helvetica"/>
              </a:rPr>
              <a:t>Χρησιμοποιήστε το κενό πρότυπο και τα σύμβολα κράτησης θέσης για να προσθέσετε πρόσθετες πληροφορίες σε αυτό το εκπαιδευτικό πακέτο, όπως απαιτείται.</a:t>
            </a:r>
          </a:p>
          <a:p>
            <a:pPr>
              <a:lnSpc>
                <a:spcPts val="2000"/>
              </a:lnSpc>
              <a:spcBef>
                <a:spcPts val="800"/>
              </a:spcBef>
            </a:pPr>
            <a:endParaRPr lang="el-GR" dirty="0">
              <a:latin typeface="Helvetica"/>
              <a:cs typeface="Helvetica"/>
            </a:endParaRPr>
          </a:p>
        </p:txBody>
      </p:sp>
    </p:spTree>
    <p:extLst>
      <p:ext uri="{BB962C8B-B14F-4D97-AF65-F5344CB8AC3E}">
        <p14:creationId xmlns:p14="http://schemas.microsoft.com/office/powerpoint/2010/main" val="4150961380"/>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el" sz="2800" b="1" i="0" strike="noStrike" cap="none" spc="0" baseline="0">
                <a:solidFill>
                  <a:srgbClr val="F6A317"/>
                </a:solidFill>
                <a:effectLst/>
                <a:latin typeface="Helvetica"/>
                <a:ea typeface="Helvetica"/>
                <a:cs typeface="Helvetica"/>
              </a:rPr>
              <a:t>ΠΑΡΑΚΑΛΟΥΜΕ ΣΗΜΕΙΩΣΤΕ</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000"/>
              </a:lnSpc>
            </a:pPr>
            <a:r>
              <a:rPr lang="el" sz="1600" b="0" i="0" strike="noStrike" cap="none" spc="0" baseline="0" dirty="0">
                <a:solidFill>
                  <a:srgbClr val="000000"/>
                </a:solidFill>
                <a:effectLst/>
                <a:latin typeface="Helvetica"/>
                <a:ea typeface="Helvetica"/>
                <a:cs typeface="Helvetica"/>
              </a:rPr>
              <a:t>Οι πληροφορίες σε αυτή την κατάρτιση με PowerPoint έχει συμβουλευτικό χαρακτήρα και  πληροφοριακό περιεχόμενο. Δεν πρόκειται για πρότυπο ή κανονισμό και δεν δημιουργεί νέες νομικές υποχρεώσεις ούτε τροποποιεί τις υφιστάμενες υποχρεώσεις που δημιουργούνται από την υγειονομική νομοθεσία και πολιτική</a:t>
            </a:r>
          </a:p>
        </p:txBody>
      </p:sp>
    </p:spTree>
    <p:extLst>
      <p:ext uri="{BB962C8B-B14F-4D97-AF65-F5344CB8AC3E}">
        <p14:creationId xmlns:p14="http://schemas.microsoft.com/office/powerpoint/2010/main" val="3750592579"/>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el" sz="2800" b="1" i="0" strike="noStrike" cap="none" spc="0" baseline="0">
                <a:solidFill>
                  <a:srgbClr val="F6A317"/>
                </a:solidFill>
                <a:effectLst/>
                <a:latin typeface="Helvetica"/>
                <a:ea typeface="Helvetica"/>
                <a:cs typeface="Helvetica"/>
              </a:rPr>
              <a:t>ΕΙΣΑΓΩΓΗ</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p:txBody>
          <a:bodyPr/>
          <a:lstStyle/>
          <a:p>
            <a:pPr>
              <a:lnSpc>
                <a:spcPts val="2000"/>
              </a:lnSpc>
              <a:spcBef>
                <a:spcPts val="800"/>
              </a:spcBef>
            </a:pPr>
            <a:r>
              <a:rPr lang="el" b="1" i="0" strike="noStrike" cap="none" spc="0" baseline="0" dirty="0">
                <a:solidFill>
                  <a:srgbClr val="000000"/>
                </a:solidFill>
                <a:effectLst/>
                <a:latin typeface="Helvetica"/>
                <a:ea typeface="Helvetica"/>
                <a:cs typeface="Helvetica"/>
              </a:rPr>
              <a:t>Το να μάθετε πώς να προστατεύετε τον εαυτό σας από σχετικούς με την εργασία κινδύνους για την υγεία αποτελεί προτεραιότητα.</a:t>
            </a:r>
          </a:p>
          <a:p>
            <a:pPr>
              <a:lnSpc>
                <a:spcPts val="2000"/>
              </a:lnSpc>
              <a:spcBef>
                <a:spcPts val="800"/>
              </a:spcBef>
            </a:pPr>
            <a:r>
              <a:rPr lang="el" b="0" i="0" strike="noStrike" cap="none" spc="0" baseline="0" dirty="0">
                <a:solidFill>
                  <a:srgbClr val="000000"/>
                </a:solidFill>
                <a:effectLst/>
                <a:latin typeface="Helvetica"/>
                <a:ea typeface="Helvetica"/>
                <a:cs typeface="Helvetica"/>
              </a:rPr>
              <a:t>Σε αυτή την κατάρτιση με  PowerPoint θα μάθετε για:</a:t>
            </a:r>
          </a:p>
          <a:p>
            <a:pPr marL="285750" indent="-285750">
              <a:lnSpc>
                <a:spcPts val="2000"/>
              </a:lnSpc>
              <a:spcBef>
                <a:spcPts val="800"/>
              </a:spcBef>
              <a:buFont typeface="Arial" panose="020B0604020202020204" pitchFamily="34" charset="0"/>
              <a:buChar char="•"/>
            </a:pPr>
            <a:r>
              <a:rPr lang="el" b="0" i="0" strike="noStrike" cap="none" spc="0" baseline="0" dirty="0">
                <a:solidFill>
                  <a:srgbClr val="000000"/>
                </a:solidFill>
                <a:effectLst/>
                <a:latin typeface="Helvetica"/>
                <a:ea typeface="Helvetica"/>
                <a:cs typeface="Helvetica"/>
              </a:rPr>
              <a:t>Πώς οι κλειστές διεργασίες μειώνουν την έκθεση σε εισπνεύσιμη σκόνη διοξειδίου κρυσταλλικού πυριτίου (RCS)</a:t>
            </a:r>
          </a:p>
          <a:p>
            <a:pPr marL="285750" indent="-285750">
              <a:lnSpc>
                <a:spcPts val="2000"/>
              </a:lnSpc>
              <a:spcBef>
                <a:spcPts val="800"/>
              </a:spcBef>
              <a:buFont typeface="Arial" panose="020B0604020202020204" pitchFamily="34" charset="0"/>
              <a:buChar char="•"/>
            </a:pPr>
            <a:r>
              <a:rPr lang="el" b="0" i="0" strike="noStrike" cap="none" spc="0" baseline="0" dirty="0">
                <a:solidFill>
                  <a:srgbClr val="000000"/>
                </a:solidFill>
                <a:effectLst/>
                <a:latin typeface="Helvetica"/>
                <a:ea typeface="Helvetica"/>
                <a:cs typeface="Helvetica"/>
              </a:rPr>
              <a:t>Βασικές οδηγίες για την περιχαράκωση των διεργασιών</a:t>
            </a:r>
          </a:p>
          <a:p>
            <a:pPr marL="285750" indent="-285750">
              <a:lnSpc>
                <a:spcPts val="2000"/>
              </a:lnSpc>
              <a:spcBef>
                <a:spcPts val="800"/>
              </a:spcBef>
              <a:buFont typeface="Arial" panose="020B0604020202020204" pitchFamily="34" charset="0"/>
              <a:buChar char="•"/>
            </a:pPr>
            <a:r>
              <a:rPr lang="el" b="0" i="0" strike="noStrike" cap="none" spc="0" baseline="0" dirty="0">
                <a:solidFill>
                  <a:srgbClr val="FF0000"/>
                </a:solidFill>
                <a:effectLst/>
                <a:latin typeface="Helvetica"/>
                <a:ea typeface="Helvetica"/>
                <a:cs typeface="Helvetica"/>
              </a:rPr>
              <a:t>Κείμενο για να συμπληρωθεί από τον εκπαιδευτή – εάν έχετε προσθέσει μια προσαρμοσμένη διαφάνεια, πληκτρολογήστε μια σύντομη επισκόπηση του υλικού των συμφραζομένων</a:t>
            </a:r>
          </a:p>
          <a:p>
            <a:pPr marL="285750" indent="-285750">
              <a:lnSpc>
                <a:spcPts val="2000"/>
              </a:lnSpc>
              <a:spcBef>
                <a:spcPts val="800"/>
              </a:spcBef>
              <a:buFont typeface="Arial" panose="020B0604020202020204" pitchFamily="34" charset="0"/>
              <a:buChar char="•"/>
            </a:pPr>
            <a:endParaRPr lang="en-US" dirty="0"/>
          </a:p>
          <a:p>
            <a:pPr marL="285750" indent="-285750">
              <a:lnSpc>
                <a:spcPts val="2000"/>
              </a:lnSpc>
              <a:spcBef>
                <a:spcPts val="800"/>
              </a:spcBef>
              <a:buFont typeface="Arial" panose="020B0604020202020204" pitchFamily="34" charset="0"/>
              <a:buChar char="•"/>
            </a:pPr>
            <a:endParaRPr lang="en-US" dirty="0"/>
          </a:p>
        </p:txBody>
      </p:sp>
      <p:pic>
        <p:nvPicPr>
          <p:cNvPr id="10" name="Picture 9">
            <a:extLst>
              <a:ext uri="{FF2B5EF4-FFF2-40B4-BE49-F238E27FC236}">
                <a16:creationId xmlns:a16="http://schemas.microsoft.com/office/drawing/2014/main" id="{760860C5-0CBA-2242-8E0A-3F6EB8D1FAE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521078" y="1409545"/>
            <a:ext cx="3888456" cy="4635500"/>
          </a:xfrm>
          <a:prstGeom prst="rect">
            <a:avLst/>
          </a:prstGeom>
        </p:spPr>
      </p:pic>
    </p:spTree>
    <p:extLst>
      <p:ext uri="{BB962C8B-B14F-4D97-AF65-F5344CB8AC3E}">
        <p14:creationId xmlns:p14="http://schemas.microsoft.com/office/powerpoint/2010/main" val="100997523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4317269" cy="1043870"/>
          </a:xfrm>
        </p:spPr>
        <p:txBody>
          <a:bodyPr/>
          <a:lstStyle/>
          <a:p>
            <a:pPr>
              <a:lnSpc>
                <a:spcPct val="100000"/>
              </a:lnSpc>
            </a:pPr>
            <a:r>
              <a:rPr lang="el" sz="2800" b="1" i="0" strike="noStrike" cap="none" spc="0" baseline="0" dirty="0">
                <a:solidFill>
                  <a:srgbClr val="F6A317"/>
                </a:solidFill>
                <a:effectLst/>
                <a:latin typeface="Helvetica"/>
                <a:ea typeface="Helvetica"/>
                <a:cs typeface="Helvetica"/>
              </a:rPr>
              <a:t>ΤΕΧΝΙΚΕΣ ΕΛΕΓΧΟΥ ΤΗΣ ΣΚΟΝΗΣ</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000"/>
              </a:lnSpc>
            </a:pPr>
            <a:r>
              <a:rPr lang="el" b="0" i="0" strike="noStrike" cap="none" spc="0" baseline="0" dirty="0">
                <a:solidFill>
                  <a:srgbClr val="000000"/>
                </a:solidFill>
                <a:effectLst/>
                <a:latin typeface="Helvetica"/>
                <a:ea typeface="Helvetica"/>
                <a:cs typeface="Helvetica"/>
              </a:rPr>
              <a:t>Η περιχαράκωση των διεργασιών είναι μία από τις πέντε κύριες τεχνικές ελέγχου της σκόνης. </a:t>
            </a:r>
          </a:p>
        </p:txBody>
      </p:sp>
      <p:pic>
        <p:nvPicPr>
          <p:cNvPr id="22" name="Picture 21" descr="A screenshot of a cell phone&#10;&#10;Description automatically generated">
            <a:extLst>
              <a:ext uri="{FF2B5EF4-FFF2-40B4-BE49-F238E27FC236}">
                <a16:creationId xmlns:a16="http://schemas.microsoft.com/office/drawing/2014/main" id="{68818E16-91E9-784D-B4E3-689DB471E948}"/>
              </a:ext>
            </a:extLst>
          </p:cNvPr>
          <p:cNvPicPr>
            <a:picLocks noChangeAspect="1"/>
          </p:cNvPicPr>
          <p:nvPr/>
        </p:nvPicPr>
        <p:blipFill>
          <a:blip r:embed="rId3"/>
          <a:srcRect l="6858" t="62670" r="77165" b="13177"/>
          <a:stretch>
            <a:fillRect/>
          </a:stretch>
        </p:blipFill>
        <p:spPr>
          <a:xfrm>
            <a:off x="8665074"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D8C09F87-375D-CD40-86A8-BA10D2F5DD56}"/>
              </a:ext>
            </a:extLst>
          </p:cNvPr>
          <p:cNvPicPr>
            <a:picLocks noChangeAspect="1"/>
          </p:cNvPicPr>
          <p:nvPr/>
        </p:nvPicPr>
        <p:blipFill>
          <a:blip r:embed="rId3"/>
          <a:srcRect l="32512" t="34616" r="51513" b="40760"/>
          <a:stretch>
            <a:fillRect/>
          </a:stretch>
        </p:blipFill>
        <p:spPr>
          <a:xfrm>
            <a:off x="8729083"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49FECBC9-9CF9-0243-BEF6-45B0997BC4E3}"/>
              </a:ext>
            </a:extLst>
          </p:cNvPr>
          <p:cNvPicPr>
            <a:picLocks noChangeAspect="1"/>
          </p:cNvPicPr>
          <p:nvPr/>
        </p:nvPicPr>
        <p:blipFill>
          <a:blip r:embed="rId3"/>
          <a:srcRect l="7057" t="9146" r="76967" b="66230"/>
          <a:stretch>
            <a:fillRect/>
          </a:stretch>
        </p:blipFill>
        <p:spPr>
          <a:xfrm>
            <a:off x="5365058" y="3394767"/>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9CF873D9-0EB7-034E-A2C5-1DB4C1E89288}"/>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B6323561-2819-0946-A0E6-0253502A7E6A}"/>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41EA0067-ECC0-9F46-B509-6F01E2568439}"/>
              </a:ext>
            </a:extLst>
          </p:cNvPr>
          <p:cNvSpPr txBox="1"/>
          <p:nvPr/>
        </p:nvSpPr>
        <p:spPr>
          <a:xfrm>
            <a:off x="6530527" y="1702138"/>
            <a:ext cx="2345510" cy="2023631"/>
          </a:xfrm>
          <a:prstGeom prst="rect">
            <a:avLst/>
          </a:prstGeom>
          <a:noFill/>
        </p:spPr>
        <p:txBody>
          <a:bodyPr wrap="square" rtlCol="0">
            <a:spAutoFit/>
          </a:bodyPr>
          <a:lstStyle/>
          <a:p>
            <a:pPr>
              <a:spcAft>
                <a:spcPts val="300"/>
              </a:spcAft>
            </a:pPr>
            <a:r>
              <a:rPr lang="el" sz="1050" b="1" i="0" strike="noStrike" cap="none" spc="50" baseline="0" dirty="0">
                <a:solidFill>
                  <a:srgbClr val="EF9A2E"/>
                </a:solidFill>
                <a:effectLst/>
                <a:latin typeface="Futura Medium"/>
                <a:ea typeface="Futura Medium"/>
                <a:cs typeface="Futura Medium"/>
              </a:rPr>
              <a:t>ΟΡΘΗ ΥΓΙΕΙΝΗ / ΚΑΘΑΡΙOΤΗΤΑ</a:t>
            </a:r>
          </a:p>
          <a:p>
            <a:r>
              <a:rPr lang="el" sz="1200" b="0" i="0" strike="noStrike" cap="none" spc="0" baseline="0" dirty="0">
                <a:solidFill>
                  <a:srgbClr val="000000"/>
                </a:solidFill>
                <a:effectLst/>
                <a:latin typeface="Calibri"/>
                <a:ea typeface="Calibri"/>
                <a:cs typeface="Calibri"/>
              </a:rPr>
              <a:t>Το πλύσιμο των ρούχων εργασίας και το σκούπισμα της σκόνης που παράγεται από τις διεργασίες σταματά τη σκόνη που συσσωρεύεται με την πάροδο του χρόνου – o καθαρός χώρος εργασίας είναι ασφαλής</a:t>
            </a:r>
          </a:p>
          <a:p>
            <a:endParaRPr lang="en-US" dirty="0"/>
          </a:p>
        </p:txBody>
      </p:sp>
      <p:sp>
        <p:nvSpPr>
          <p:cNvPr id="28" name="TextBox 27">
            <a:extLst>
              <a:ext uri="{FF2B5EF4-FFF2-40B4-BE49-F238E27FC236}">
                <a16:creationId xmlns:a16="http://schemas.microsoft.com/office/drawing/2014/main" id="{8D9DCF61-CEA2-724F-B242-1E76E64974CC}"/>
              </a:ext>
            </a:extLst>
          </p:cNvPr>
          <p:cNvSpPr txBox="1"/>
          <p:nvPr/>
        </p:nvSpPr>
        <p:spPr>
          <a:xfrm>
            <a:off x="6530527" y="3394767"/>
            <a:ext cx="2134063" cy="1700960"/>
          </a:xfrm>
          <a:prstGeom prst="rect">
            <a:avLst/>
          </a:prstGeom>
          <a:noFill/>
        </p:spPr>
        <p:txBody>
          <a:bodyPr wrap="square" rtlCol="0">
            <a:spAutoFit/>
          </a:bodyPr>
          <a:lstStyle/>
          <a:p>
            <a:pPr>
              <a:spcAft>
                <a:spcPts val="300"/>
              </a:spcAft>
            </a:pPr>
            <a:r>
              <a:rPr lang="el" sz="1050" b="1" i="0" strike="noStrike" cap="none" spc="50" baseline="0">
                <a:solidFill>
                  <a:srgbClr val="EF9A2E"/>
                </a:solidFill>
                <a:effectLst/>
                <a:latin typeface="Futura Medium"/>
                <a:ea typeface="Futura Medium"/>
                <a:cs typeface="Futura Medium"/>
              </a:rPr>
              <a:t>ΚΛΕΙΣΤΟΣ ΧΩΡΟΣ</a:t>
            </a:r>
          </a:p>
          <a:p>
            <a:pPr>
              <a:spcAft>
                <a:spcPts val="300"/>
              </a:spcAft>
            </a:pPr>
            <a:r>
              <a:rPr lang="el" sz="1200" b="0" i="0" strike="noStrike" cap="none" spc="0" baseline="0">
                <a:solidFill>
                  <a:srgbClr val="000000"/>
                </a:solidFill>
                <a:effectLst/>
                <a:latin typeface="Calibri"/>
                <a:ea typeface="Calibri"/>
                <a:cs typeface="Calibri"/>
              </a:rPr>
              <a:t>Η διεξαγωγή διεργασιών παραγωγής εισπνεόμενου διοξειδίου κρυσταλλικού πυριτίου (RCS) σε αεροστεγές περιβάλλον αποτρέπει την έκθεση στη σκόνη στην πηγή</a:t>
            </a:r>
          </a:p>
          <a:p>
            <a:pPr>
              <a:spcAft>
                <a:spcPts val="300"/>
              </a:spcAft>
            </a:pPr>
            <a:endParaRPr lang="en-US"/>
          </a:p>
        </p:txBody>
      </p:sp>
      <p:sp>
        <p:nvSpPr>
          <p:cNvPr id="29" name="TextBox 28">
            <a:extLst>
              <a:ext uri="{FF2B5EF4-FFF2-40B4-BE49-F238E27FC236}">
                <a16:creationId xmlns:a16="http://schemas.microsoft.com/office/drawing/2014/main" id="{CE4E4F25-4CFB-3A49-A64A-A70F15E1F980}"/>
              </a:ext>
            </a:extLst>
          </p:cNvPr>
          <p:cNvSpPr txBox="1"/>
          <p:nvPr/>
        </p:nvSpPr>
        <p:spPr>
          <a:xfrm>
            <a:off x="6530528" y="4852473"/>
            <a:ext cx="2275268" cy="1715854"/>
          </a:xfrm>
          <a:prstGeom prst="rect">
            <a:avLst/>
          </a:prstGeom>
          <a:noFill/>
        </p:spPr>
        <p:txBody>
          <a:bodyPr wrap="square" rtlCol="0">
            <a:spAutoFit/>
          </a:bodyPr>
          <a:lstStyle/>
          <a:p>
            <a:pPr>
              <a:spcAft>
                <a:spcPts val="300"/>
              </a:spcAft>
            </a:pPr>
            <a:r>
              <a:rPr lang="el" sz="1050" b="1" i="0" strike="noStrike" cap="none" spc="50" baseline="0" dirty="0">
                <a:solidFill>
                  <a:srgbClr val="EF9A2E"/>
                </a:solidFill>
                <a:effectLst/>
                <a:latin typeface="Futura Medium"/>
                <a:ea typeface="Futura Medium"/>
                <a:cs typeface="Futura Medium"/>
              </a:rPr>
              <a:t>ΕΞΑΓΩΓΗ / ΕΞΑΕΡΙΣΜΟΣ</a:t>
            </a:r>
          </a:p>
          <a:p>
            <a:pPr>
              <a:spcAft>
                <a:spcPts val="300"/>
              </a:spcAft>
            </a:pPr>
            <a:r>
              <a:rPr lang="el" sz="1200" b="0" i="0" strike="noStrike" cap="none" spc="0" baseline="0" dirty="0">
                <a:solidFill>
                  <a:srgbClr val="000000"/>
                </a:solidFill>
                <a:effectLst/>
                <a:latin typeface="Calibri"/>
                <a:ea typeface="Calibri"/>
                <a:cs typeface="Calibri"/>
              </a:rPr>
              <a:t>Δέσμευση του εισπνεόμενου διοξειδίου κρυσταλλικού πυριτίου (RCS) στην πηγή, πριν εκτεθούμε σε αυτό, και  αντικατάσταση του μολυσμένου αέρα με καθαρό αέρα.</a:t>
            </a:r>
          </a:p>
          <a:p>
            <a:endParaRPr lang="en-US" dirty="0"/>
          </a:p>
        </p:txBody>
      </p:sp>
      <p:sp>
        <p:nvSpPr>
          <p:cNvPr id="30" name="TextBox 29">
            <a:extLst>
              <a:ext uri="{FF2B5EF4-FFF2-40B4-BE49-F238E27FC236}">
                <a16:creationId xmlns:a16="http://schemas.microsoft.com/office/drawing/2014/main" id="{78636677-A458-1348-9592-41FF06655114}"/>
              </a:ext>
            </a:extLst>
          </p:cNvPr>
          <p:cNvSpPr txBox="1"/>
          <p:nvPr/>
        </p:nvSpPr>
        <p:spPr>
          <a:xfrm>
            <a:off x="9787266" y="3131928"/>
            <a:ext cx="2134062" cy="1662821"/>
          </a:xfrm>
          <a:prstGeom prst="rect">
            <a:avLst/>
          </a:prstGeom>
          <a:noFill/>
        </p:spPr>
        <p:txBody>
          <a:bodyPr wrap="square" rtlCol="0">
            <a:spAutoFit/>
          </a:bodyPr>
          <a:lstStyle/>
          <a:p>
            <a:pPr>
              <a:spcAft>
                <a:spcPts val="300"/>
              </a:spcAft>
            </a:pPr>
            <a:r>
              <a:rPr lang="el" sz="1050" b="1" i="0" strike="noStrike" cap="none" spc="50" baseline="0">
                <a:solidFill>
                  <a:srgbClr val="EF9A2E"/>
                </a:solidFill>
                <a:effectLst/>
                <a:latin typeface="Futura Medium"/>
                <a:ea typeface="Futura Medium"/>
                <a:cs typeface="Futura Medium"/>
              </a:rPr>
              <a:t>ΕΞΟΠΛΙΣΜΟΣ ΠΡΟΣΤΑΣΙΑΣ</a:t>
            </a:r>
          </a:p>
          <a:p>
            <a:r>
              <a:rPr lang="el" sz="1200" b="0" i="0" strike="noStrike" cap="none" spc="0" baseline="0">
                <a:solidFill>
                  <a:srgbClr val="000000"/>
                </a:solidFill>
                <a:effectLst/>
                <a:latin typeface="Calibri"/>
                <a:ea typeface="Calibri"/>
                <a:cs typeface="Calibri"/>
              </a:rPr>
              <a:t>Τα ΜΑΠ (π.χ. μάσκες προσώπου) προστατεύουν τους εργαζομένους από τη σκόνη όταν όλα τα άλλα μέτρα ελέγχου δεν επαρκούν για τον έλεγχο των κινδύνων έκθεσης</a:t>
            </a:r>
          </a:p>
          <a:p>
            <a:endParaRPr lang="en-US"/>
          </a:p>
        </p:txBody>
      </p:sp>
      <p:sp>
        <p:nvSpPr>
          <p:cNvPr id="31" name="TextBox 30">
            <a:extLst>
              <a:ext uri="{FF2B5EF4-FFF2-40B4-BE49-F238E27FC236}">
                <a16:creationId xmlns:a16="http://schemas.microsoft.com/office/drawing/2014/main" id="{EE692C28-2726-4C44-B23E-0B6547100EB6}"/>
              </a:ext>
            </a:extLst>
          </p:cNvPr>
          <p:cNvSpPr txBox="1"/>
          <p:nvPr/>
        </p:nvSpPr>
        <p:spPr>
          <a:xfrm>
            <a:off x="9787266" y="1679231"/>
            <a:ext cx="2134062" cy="1517896"/>
          </a:xfrm>
          <a:prstGeom prst="rect">
            <a:avLst/>
          </a:prstGeom>
          <a:noFill/>
        </p:spPr>
        <p:txBody>
          <a:bodyPr wrap="square" rtlCol="0">
            <a:spAutoFit/>
          </a:bodyPr>
          <a:lstStyle/>
          <a:p>
            <a:pPr>
              <a:spcAft>
                <a:spcPts val="300"/>
              </a:spcAft>
            </a:pPr>
            <a:r>
              <a:rPr lang="el" sz="1050" b="1" i="0" strike="noStrike" cap="none" spc="50" baseline="0" dirty="0">
                <a:solidFill>
                  <a:srgbClr val="EF9A2E"/>
                </a:solidFill>
                <a:effectLst/>
                <a:latin typeface="Futura Medium"/>
                <a:ea typeface="Futura Medium"/>
                <a:cs typeface="Futura Medium"/>
              </a:rPr>
              <a:t>ΝΕΡΟ</a:t>
            </a:r>
          </a:p>
          <a:p>
            <a:pPr>
              <a:spcAft>
                <a:spcPts val="300"/>
              </a:spcAft>
            </a:pPr>
            <a:r>
              <a:rPr lang="el" sz="1200" b="0" i="0" strike="noStrike" cap="none" spc="0" baseline="0" dirty="0">
                <a:solidFill>
                  <a:srgbClr val="000000"/>
                </a:solidFill>
                <a:effectLst/>
                <a:latin typeface="Calibri"/>
                <a:ea typeface="Calibri"/>
                <a:cs typeface="Calibri"/>
              </a:rPr>
              <a:t>Η διατήρηση των διεργασιών σε υγρή κατάσταση αποτρέπει τη διασπορά σκόνης μέσω της δέσμευσης των σωματιδίων με νερό</a:t>
            </a:r>
          </a:p>
          <a:p>
            <a:pPr>
              <a:spcAft>
                <a:spcPts val="300"/>
              </a:spcAft>
            </a:pPr>
            <a:endParaRPr lang="en-US" dirty="0"/>
          </a:p>
        </p:txBody>
      </p:sp>
    </p:spTree>
    <p:extLst>
      <p:ext uri="{BB962C8B-B14F-4D97-AF65-F5344CB8AC3E}">
        <p14:creationId xmlns:p14="http://schemas.microsoft.com/office/powerpoint/2010/main" val="649912834"/>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el" sz="2800" b="1" i="0" strike="noStrike" cap="none" spc="0" baseline="0">
                <a:solidFill>
                  <a:srgbClr val="F6A317"/>
                </a:solidFill>
                <a:effectLst/>
                <a:latin typeface="Helvetica"/>
                <a:ea typeface="Helvetica"/>
                <a:cs typeface="Helvetica"/>
              </a:rPr>
              <a:t>ΚΙΝΔΥΝΟΙ ΑΠΟ ΑΥΤΗ ΤΗ ΔΡΑΣΤΗΡΙΟΤΗΤΑ</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677432"/>
            <a:ext cx="5705199" cy="2938988"/>
          </a:xfrm>
        </p:spPr>
        <p:txBody>
          <a:bodyPr anchor="t"/>
          <a:lstStyle/>
          <a:p>
            <a:pPr marL="342900" indent="-342900">
              <a:lnSpc>
                <a:spcPts val="2000"/>
              </a:lnSpc>
              <a:spcBef>
                <a:spcPts val="800"/>
              </a:spcBef>
              <a:buFont typeface="Arial" panose="020B0604020202020204" pitchFamily="34" charset="0"/>
              <a:buChar char="•"/>
            </a:pPr>
            <a:r>
              <a:rPr lang="el" b="0" i="0" strike="noStrike" cap="none" spc="0" baseline="0" dirty="0">
                <a:solidFill>
                  <a:srgbClr val="000000"/>
                </a:solidFill>
                <a:effectLst/>
                <a:latin typeface="Helvetica"/>
                <a:ea typeface="Helvetica"/>
                <a:cs typeface="Helvetica"/>
              </a:rPr>
              <a:t>Η σωστή λειτουργία αυτού του εξοπλισμού είναι απαραίτητη για την προστασία μας από το εισπνεόμενο διοξείδιο κρυσταλλικού πυριτίου (RCS).</a:t>
            </a:r>
          </a:p>
          <a:p>
            <a:pPr marL="342900" indent="-342900">
              <a:lnSpc>
                <a:spcPts val="2000"/>
              </a:lnSpc>
              <a:spcBef>
                <a:spcPts val="800"/>
              </a:spcBef>
              <a:buFont typeface="Arial" panose="020B0604020202020204" pitchFamily="34" charset="0"/>
              <a:buChar char="•"/>
            </a:pPr>
            <a:r>
              <a:rPr lang="el" b="0" i="0" strike="noStrike" cap="none" spc="0" baseline="0" dirty="0">
                <a:solidFill>
                  <a:srgbClr val="000000"/>
                </a:solidFill>
                <a:effectLst/>
                <a:latin typeface="Helvetica"/>
                <a:ea typeface="Helvetica"/>
                <a:cs typeface="Helvetica"/>
              </a:rPr>
              <a:t>Η μακροχρόνια έκθεση σε υψηλά επίπεδα  εισπνεόμενου διοξειδίου κρυσταλλικού πυριτίου (RCS) μπορεί να προκαλέσει σοβαρή πνευμονοπάθεια</a:t>
            </a:r>
          </a:p>
          <a:p>
            <a:pPr>
              <a:lnSpc>
                <a:spcPts val="2000"/>
              </a:lnSpc>
              <a:spcBef>
                <a:spcPts val="800"/>
              </a:spcBef>
            </a:pPr>
            <a:r>
              <a:rPr lang="el" b="0" i="0" strike="noStrike" cap="none" spc="0" baseline="0" dirty="0">
                <a:solidFill>
                  <a:srgbClr val="000000"/>
                </a:solidFill>
                <a:effectLst/>
                <a:latin typeface="Helvetica"/>
                <a:ea typeface="Helvetica"/>
                <a:cs typeface="Helvetica"/>
              </a:rPr>
              <a:t>Είναι σημαντικό να προστατεύουμε τους εαυτούς μας από την έκθεση σε αυτή την αερομεταφερόμενη σκόνη κάθε μέρα. </a:t>
            </a:r>
          </a:p>
          <a:p>
            <a:pPr>
              <a:lnSpc>
                <a:spcPts val="2000"/>
              </a:lnSpc>
              <a:spcBef>
                <a:spcPts val="800"/>
              </a:spcBef>
            </a:pPr>
            <a:r>
              <a:rPr lang="el" b="0" i="0" strike="noStrike" cap="none" spc="0" baseline="0" dirty="0">
                <a:solidFill>
                  <a:srgbClr val="000000"/>
                </a:solidFill>
                <a:effectLst/>
                <a:latin typeface="Helvetica"/>
                <a:ea typeface="Helvetica"/>
                <a:cs typeface="Helvetica"/>
              </a:rPr>
              <a:t>Ακολουθώντας ορθές πρακτικές σήμερα, προστατεύουμε την υγεία μας για το μέλλον.</a:t>
            </a:r>
          </a:p>
          <a:p>
            <a:pPr>
              <a:lnSpc>
                <a:spcPts val="2000"/>
              </a:lnSpc>
              <a:spcBef>
                <a:spcPts val="800"/>
              </a:spcBef>
            </a:pPr>
            <a:r>
              <a:rPr lang="el" b="0" i="0" strike="noStrike" cap="none" spc="0" baseline="0" dirty="0">
                <a:solidFill>
                  <a:srgbClr val="000000"/>
                </a:solidFill>
                <a:effectLst/>
                <a:latin typeface="Helvetica"/>
                <a:ea typeface="Helvetica"/>
                <a:cs typeface="Helvetica"/>
              </a:rPr>
              <a:t>Πώς θα περάσετε την περίοδο συνταξιοδότησής σας;</a:t>
            </a:r>
          </a:p>
        </p:txBody>
      </p:sp>
      <p:pic>
        <p:nvPicPr>
          <p:cNvPr id="7" name="Picture Placeholder 6" descr="A picture containing person, indoor, bed, room">
            <a:extLst>
              <a:ext uri="{FF2B5EF4-FFF2-40B4-BE49-F238E27FC236}">
                <a16:creationId xmlns:a16="http://schemas.microsoft.com/office/drawing/2014/main" id="{75584AA5-573D-3143-A3D7-8466C5F1D7B1}"/>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old man a wave on a surfboard in the ocean&#10;&#10;">
            <a:extLst>
              <a:ext uri="{FF2B5EF4-FFF2-40B4-BE49-F238E27FC236}">
                <a16:creationId xmlns:a16="http://schemas.microsoft.com/office/drawing/2014/main" id="{5777F1DB-FD2D-604D-BCED-03F299D03C6A}"/>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el" sz="2800" b="1" i="0" strike="noStrike" cap="none" spc="0" baseline="0" dirty="0">
                <a:solidFill>
                  <a:srgbClr val="F6A317"/>
                </a:solidFill>
                <a:effectLst/>
                <a:latin typeface="Helvetica"/>
                <a:ea typeface="Helvetica"/>
                <a:cs typeface="Helvetica"/>
              </a:rPr>
              <a:t>ΠΩΣ ΟΙ ΚΛΕΙΣΤΕΣ ΔΙΕΡΓΑΣΙΕΣ ΣΥΜΒΑΛΛΟΥΝ ΣΤΗ ΜΕΙΩΣΗ ΤΗΣ ΕΚΘΕΣΗΣ ΣΕ ΚΡΥΣΤΑΛΛΙΚΟ ΠΥΡΙΤΙΟ (RCS)</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3559629"/>
            <a:ext cx="5453624" cy="2906330"/>
          </a:xfrm>
        </p:spPr>
        <p:txBody>
          <a:bodyPr/>
          <a:lstStyle/>
          <a:p>
            <a:pPr>
              <a:lnSpc>
                <a:spcPts val="2000"/>
              </a:lnSpc>
              <a:spcBef>
                <a:spcPts val="800"/>
              </a:spcBef>
            </a:pPr>
            <a:r>
              <a:rPr lang="el" b="0" i="0" strike="noStrike" cap="none" spc="0" baseline="0" dirty="0">
                <a:solidFill>
                  <a:srgbClr val="000000"/>
                </a:solidFill>
                <a:effectLst/>
                <a:latin typeface="Helvetica"/>
                <a:ea typeface="Helvetica"/>
                <a:cs typeface="Helvetica"/>
              </a:rPr>
              <a:t>Η κλειστή διεργασία είναι μια μέθοδος ελέγχου της σκόνης και ένας τρόπος μείωσης της έκθεσης στη σκόνη με τη συγκράτηση ή την απομόνωση της πηγής μιας διεργασίας όπου παράγεται σκόνη.</a:t>
            </a:r>
          </a:p>
          <a:p>
            <a:pPr>
              <a:lnSpc>
                <a:spcPts val="2000"/>
              </a:lnSpc>
              <a:spcBef>
                <a:spcPts val="800"/>
              </a:spcBef>
            </a:pPr>
            <a:r>
              <a:rPr lang="el" b="0" i="0" strike="noStrike" cap="none" spc="0" baseline="0" dirty="0">
                <a:solidFill>
                  <a:srgbClr val="000000"/>
                </a:solidFill>
                <a:effectLst/>
                <a:latin typeface="Helvetica"/>
                <a:ea typeface="Helvetica"/>
                <a:cs typeface="Helvetica"/>
              </a:rPr>
              <a:t>Τοποθετώντας απλώς ένα φράγμα μεταξύ της πηγής και των εργαζομένων, τα επίπεδα έκθεσης στη σκόνη μπορούν να μειωθούν σημαντικά. Η κλειστή διεργασία μπορεί να εφαρμοστεί σε πολλές βιομηχανικές διεργασίες.</a:t>
            </a:r>
          </a:p>
          <a:p>
            <a:pPr>
              <a:lnSpc>
                <a:spcPts val="2000"/>
              </a:lnSpc>
              <a:spcBef>
                <a:spcPts val="800"/>
              </a:spcBef>
            </a:pPr>
            <a:endParaRPr lang="en-GB" dirty="0"/>
          </a:p>
        </p:txBody>
      </p:sp>
      <p:pic>
        <p:nvPicPr>
          <p:cNvPr id="7" name="Picture Placeholder 6">
            <a:extLst>
              <a:ext uri="{FF2B5EF4-FFF2-40B4-BE49-F238E27FC236}">
                <a16:creationId xmlns:a16="http://schemas.microsoft.com/office/drawing/2014/main" id="{63580427-43A6-D54D-ACF6-A07EB7A71289}"/>
              </a:ext>
            </a:extLst>
          </p:cNvPr>
          <p:cNvPicPr>
            <a:picLocks noGrp="1" noChangeAspect="1"/>
          </p:cNvPicPr>
          <p:nvPr>
            <p:ph type="pic" sz="quarter" idx="12"/>
          </p:nvPr>
        </p:nvPicPr>
        <p:blipFill>
          <a:blip r:embed="rId2" cstate="print">
            <a:extLst>
              <a:ext uri="{28A0092B-C50C-407E-A947-70E740481C1C}">
                <a14:useLocalDpi xmlns:a14="http://schemas.microsoft.com/office/drawing/2010/main"/>
              </a:ext>
            </a:extLst>
          </a:blip>
          <a:srcRect l="10802" r="10802"/>
          <a:stretch>
            <a:fillRect/>
          </a:stretch>
        </p:blipFill>
        <p:spPr>
          <a:prstGeom prst="rect">
            <a:avLst/>
          </a:prstGeom>
        </p:spPr>
      </p:pic>
    </p:spTree>
    <p:extLst>
      <p:ext uri="{BB962C8B-B14F-4D97-AF65-F5344CB8AC3E}">
        <p14:creationId xmlns:p14="http://schemas.microsoft.com/office/powerpoint/2010/main" val="3208528279"/>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42D07F6-F671-414B-9E70-788937392699}"/>
              </a:ext>
            </a:extLst>
          </p:cNvPr>
          <p:cNvSpPr>
            <a:spLocks noGrp="1"/>
          </p:cNvSpPr>
          <p:nvPr>
            <p:ph type="body" sz="quarter" idx="10"/>
          </p:nvPr>
        </p:nvSpPr>
        <p:spPr>
          <a:xfrm>
            <a:off x="777244" y="1640901"/>
            <a:ext cx="8350427" cy="850900"/>
          </a:xfrm>
        </p:spPr>
        <p:txBody>
          <a:bodyPr/>
          <a:lstStyle/>
          <a:p>
            <a:pPr>
              <a:lnSpc>
                <a:spcPct val="100000"/>
              </a:lnSpc>
            </a:pPr>
            <a:r>
              <a:rPr lang="el" sz="2800" b="1" i="0" strike="noStrike" cap="none" spc="0" baseline="0" dirty="0">
                <a:solidFill>
                  <a:srgbClr val="F6A317"/>
                </a:solidFill>
                <a:effectLst/>
                <a:latin typeface="Helvetica"/>
                <a:ea typeface="Helvetica"/>
                <a:cs typeface="Helvetica"/>
              </a:rPr>
              <a:t>ΒΑΣΙΚΕΣ ΟΔΗΓΙΕΣ ΓΙΑ ΤΗΝ ΠΕΡΙΧΑΡΑΚΩΣΗ ΤΩΝ ΔΙΕΡΓΑΣΙΩΝ</a:t>
            </a:r>
          </a:p>
        </p:txBody>
      </p:sp>
      <p:sp>
        <p:nvSpPr>
          <p:cNvPr id="3" name="Text Placeholder 2">
            <a:extLst>
              <a:ext uri="{FF2B5EF4-FFF2-40B4-BE49-F238E27FC236}">
                <a16:creationId xmlns:a16="http://schemas.microsoft.com/office/drawing/2014/main" id="{3ECECF46-66B8-494E-9163-99E894D41121}"/>
              </a:ext>
            </a:extLst>
          </p:cNvPr>
          <p:cNvSpPr>
            <a:spLocks noGrp="1"/>
          </p:cNvSpPr>
          <p:nvPr>
            <p:ph type="body" sz="quarter" idx="11"/>
          </p:nvPr>
        </p:nvSpPr>
        <p:spPr>
          <a:xfrm>
            <a:off x="777243" y="2700338"/>
            <a:ext cx="10333122" cy="3263491"/>
          </a:xfrm>
        </p:spPr>
        <p:txBody>
          <a:bodyPr anchor="t"/>
          <a:lstStyle/>
          <a:p>
            <a:pPr>
              <a:lnSpc>
                <a:spcPts val="2000"/>
              </a:lnSpc>
              <a:spcBef>
                <a:spcPts val="800"/>
              </a:spcBef>
            </a:pPr>
            <a:r>
              <a:rPr lang="el" b="0" i="0" strike="noStrike" cap="none" spc="0" baseline="0" dirty="0">
                <a:solidFill>
                  <a:srgbClr val="000000"/>
                </a:solidFill>
                <a:effectLst/>
                <a:latin typeface="Helvetica"/>
                <a:ea typeface="Helvetica"/>
                <a:cs typeface="Helvetica"/>
              </a:rPr>
              <a:t>Η περιχαράκωση  των διεργασιών είναι ένας από τους πιο αποτελεσματικούς τρόπους ελέγχου της σκόνης:</a:t>
            </a:r>
          </a:p>
          <a:p>
            <a:pPr marL="342900" indent="-342900">
              <a:lnSpc>
                <a:spcPts val="2000"/>
              </a:lnSpc>
              <a:spcBef>
                <a:spcPts val="800"/>
              </a:spcBef>
              <a:buFont typeface="Arial" panose="020B0604020202020204" pitchFamily="34" charset="0"/>
              <a:buChar char="•"/>
            </a:pPr>
            <a:r>
              <a:rPr lang="el" b="0" i="0" strike="noStrike" cap="none" spc="0" baseline="0" dirty="0">
                <a:solidFill>
                  <a:srgbClr val="000000"/>
                </a:solidFill>
                <a:effectLst/>
                <a:latin typeface="Helvetica"/>
                <a:ea typeface="Helvetica"/>
                <a:cs typeface="Helvetica"/>
              </a:rPr>
              <a:t>Είναι πάντα προτιμότερο να ελέγχεται η σκόνη στην πηγή, αντί να βασίζεστε σε μέσα ατομικής προστασίας (π.χ. μάσκες σκόνης) για τους εργαζόμενους, τα οποία προστατεύουν μόνο τον χρήστη και τα οποία μπορεί να μην είναι πάντα αξιόπιστα.</a:t>
            </a:r>
          </a:p>
          <a:p>
            <a:pPr marL="342900" indent="-342900">
              <a:lnSpc>
                <a:spcPts val="2000"/>
              </a:lnSpc>
              <a:spcBef>
                <a:spcPts val="800"/>
              </a:spcBef>
              <a:buFont typeface="Arial" panose="020B0604020202020204" pitchFamily="34" charset="0"/>
              <a:buChar char="•"/>
            </a:pPr>
            <a:r>
              <a:rPr lang="el" b="0" i="0" strike="noStrike" cap="none" spc="0" baseline="0" dirty="0">
                <a:solidFill>
                  <a:srgbClr val="000000"/>
                </a:solidFill>
                <a:effectLst/>
                <a:latin typeface="Helvetica"/>
                <a:ea typeface="Helvetica"/>
                <a:cs typeface="Helvetica"/>
              </a:rPr>
              <a:t>Η χρήση εξαερισμού και αρνητικής πίεσης μπορεί να υποστηρίξει μεθόδους περιχαράκωσης. Ο σωστός αερισμός του χώρου εργασίας διασφαλίζει καλή ποιότητα αέρα και εμποδίζει την επανείσοδο της σκόνης.</a:t>
            </a:r>
          </a:p>
          <a:p>
            <a:pPr>
              <a:lnSpc>
                <a:spcPts val="2000"/>
              </a:lnSpc>
              <a:spcBef>
                <a:spcPts val="800"/>
              </a:spcBef>
            </a:pPr>
            <a:endParaRPr lang="en-GB" dirty="0"/>
          </a:p>
        </p:txBody>
      </p:sp>
    </p:spTree>
    <p:extLst>
      <p:ext uri="{BB962C8B-B14F-4D97-AF65-F5344CB8AC3E}">
        <p14:creationId xmlns:p14="http://schemas.microsoft.com/office/powerpoint/2010/main" val="560902733"/>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3" y="1640901"/>
            <a:ext cx="7925885" cy="850900"/>
          </a:xfrm>
        </p:spPr>
        <p:txBody>
          <a:bodyPr anchor="t"/>
          <a:lstStyle/>
          <a:p>
            <a:pPr>
              <a:lnSpc>
                <a:spcPct val="100000"/>
              </a:lnSpc>
            </a:pPr>
            <a:r>
              <a:rPr lang="el" sz="2800" b="1" i="0" strike="noStrike" cap="none" spc="0" baseline="0" dirty="0">
                <a:solidFill>
                  <a:srgbClr val="F6A317"/>
                </a:solidFill>
                <a:effectLst/>
                <a:latin typeface="Helvetica"/>
                <a:ea typeface="Helvetica"/>
                <a:cs typeface="Helvetica"/>
              </a:rPr>
              <a:t>ΤΑ ΠΡΕΠΕΙ ΚΑΙ ΤΑ ΜΗ ΤΗΣ ΠΕΡΙΧΑΡΑΚΩΣΗΣ ΤΩΝ ΔΙΕΡΓΑΣΙΩΝ</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2" y="2613470"/>
            <a:ext cx="10995658" cy="3230407"/>
          </a:xfrm>
        </p:spPr>
        <p:txBody>
          <a:bodyPr/>
          <a:lstStyle/>
          <a:p>
            <a:pPr>
              <a:spcBef>
                <a:spcPts val="600"/>
              </a:spcBef>
            </a:pPr>
            <a:r>
              <a:rPr lang="el" sz="1500" b="1" i="0" strike="noStrike" cap="none" spc="0" baseline="0" dirty="0">
                <a:solidFill>
                  <a:srgbClr val="000000"/>
                </a:solidFill>
                <a:effectLst/>
                <a:latin typeface="Helvetica"/>
                <a:ea typeface="Helvetica"/>
                <a:cs typeface="Helvetica"/>
              </a:rPr>
              <a:t>ΤΙ ΠΡΕΠΕΙ ΝΑ ΚΑΝΕΤΕ</a:t>
            </a:r>
          </a:p>
          <a:p>
            <a:pPr marL="285750" indent="-285750">
              <a:spcBef>
                <a:spcPts val="600"/>
              </a:spcBef>
              <a:buSzPct val="85000"/>
              <a:buFont typeface=".Apple Color Emoji UI"/>
              <a:buChar char="✅"/>
            </a:pPr>
            <a:r>
              <a:rPr lang="el" sz="1500" b="0" i="0" strike="noStrike" cap="none" spc="0" baseline="0" dirty="0">
                <a:solidFill>
                  <a:srgbClr val="000000"/>
                </a:solidFill>
                <a:effectLst/>
                <a:latin typeface="Helvetica"/>
                <a:ea typeface="Helvetica"/>
                <a:cs typeface="Helvetica"/>
              </a:rPr>
              <a:t>Εκτελέστε τη διαδικασία μόνο όταν ο κλειστός χώρος είναι κλειστός και το σύστημα εξαερισμού λειτουργεί</a:t>
            </a:r>
          </a:p>
          <a:p>
            <a:pPr marL="285750" indent="-285750">
              <a:spcBef>
                <a:spcPts val="600"/>
              </a:spcBef>
              <a:buSzPct val="85000"/>
              <a:buFont typeface=".Apple Color Emoji UI"/>
              <a:buChar char="✅"/>
            </a:pPr>
            <a:r>
              <a:rPr lang="el" sz="1500" b="0" i="0" strike="noStrike" cap="none" spc="0" baseline="0" dirty="0">
                <a:solidFill>
                  <a:srgbClr val="000000"/>
                </a:solidFill>
                <a:effectLst/>
                <a:latin typeface="Helvetica"/>
                <a:ea typeface="Helvetica"/>
                <a:cs typeface="Helvetica"/>
              </a:rPr>
              <a:t>Ελέγχετε τακτικά για ζημιές στον κλειστό χώρο και αναφέρετε τυχόν ελαττώματα</a:t>
            </a:r>
          </a:p>
          <a:p>
            <a:pPr marL="285750" indent="-285750">
              <a:spcBef>
                <a:spcPts val="600"/>
              </a:spcBef>
              <a:buSzPct val="85000"/>
              <a:buFont typeface=".Apple Color Emoji UI"/>
              <a:buChar char="✅"/>
            </a:pPr>
            <a:r>
              <a:rPr lang="el" sz="1500" b="0" i="0" strike="noStrike" cap="none" spc="0" baseline="0" dirty="0">
                <a:solidFill>
                  <a:srgbClr val="000000"/>
                </a:solidFill>
                <a:effectLst/>
                <a:latin typeface="Helvetica"/>
                <a:ea typeface="Helvetica"/>
                <a:cs typeface="Helvetica"/>
              </a:rPr>
              <a:t>Να διαθέτετε σχέδιο για την ασφαλή αντιμετώπιση των δυσλειτουργιών των μηχανημάτων και των διαρροών που προκύπτουν εντός του κλειστού χώρου</a:t>
            </a:r>
          </a:p>
          <a:p>
            <a:pPr marL="285750" indent="-285750">
              <a:spcBef>
                <a:spcPts val="600"/>
              </a:spcBef>
              <a:buSzPct val="85000"/>
              <a:buFont typeface=".Apple Color Emoji UI"/>
              <a:buChar char="✅"/>
            </a:pPr>
            <a:r>
              <a:rPr lang="el" sz="1500" b="0" i="0" strike="noStrike" cap="none" spc="0" baseline="0" dirty="0">
                <a:solidFill>
                  <a:srgbClr val="000000"/>
                </a:solidFill>
                <a:effectLst/>
                <a:latin typeface="Helvetica"/>
                <a:ea typeface="Helvetica"/>
                <a:cs typeface="Helvetica"/>
              </a:rPr>
              <a:t>Σταματήστε τη διεργασία και αφήστε χρόνο για να καθαρίσει ο αέρας πριν εισέλθετε στον κλειστό χώρο</a:t>
            </a:r>
          </a:p>
          <a:p>
            <a:pPr marL="285750" indent="-285750">
              <a:spcBef>
                <a:spcPts val="600"/>
              </a:spcBef>
              <a:buSzPct val="85000"/>
              <a:buFont typeface=".Apple Color Emoji UI"/>
              <a:buChar char="✅"/>
            </a:pPr>
            <a:r>
              <a:rPr lang="el" sz="1500" b="0" i="0" strike="noStrike" cap="none" spc="0" baseline="0" dirty="0">
                <a:solidFill>
                  <a:srgbClr val="FF0000"/>
                </a:solidFill>
                <a:effectLst/>
                <a:latin typeface="Helvetica"/>
                <a:ea typeface="Helvetica"/>
                <a:cs typeface="Helvetica"/>
              </a:rPr>
              <a:t>Κείμενο για τον εκπαιδευτή — Προσθέστε επιπλέον κείμενο σχετικά με την περιχαράκωση των διεργασιών που σχετίζονται με το δικό σας πλαίσιο</a:t>
            </a:r>
          </a:p>
          <a:p>
            <a:pPr>
              <a:spcBef>
                <a:spcPts val="600"/>
              </a:spcBef>
            </a:pPr>
            <a:r>
              <a:rPr lang="el" sz="1500" b="1" i="0" strike="noStrike" cap="none" spc="0" baseline="0" dirty="0">
                <a:solidFill>
                  <a:srgbClr val="000000"/>
                </a:solidFill>
                <a:effectLst/>
                <a:latin typeface="Helvetica"/>
                <a:ea typeface="Helvetica"/>
                <a:cs typeface="Helvetica"/>
              </a:rPr>
              <a:t>ΤΙ ΔΕΝ ΠΡΕΠΕΙ ΝΑ ΚΑΝΕΤΕ</a:t>
            </a:r>
          </a:p>
          <a:p>
            <a:pPr marL="285750" indent="-285750">
              <a:spcBef>
                <a:spcPts val="600"/>
              </a:spcBef>
              <a:buSzPct val="85000"/>
              <a:buFont typeface=".Apple Color Emoji UI"/>
              <a:buChar char="❌"/>
            </a:pPr>
            <a:r>
              <a:rPr lang="el" sz="1500" b="0" i="0" strike="noStrike" cap="none" spc="0" baseline="0" dirty="0">
                <a:solidFill>
                  <a:srgbClr val="000000"/>
                </a:solidFill>
                <a:effectLst/>
                <a:latin typeface="Helvetica"/>
                <a:ea typeface="Helvetica"/>
                <a:cs typeface="Helvetica"/>
              </a:rPr>
              <a:t>Να εισέρχεστε στον κλειστό χώρο χωρίς να ακολουθείτε προφυλάξεις κατά της έκθεσης στη σκόνη. (Π.χ Μέσα ατομικής προστασίας)</a:t>
            </a:r>
          </a:p>
          <a:p>
            <a:pPr marL="285750" indent="-285750">
              <a:spcBef>
                <a:spcPts val="600"/>
              </a:spcBef>
              <a:buSzPct val="85000"/>
              <a:buFont typeface=".Apple Color Emoji UI"/>
              <a:buChar char="❌"/>
            </a:pPr>
            <a:r>
              <a:rPr lang="el" sz="1500" b="0" i="0" strike="noStrike" cap="none" spc="0" baseline="0" dirty="0">
                <a:solidFill>
                  <a:srgbClr val="000000"/>
                </a:solidFill>
                <a:effectLst/>
                <a:latin typeface="Helvetica"/>
                <a:ea typeface="Helvetica"/>
                <a:cs typeface="Helvetica"/>
              </a:rPr>
              <a:t>Εκτελέστε μια διεργασία με τις πόρτες του κλειστού χώρου ανοιχτές</a:t>
            </a:r>
          </a:p>
          <a:p>
            <a:pPr marL="285750" indent="-285750">
              <a:spcBef>
                <a:spcPts val="600"/>
              </a:spcBef>
              <a:buSzPct val="85000"/>
              <a:buFont typeface=".Apple Color Emoji UI"/>
              <a:buChar char="❌"/>
            </a:pPr>
            <a:r>
              <a:rPr lang="el" sz="1500" b="0" i="0" strike="noStrike" cap="none" spc="0" baseline="0" dirty="0">
                <a:solidFill>
                  <a:srgbClr val="FF0000"/>
                </a:solidFill>
                <a:effectLst/>
                <a:latin typeface="Helvetica"/>
                <a:ea typeface="Helvetica"/>
                <a:cs typeface="Helvetica"/>
              </a:rPr>
              <a:t>Κείμενο για τον εκπαιδευτή — Προσθέστε επιπλέον κείμενο σχετικά με την περιχαράκωση των διεργασιών που σχετίζονται με το δικό σας πλαίσιο</a:t>
            </a:r>
          </a:p>
          <a:p>
            <a:pPr marL="285750" indent="-285750">
              <a:spcBef>
                <a:spcPts val="600"/>
              </a:spcBef>
              <a:buSzPct val="85000"/>
              <a:buFont typeface=".Apple Color Emoji UI"/>
              <a:buChar char="✅"/>
            </a:pPr>
            <a:endParaRPr lang="en-US" sz="1500" dirty="0">
              <a:solidFill>
                <a:srgbClr val="FF0000"/>
              </a:solidFill>
            </a:endParaRPr>
          </a:p>
        </p:txBody>
      </p:sp>
    </p:spTree>
    <p:extLst>
      <p:ext uri="{BB962C8B-B14F-4D97-AF65-F5344CB8AC3E}">
        <p14:creationId xmlns:p14="http://schemas.microsoft.com/office/powerpoint/2010/main" val="3447132974"/>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pPr>
            <a:r>
              <a:rPr lang="el" sz="2800" b="1" i="0" strike="noStrike" cap="none" spc="0" baseline="0">
                <a:solidFill>
                  <a:srgbClr val="F6A317"/>
                </a:solidFill>
                <a:effectLst/>
                <a:latin typeface="Helvetica"/>
                <a:ea typeface="Helvetica"/>
                <a:cs typeface="Helvetica"/>
              </a:rPr>
              <a:t>ΣΥΜΠΕΡΑΣΜΑ</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p:txBody>
          <a:bodyPr/>
          <a:lstStyle/>
          <a:p>
            <a:pPr>
              <a:lnSpc>
                <a:spcPts val="2000"/>
              </a:lnSpc>
              <a:spcBef>
                <a:spcPts val="800"/>
              </a:spcBef>
            </a:pPr>
            <a:r>
              <a:rPr lang="el" b="0" i="0" strike="noStrike" cap="none" spc="0" baseline="0" dirty="0">
                <a:solidFill>
                  <a:srgbClr val="000000"/>
                </a:solidFill>
                <a:effectLst/>
                <a:latin typeface="Helvetica"/>
                <a:ea typeface="Helvetica"/>
                <a:cs typeface="Helvetica"/>
              </a:rPr>
              <a:t>Η περιχαράκωση  των διεργασιών είναι ένας από τους πιο αποτελεσματικούς τρόπους ελέγχου της σκόνης. Υπενθύμιση:</a:t>
            </a:r>
          </a:p>
          <a:p>
            <a:pPr marL="285750" indent="-285750">
              <a:lnSpc>
                <a:spcPts val="2000"/>
              </a:lnSpc>
              <a:spcBef>
                <a:spcPts val="800"/>
              </a:spcBef>
              <a:buClr>
                <a:srgbClr val="F1B600"/>
              </a:buClr>
              <a:buSzPct val="120000"/>
              <a:buFont typeface="Wingdings" pitchFamily="2" charset="2"/>
              <a:buChar char="q"/>
            </a:pPr>
            <a:r>
              <a:rPr lang="el" b="0" i="0" strike="noStrike" cap="none" spc="0" baseline="0" dirty="0">
                <a:solidFill>
                  <a:srgbClr val="000000"/>
                </a:solidFill>
                <a:effectLst/>
                <a:latin typeface="Helvetica"/>
                <a:ea typeface="Helvetica"/>
                <a:cs typeface="Helvetica"/>
              </a:rPr>
              <a:t>Χρησιμοποιείτε πάντα κλειστές διεργασίες με συστήματα εξαερισμού, όπου υπάρχουν — αναφέρατε τυχόν ελαττώματα</a:t>
            </a:r>
          </a:p>
          <a:p>
            <a:pPr marL="285750" indent="-285750">
              <a:lnSpc>
                <a:spcPts val="2000"/>
              </a:lnSpc>
              <a:spcBef>
                <a:spcPts val="800"/>
              </a:spcBef>
              <a:buClr>
                <a:srgbClr val="F1B600"/>
              </a:buClr>
              <a:buSzPct val="120000"/>
              <a:buFont typeface="Wingdings" pitchFamily="2" charset="2"/>
              <a:buChar char="q"/>
            </a:pPr>
            <a:r>
              <a:rPr lang="el" b="0" i="0" strike="noStrike" cap="none" spc="0" baseline="0" dirty="0">
                <a:solidFill>
                  <a:srgbClr val="000000"/>
                </a:solidFill>
                <a:effectLst/>
                <a:latin typeface="Helvetica"/>
                <a:ea typeface="Helvetica"/>
                <a:cs typeface="Helvetica"/>
              </a:rPr>
              <a:t>Να διαθέτετε σχέδιο για την ασφαλή αντιμετώπιση καταστάσεων όπου θα χρειαστεί να μπείτε στον κλειστό χώρο</a:t>
            </a:r>
          </a:p>
          <a:p>
            <a:pPr marL="285750" indent="-285750">
              <a:lnSpc>
                <a:spcPts val="2000"/>
              </a:lnSpc>
              <a:spcBef>
                <a:spcPts val="800"/>
              </a:spcBef>
              <a:buClr>
                <a:srgbClr val="F1B600"/>
              </a:buClr>
              <a:buSzPct val="120000"/>
              <a:buFont typeface="Wingdings" pitchFamily="2" charset="2"/>
              <a:buChar char="q"/>
            </a:pPr>
            <a:r>
              <a:rPr lang="el" b="0" i="0" strike="noStrike" cap="none" spc="0" baseline="0" dirty="0">
                <a:solidFill>
                  <a:srgbClr val="FF0000"/>
                </a:solidFill>
                <a:effectLst/>
                <a:latin typeface="Helvetica"/>
                <a:ea typeface="Helvetica"/>
                <a:cs typeface="Helvetica"/>
              </a:rPr>
              <a:t>Εκπαιδευτής για την προσθήκη συμπερασμάτων με βάση τα συμφραζόμενα</a:t>
            </a:r>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3697142903"/>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el" sz="2800" b="1" i="0" strike="noStrike" cap="none" spc="0" baseline="0">
                <a:solidFill>
                  <a:srgbClr val="F6A317"/>
                </a:solidFill>
                <a:effectLst/>
                <a:latin typeface="Helvetica"/>
                <a:ea typeface="Helvetica"/>
                <a:cs typeface="Helvetica"/>
              </a:rPr>
              <a:t>ΚΕΝΗ ΔΙΑΦΑΝΕΙΑ</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ts val="2000"/>
              </a:lnSpc>
              <a:spcBef>
                <a:spcPts val="800"/>
              </a:spcBef>
            </a:pPr>
            <a:r>
              <a:rPr lang="el" b="0" i="0" strike="noStrike" cap="none" spc="0" baseline="0" dirty="0">
                <a:solidFill>
                  <a:srgbClr val="000000"/>
                </a:solidFill>
                <a:effectLst/>
                <a:latin typeface="Helvetica"/>
                <a:ea typeface="Helvetica"/>
                <a:cs typeface="Helvetica"/>
              </a:rPr>
              <a:t>Χρησιμοποιήστε αυτήν τη διαφάνεια για να δημιουργήσετε προσαρμοσμένο εκπαιδευτικό υλικό ειδικά για ένα περιβάλλον /εργασία.</a:t>
            </a:r>
          </a:p>
          <a:p>
            <a:pPr>
              <a:lnSpc>
                <a:spcPts val="2000"/>
              </a:lnSpc>
              <a:spcBef>
                <a:spcPts val="800"/>
              </a:spcBef>
            </a:pPr>
            <a:r>
              <a:rPr lang="el" b="0" i="0" strike="noStrike" cap="none" spc="0" baseline="0" dirty="0">
                <a:solidFill>
                  <a:srgbClr val="000000"/>
                </a:solidFill>
                <a:effectLst/>
                <a:latin typeface="Helvetica"/>
                <a:ea typeface="Helvetica"/>
                <a:cs typeface="Helvetica"/>
              </a:rPr>
              <a:t>Για να αλλάξετε την εικόνα, κάντε δεξί κλικ &gt; αλλαγή εικόνας &gt; από αρχείο.</a:t>
            </a:r>
          </a:p>
          <a:p>
            <a:pPr>
              <a:lnSpc>
                <a:spcPts val="2000"/>
              </a:lnSpc>
              <a:spcBef>
                <a:spcPts val="800"/>
              </a:spcBef>
            </a:pPr>
            <a:r>
              <a:rPr lang="el" b="0" i="0" strike="noStrike" cap="none" spc="0" baseline="0" dirty="0">
                <a:solidFill>
                  <a:srgbClr val="000000"/>
                </a:solidFill>
                <a:effectLst/>
                <a:latin typeface="Helvetica"/>
                <a:ea typeface="Helvetica"/>
                <a:cs typeface="Helvetica"/>
              </a:rPr>
              <a:t>Για να δημιουργήσετε περισσότερες διαφάνειες, κάντε κλικ στην καρτέλα "Νέα διαφάνεια" παραπάνω.</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947529836"/>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7538853" cy="850900"/>
          </a:xfrm>
        </p:spPr>
        <p:txBody>
          <a:bodyPr/>
          <a:lstStyle/>
          <a:p>
            <a:pPr>
              <a:lnSpc>
                <a:spcPct val="100000"/>
              </a:lnSpc>
            </a:pPr>
            <a:r>
              <a:rPr lang="el" sz="2800" b="1" i="0" strike="noStrike" cap="none" spc="0" baseline="0">
                <a:solidFill>
                  <a:srgbClr val="F6A317"/>
                </a:solidFill>
                <a:effectLst/>
                <a:latin typeface="Helvetica"/>
                <a:ea typeface="Helvetica"/>
                <a:cs typeface="Helvetica"/>
              </a:rPr>
              <a:t>ΠΡΟΣΘΕΤΟ ΕΚΠΑΙΔΕΥΤΙΚΟ ΥΛΙΚΟ</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el" sz="1600" b="0" i="0" strike="noStrike" cap="none" spc="0" baseline="0">
                <a:solidFill>
                  <a:srgbClr val="000000"/>
                </a:solidFill>
                <a:effectLst/>
                <a:latin typeface="Helvetica"/>
                <a:ea typeface="Helvetica"/>
                <a:cs typeface="Helvetica"/>
                <a:hlinkClick r:id="rId3" history="0"/>
              </a:rPr>
              <a:t>Οδηγός ορθής πρακτικής του NEPSI</a:t>
            </a:r>
          </a:p>
          <a:p>
            <a:pPr marL="285750" indent="-285750">
              <a:lnSpc>
                <a:spcPts val="2300"/>
              </a:lnSpc>
              <a:spcBef>
                <a:spcPts val="600"/>
              </a:spcBef>
              <a:spcAft>
                <a:spcPts val="600"/>
              </a:spcAft>
              <a:buSzPct val="130000"/>
              <a:buFont typeface="Arial" panose="020B0604020202020204" pitchFamily="34" charset="0"/>
              <a:buChar char="•"/>
            </a:pPr>
            <a:r>
              <a:rPr lang="el" sz="1600" b="0" i="0" strike="noStrike" cap="none" spc="0" baseline="0">
                <a:solidFill>
                  <a:srgbClr val="000000"/>
                </a:solidFill>
                <a:effectLst/>
                <a:latin typeface="Helvetica"/>
                <a:ea typeface="Helvetica"/>
                <a:cs typeface="Helvetica"/>
                <a:hlinkClick r:id="rId4" history="0"/>
              </a:rPr>
              <a:t>Οδηγός του NEPSI για ΜΜΕ</a:t>
            </a:r>
          </a:p>
        </p:txBody>
      </p:sp>
      <p:sp>
        <p:nvSpPr>
          <p:cNvPr id="4" name="Rounded Rectangle 3">
            <a:extLst>
              <a:ext uri="{FF2B5EF4-FFF2-40B4-BE49-F238E27FC236}">
                <a16:creationId xmlns:a16="http://schemas.microsoft.com/office/drawing/2014/main" id="{F7893D7C-3663-E843-BD9F-D8A29E67A4E2}"/>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F847176E-8490-B540-BA3B-9AB4076A48C6}"/>
              </a:ext>
            </a:extLst>
          </p:cNvPr>
          <p:cNvSpPr/>
          <p:nvPr/>
        </p:nvSpPr>
        <p:spPr>
          <a:xfrm>
            <a:off x="1088454" y="5173668"/>
            <a:ext cx="10022946" cy="615553"/>
          </a:xfrm>
          <a:prstGeom prst="rect">
            <a:avLst/>
          </a:prstGeom>
          <a:noFill/>
          <a:ln>
            <a:noFill/>
          </a:ln>
        </p:spPr>
        <p:txBody>
          <a:bodyPr wrap="square" anchor="ctr">
            <a:spAutoFit/>
          </a:bodyPr>
          <a:lstStyle/>
          <a:p>
            <a:pPr>
              <a:spcBef>
                <a:spcPts val="1200"/>
              </a:spcBef>
              <a:spcAft>
                <a:spcPts val="1200"/>
              </a:spcAft>
              <a:buSzPct val="130000"/>
            </a:pPr>
            <a:r>
              <a:rPr lang="el" sz="1700" b="0" i="0" strike="noStrike" cap="none" spc="0" baseline="0" dirty="0">
                <a:solidFill>
                  <a:srgbClr val="000000"/>
                </a:solidFill>
                <a:effectLst/>
                <a:latin typeface="Calibri"/>
                <a:ea typeface="Calibri"/>
                <a:cs typeface="Calibri"/>
              </a:rPr>
              <a:t>Επισκεφθείτε την </a:t>
            </a:r>
            <a:r>
              <a:rPr lang="el" sz="1700" b="1" i="0" strike="noStrike" cap="none" spc="0" baseline="0" dirty="0">
                <a:solidFill>
                  <a:srgbClr val="000000"/>
                </a:solidFill>
                <a:effectLst/>
                <a:latin typeface="Calibri"/>
                <a:ea typeface="Calibri"/>
                <a:cs typeface="Calibri"/>
              </a:rPr>
              <a:t>πλατφόρμα ηλεκτρονικής μάθησης του NEPSI</a:t>
            </a:r>
            <a:r>
              <a:rPr lang="el" sz="1700" b="0" i="0" strike="noStrike" cap="none" spc="0" baseline="0" dirty="0">
                <a:solidFill>
                  <a:srgbClr val="000000"/>
                </a:solidFill>
                <a:effectLst/>
                <a:latin typeface="Calibri"/>
                <a:ea typeface="Calibri"/>
                <a:cs typeface="Calibri"/>
              </a:rPr>
              <a:t> στο </a:t>
            </a:r>
            <a:r>
              <a:rPr lang="el" sz="1700" b="0" i="0" strike="noStrike" cap="none" spc="0" baseline="0" dirty="0">
                <a:solidFill>
                  <a:srgbClr val="000000"/>
                </a:solidFill>
                <a:effectLst/>
                <a:latin typeface="Calibri"/>
                <a:ea typeface="Calibri"/>
                <a:cs typeface="Calibri"/>
                <a:hlinkClick r:id="rId5" history="0"/>
              </a:rPr>
              <a:t>training.nepsi.eu</a:t>
            </a:r>
            <a:r>
              <a:rPr lang="el" sz="1700" b="0" i="0" strike="noStrike" cap="none" spc="0" baseline="0" dirty="0">
                <a:solidFill>
                  <a:srgbClr val="000000"/>
                </a:solidFill>
                <a:effectLst/>
                <a:latin typeface="Calibri"/>
                <a:ea typeface="Calibri"/>
                <a:cs typeface="Calibri"/>
              </a:rPr>
              <a:t> για περισσότερους μαθησιακούς πόρους σχετικά με το κρυσταλλικό πυρίτιο (RCS).</a:t>
            </a:r>
          </a:p>
        </p:txBody>
      </p:sp>
    </p:spTree>
    <p:extLst>
      <p:ext uri="{BB962C8B-B14F-4D97-AF65-F5344CB8AC3E}">
        <p14:creationId xmlns:p14="http://schemas.microsoft.com/office/powerpoint/2010/main" val="2604231483"/>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9619760-C64A-42D9-AC4C-B27B5D8FC8D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D545FEE-AD81-4023-B6AC-5CAEA335ED97}">
  <ds:schemaRefs>
    <ds:schemaRef ds:uri="http://schemas.microsoft.com/office/2006/documentManagement/types"/>
    <ds:schemaRef ds:uri="d8ecf516-e360-4672-81b9-68723bedb71f"/>
    <ds:schemaRef ds:uri="http://www.w3.org/XML/1998/namespace"/>
    <ds:schemaRef ds:uri="http://purl.org/dc/terms/"/>
    <ds:schemaRef ds:uri="http://purl.org/dc/dcmitype/"/>
    <ds:schemaRef ds:uri="http://schemas.microsoft.com/office/infopath/2007/PartnerControls"/>
    <ds:schemaRef ds:uri="http://schemas.openxmlformats.org/package/2006/metadata/core-properties"/>
    <ds:schemaRef ds:uri="6d9d7403-2d8c-4818-ae25-2c5629bc7330"/>
    <ds:schemaRef ds:uri="http://schemas.microsoft.com/office/2006/metadata/properties"/>
    <ds:schemaRef ds:uri="http://purl.org/dc/elements/1.1/"/>
  </ds:schemaRefs>
</ds:datastoreItem>
</file>

<file path=customXml/itemProps3.xml><?xml version="1.0" encoding="utf-8"?>
<ds:datastoreItem xmlns:ds="http://schemas.openxmlformats.org/officeDocument/2006/customXml" ds:itemID="{3E9D9CC3-1A92-450F-A475-EF23AF4BCF4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67</TotalTime>
  <Words>1074</Words>
  <Application>Microsoft Macintosh PowerPoint</Application>
  <PresentationFormat>Widescreen</PresentationFormat>
  <Paragraphs>74</Paragraphs>
  <Slides>12</Slides>
  <Notes>9</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42</cp:revision>
  <dcterms:created xsi:type="dcterms:W3CDTF">2020-07-22T09:08:33Z</dcterms:created>
  <dcterms:modified xsi:type="dcterms:W3CDTF">2024-11-13T11:53:08Z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