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 </a:t>
            </a:r>
          </a:p>
          <a:p>
            <a:endParaRPr lang="en-US" sz="1200" b="0" i="0" u="none" strike="noStrike" kern="1200" dirty="0">
              <a:solidFill>
                <a:schemeClr val="tx1"/>
              </a:solidFill>
              <a:effectLst/>
              <a:latin typeface="+mn-lt"/>
              <a:ea typeface="+mn-ea"/>
              <a:cs typeface="+mn-cs"/>
            </a:endParaRPr>
          </a:p>
          <a:p>
            <a:r>
              <a:rPr lang="lv" sz="1200" b="0" i="0" strike="noStrike" cap="none" spc="0" baseline="0" dirty="0">
                <a:solidFill>
                  <a:srgbClr val="000000"/>
                </a:solidFill>
                <a:effectLst/>
                <a:latin typeface="Calibri"/>
                <a:ea typeface="Calibri"/>
                <a:cs typeface="Calibri"/>
              </a:rPr>
              <a:t>Šīs apmācības sniedz informāciju par procesu norobežošanu. Paturiet prātā, ka pirms jebkura norobežota procesa izstrādes ir jāveic riska novērtējums, lai gan tas galvenokārt attiecas uz vadību.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Šis mācību materiāls ir izstrādāts NEPSI Labas prakses rokasgrāmatas ietvaros – skat.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v" sz="1400" b="1" i="0" strike="noStrike" cap="none" spc="0" baseline="0" dirty="0">
                <a:solidFill>
                  <a:srgbClr val="F6A317"/>
                </a:solidFill>
                <a:effectLst/>
                <a:latin typeface="Helvetica"/>
                <a:ea typeface="Helvetica"/>
                <a:cs typeface="Helvetica"/>
              </a:rPr>
              <a:t>LABĀS PRAKSES APMĀCĪBAS PAR PROCESU NOROBEŽOŠANU</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lv" sz="2800" b="1" i="0" strike="noStrike" cap="none" spc="0" baseline="0">
                <a:solidFill>
                  <a:srgbClr val="FFFFFF"/>
                </a:solidFill>
                <a:effectLst/>
                <a:latin typeface="Helvetica"/>
                <a:ea typeface="Helvetica"/>
                <a:cs typeface="Helvetica"/>
              </a:rPr>
              <a:t>LABĀS PRAKSES APMĀCĪBAS PAR PROCESU NOROBEŽOŠANU</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392887" y="321972"/>
            <a:ext cx="3404162"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PREAMBULA (PASNIEDZĒJAM)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lv-LV" sz="1800" dirty="0">
                <a:latin typeface="Helvetica"/>
                <a:cs typeface="Helvetica"/>
              </a:rPr>
              <a:t>NEPSI Labās prakses īstenošanā izglītības posma ietvaros NEPSI ir izstrādājusi izglītojošu resursu kopumu.</a:t>
            </a:r>
          </a:p>
          <a:p>
            <a:pPr>
              <a:lnSpc>
                <a:spcPts val="2400"/>
              </a:lnSpc>
            </a:pPr>
            <a:r>
              <a:rPr lang="lv-LV" sz="1800" dirty="0">
                <a:latin typeface="Helvetica"/>
                <a:cs typeface="Helvetica"/>
              </a:rPr>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i="1" dirty="0">
                <a:latin typeface="Helvetica"/>
                <a:cs typeface="Helvetica"/>
              </a:rPr>
              <a:t>RCS</a:t>
            </a:r>
            <a:r>
              <a:rPr lang="lv-LV" sz="1800" dirty="0">
                <a:latin typeface="Helvetica"/>
                <a:cs typeface="Helvetica"/>
              </a:rPr>
              <a:t>) iedarbību darba vietā.</a:t>
            </a:r>
          </a:p>
          <a:p>
            <a:pPr>
              <a:lnSpc>
                <a:spcPts val="2400"/>
              </a:lnSpc>
            </a:pPr>
            <a:r>
              <a:rPr lang="lv-LV" sz="1800" dirty="0">
                <a:latin typeface="Helvetica"/>
                <a:cs typeface="Helvetica"/>
              </a:rPr>
              <a:t>Izmantojiet tukšo veidni un vietzīmes, lai pēc vajadzības pievienotu papildu informāciju šai mācību paketei.</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lv" sz="1800" b="1" i="0" strike="noStrike" cap="none" spc="0" baseline="0" dirty="0">
                <a:solidFill>
                  <a:srgbClr val="000000"/>
                </a:solidFill>
                <a:effectLst/>
                <a:latin typeface="Helvetica"/>
                <a:ea typeface="Helvetica"/>
                <a:cs typeface="Helvetica"/>
              </a:rPr>
              <a:t>Svarīgākais ir iemācīties aizsargāt sevi pret apdraudējumiem, kas var rasties darbā.</a:t>
            </a:r>
          </a:p>
          <a:p>
            <a:pPr>
              <a:lnSpc>
                <a:spcPts val="2400"/>
              </a:lnSpc>
            </a:pPr>
            <a:r>
              <a:rPr lang="lv" sz="1800" b="0" i="0" strike="noStrike" cap="none" spc="0" baseline="0" dirty="0">
                <a:solidFill>
                  <a:srgbClr val="000000"/>
                </a:solidFill>
                <a:effectLst/>
                <a:latin typeface="Helvetica"/>
                <a:ea typeface="Helvetica"/>
                <a:cs typeface="Helvetica"/>
              </a:rPr>
              <a:t>Šajā PowerPoint apmācības prezentācijā jūs uzzināsiet:</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Kā norobežoti procesi samazina respirējamā kristāliskā silīcija dioksīda putekļu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iedarbību</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Pamatnorādījumus par procesu norobežošanu</a:t>
            </a:r>
          </a:p>
          <a:p>
            <a:pPr marL="285750" indent="-285750">
              <a:lnSpc>
                <a:spcPts val="2400"/>
              </a:lnSpc>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Teksts, ko aizpildīt pasniedzējam - ja esat pievienojis individualizētu slaidu, ievietojiet īsu pārskatu par konteksta materiālu.</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src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v" sz="1800" b="0" i="0" strike="noStrike" cap="none" spc="0" baseline="0">
                <a:solidFill>
                  <a:srgbClr val="000000"/>
                </a:solidFill>
                <a:effectLst/>
                <a:latin typeface="Helvetica"/>
                <a:ea typeface="Helvetica"/>
                <a:cs typeface="Helvetica"/>
              </a:rPr>
              <a:t>Procesu norobežošana ir viena no piecām galvenajām putekļu kontroles metodēm.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esam pakļauti tā iedarbībai, un piesārņotā gaisa aizstāšana ar tīru gaisu.</a:t>
            </a:r>
          </a:p>
          <a:p>
            <a:endParaRPr lang="en-US" dirty="0"/>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ŠĪS DARBĪBAS RADĪTIE RISKI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482"/>
            <a:ext cx="5453624"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Šo iekārtu pareiza darbība ir būtiska, lai mūs aizsargātu pret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Ilgstoša augsta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līmeņa iedarbība var ierosināt invaliditāti izraisošas plaušu slimības.</a:t>
            </a:r>
          </a:p>
          <a:p>
            <a:pPr>
              <a:lnSpc>
                <a:spcPts val="2400"/>
              </a:lnSpc>
            </a:pPr>
            <a:r>
              <a:rPr lang="lv" sz="1800" b="0" i="0" strike="noStrike" cap="none" spc="0" baseline="0" dirty="0">
                <a:solidFill>
                  <a:srgbClr val="000000"/>
                </a:solidFill>
                <a:effectLst/>
                <a:latin typeface="Helvetica"/>
                <a:ea typeface="Helvetica"/>
                <a:cs typeface="Helvetica"/>
              </a:rPr>
              <a:t>Ir svarīgi, lai mēs katru dienu pasargātu sevi no šo gaisā esošo putekļu iedarbības. </a:t>
            </a:r>
          </a:p>
          <a:p>
            <a:pPr>
              <a:lnSpc>
                <a:spcPts val="2400"/>
              </a:lnSpc>
            </a:pPr>
            <a:r>
              <a:rPr lang="lv" sz="1800" b="0" i="0" strike="noStrike" cap="none" spc="0" baseline="0" dirty="0">
                <a:solidFill>
                  <a:srgbClr val="000000"/>
                </a:solidFill>
                <a:effectLst/>
                <a:latin typeface="Helvetica"/>
                <a:ea typeface="Helvetica"/>
                <a:cs typeface="Helvetica"/>
              </a:rPr>
              <a:t>Ievērojot labu praksi šodien, mēs būsim veseli rīt.</a:t>
            </a:r>
          </a:p>
          <a:p>
            <a:pPr>
              <a:lnSpc>
                <a:spcPts val="2400"/>
              </a:lnSpc>
            </a:pPr>
            <a:r>
              <a:rPr lang="lv" sz="1800" b="0" i="0" strike="noStrike" cap="none" spc="0" baseline="0" dirty="0">
                <a:solidFill>
                  <a:srgbClr val="000000"/>
                </a:solidFill>
                <a:effectLst/>
                <a:latin typeface="Helvetica"/>
                <a:ea typeface="Helvetica"/>
                <a:cs typeface="Helvetica"/>
              </a:rPr>
              <a:t>Kā pavadīsiet savu pensijas laiku?</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dirty="0">
                <a:solidFill>
                  <a:srgbClr val="F6A317"/>
                </a:solidFill>
                <a:effectLst/>
                <a:latin typeface="Helvetica"/>
                <a:ea typeface="Helvetica"/>
                <a:cs typeface="Helvetica"/>
              </a:rPr>
              <a:t>KĀ NOROBEŽOTI PROCESI PALĪDZ SAMAZINĀT </a:t>
            </a:r>
            <a:r>
              <a:rPr lang="lv" sz="2800" b="1" i="1" strike="noStrike" cap="none" spc="0" baseline="0" dirty="0">
                <a:solidFill>
                  <a:srgbClr val="F6A317"/>
                </a:solidFill>
                <a:effectLst/>
                <a:latin typeface="Helvetica"/>
                <a:ea typeface="Helvetica"/>
                <a:cs typeface="Helvetica"/>
              </a:rPr>
              <a:t>RCS</a:t>
            </a:r>
            <a:r>
              <a:rPr lang="lv" sz="2800" b="1" i="0" strike="noStrike" cap="none" spc="0" baseline="0" dirty="0">
                <a:solidFill>
                  <a:srgbClr val="F6A317"/>
                </a:solidFill>
                <a:effectLst/>
                <a:latin typeface="Helvetica"/>
                <a:ea typeface="Helvetica"/>
                <a:cs typeface="Helvetica"/>
              </a:rPr>
              <a:t> IEDARBĪBU</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400"/>
              </a:lnSpc>
            </a:pPr>
            <a:r>
              <a:rPr lang="lv" sz="1800" b="0" i="0" strike="noStrike" cap="none" spc="0" baseline="0">
                <a:solidFill>
                  <a:srgbClr val="000000"/>
                </a:solidFill>
                <a:effectLst/>
                <a:latin typeface="Helvetica"/>
                <a:ea typeface="Helvetica"/>
                <a:cs typeface="Helvetica"/>
              </a:rPr>
              <a:t>Norobežots process ir putekļu kontroles metode un veids, kā samazināt putekļu iedarbību, ierobežojot vai izolējot putekļainā procesa avotu.</a:t>
            </a:r>
          </a:p>
          <a:p>
            <a:pPr>
              <a:lnSpc>
                <a:spcPts val="2400"/>
              </a:lnSpc>
            </a:pPr>
            <a:r>
              <a:rPr lang="lv" sz="1800" b="0" i="0" strike="noStrike" cap="none" spc="0" baseline="0">
                <a:solidFill>
                  <a:srgbClr val="000000"/>
                </a:solidFill>
                <a:effectLst/>
                <a:latin typeface="Helvetica"/>
                <a:ea typeface="Helvetica"/>
                <a:cs typeface="Helvetica"/>
              </a:rPr>
              <a:t>Vienkārši novietojot barjeru starp avotu un darbiniekiem, var ievērojami samazināt putekļu iedarbības līmeni. Norobežojumu var izmantot daudzos rūpnieciskos procesos.</a:t>
            </a:r>
          </a:p>
          <a:p>
            <a:pPr>
              <a:lnSpc>
                <a:spcPts val="2400"/>
              </a:lnSpc>
            </a:pPr>
            <a:endParaRPr lang="en-GB" sz="180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PAMATA NORĀDĪJUMI PAR PROCESU NOROBEŽOŠANU</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308452"/>
            <a:ext cx="10333122" cy="3263491"/>
          </a:xfrm>
        </p:spPr>
        <p:txBody>
          <a:bodyPr anchor="t"/>
          <a:lstStyle/>
          <a:p>
            <a:pPr>
              <a:lnSpc>
                <a:spcPts val="2400"/>
              </a:lnSpc>
              <a:spcAft>
                <a:spcPts val="1000"/>
              </a:spcAft>
            </a:pPr>
            <a:r>
              <a:rPr lang="lv" sz="1800" b="0" i="0" strike="noStrike" cap="none" spc="0" baseline="0" dirty="0">
                <a:solidFill>
                  <a:srgbClr val="000000"/>
                </a:solidFill>
                <a:effectLst/>
                <a:latin typeface="Helvetica"/>
                <a:ea typeface="Helvetica"/>
                <a:cs typeface="Helvetica"/>
              </a:rPr>
              <a:t>Viens no efektīvākajiem putekļu kontroles veidiem ir procesu norobežošana:</a:t>
            </a:r>
          </a:p>
          <a:p>
            <a:pPr marL="342900" indent="-342900">
              <a:lnSpc>
                <a:spcPts val="2400"/>
              </a:lnSpc>
              <a:spcAft>
                <a:spcPts val="1000"/>
              </a:spcAft>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Vienmēr ir vēlams kontrolēt putekļus to rašanās vietā, nevis paļauties uz darbiniekiem paredzētajiem individuālajiem aizsardzības līdzekļiem (piemēram, putekļu maskām), kas aizsargā tikai to lietotāju un kas ne vienmēr ir uzticami.</a:t>
            </a:r>
          </a:p>
          <a:p>
            <a:pPr marL="342900" indent="-342900">
              <a:lnSpc>
                <a:spcPts val="2400"/>
              </a:lnSpc>
              <a:spcAft>
                <a:spcPts val="1000"/>
              </a:spcAft>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Nosūces ventilācijas un negatīvā spiediena izmantošana var atbalstīt norobežošanas metodes. Pareiza darba vietas ventilācija nodrošina labu gaisa kvalitāti un novērš putekļu atkārtotu iekļūšanu.</a:t>
            </a:r>
          </a:p>
          <a:p>
            <a:pPr>
              <a:lnSpc>
                <a:spcPts val="24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660670" cy="850900"/>
          </a:xfrm>
        </p:spPr>
        <p:txBody>
          <a:bodyPr anchor="t"/>
          <a:lstStyle/>
          <a:p>
            <a:pPr>
              <a:lnSpc>
                <a:spcPct val="100000"/>
              </a:lnSpc>
            </a:pPr>
            <a:r>
              <a:rPr lang="lv" sz="2800" b="1" i="0" strike="noStrike" cap="none" spc="0" baseline="0" dirty="0">
                <a:solidFill>
                  <a:srgbClr val="F6A317"/>
                </a:solidFill>
                <a:effectLst/>
                <a:latin typeface="Helvetica"/>
                <a:ea typeface="Helvetica"/>
                <a:cs typeface="Helvetica"/>
              </a:rPr>
              <a:t>IETEIKUMI PROCESU NOROBEŽOŠANAI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368541"/>
            <a:ext cx="10995658" cy="3722016"/>
          </a:xfrm>
        </p:spPr>
        <p:txBody>
          <a:bodyPr/>
          <a:lstStyle/>
          <a:p>
            <a:pPr>
              <a:lnSpc>
                <a:spcPct val="100000"/>
              </a:lnSpc>
              <a:spcBef>
                <a:spcPts val="600"/>
              </a:spcBef>
            </a:pPr>
            <a:r>
              <a:rPr lang="lv" sz="1600" b="1" i="0" strike="noStrike" cap="none" spc="0" baseline="0" dirty="0">
                <a:solidFill>
                  <a:srgbClr val="000000"/>
                </a:solidFill>
                <a:effectLst/>
                <a:latin typeface="Helvetica"/>
                <a:ea typeface="Helvetica"/>
                <a:cs typeface="Helvetica"/>
              </a:rPr>
              <a:t>KO DARĪT</a:t>
            </a:r>
          </a:p>
          <a:p>
            <a:pPr marL="285750" indent="-285750">
              <a:lnSpc>
                <a:spcPct val="100000"/>
              </a:lnSpc>
              <a:spcBef>
                <a:spcPts val="6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Procesu veiciet tikai tad, ja norobežotā telpa ir slēgta un ventilācijas sistēma darbojas.</a:t>
            </a:r>
          </a:p>
          <a:p>
            <a:pPr marL="285750" indent="-285750">
              <a:lnSpc>
                <a:spcPct val="100000"/>
              </a:lnSpc>
              <a:spcBef>
                <a:spcPts val="6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Regulāri pārbaudiet, vai norobežotā telpa nav bojāta, un ziņojiet par defektiem.</a:t>
            </a:r>
          </a:p>
          <a:p>
            <a:pPr marL="285750" indent="-285750">
              <a:lnSpc>
                <a:spcPct val="100000"/>
              </a:lnSpc>
              <a:spcBef>
                <a:spcPts val="6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Izstrādājiet plānu, kā droši rīkoties mašīnu darbības traucējumu un noplūžu gadījumā, kas rodas norobežotā telpā.</a:t>
            </a:r>
          </a:p>
          <a:p>
            <a:pPr marL="285750" indent="-285750">
              <a:lnSpc>
                <a:spcPct val="100000"/>
              </a:lnSpc>
              <a:spcBef>
                <a:spcPts val="6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Pārtrauciet procesu un pirms ieiešanas norobežotā telpā ļaujiet gaisam attīrīties.</a:t>
            </a:r>
          </a:p>
          <a:p>
            <a:pPr marL="285750" indent="-285750">
              <a:lnSpc>
                <a:spcPct val="100000"/>
              </a:lnSpc>
              <a:spcBef>
                <a:spcPts val="600"/>
              </a:spcBef>
              <a:spcAft>
                <a:spcPts val="1000"/>
              </a:spcAft>
              <a:buSzPct val="85000"/>
              <a:buFont typeface=".Apple Color Emoji UI"/>
              <a:buChar char="✅"/>
            </a:pPr>
            <a:r>
              <a:rPr lang="lv" sz="1600" b="0" i="0" strike="noStrike" cap="none" spc="0" baseline="0" dirty="0">
                <a:solidFill>
                  <a:srgbClr val="FF0000"/>
                </a:solidFill>
                <a:effectLst/>
                <a:latin typeface="Helvetica"/>
                <a:ea typeface="Helvetica"/>
                <a:cs typeface="Helvetica"/>
              </a:rPr>
              <a:t>Tekst daļa pasniedzējam – pievienojiet papildu tekstu par procesu norobežošanu, kas attiecas uz jūsu kontekstu.</a:t>
            </a:r>
          </a:p>
          <a:p>
            <a:pPr>
              <a:lnSpc>
                <a:spcPct val="100000"/>
              </a:lnSpc>
              <a:spcBef>
                <a:spcPts val="600"/>
              </a:spcBef>
            </a:pPr>
            <a:r>
              <a:rPr lang="lv" sz="1600" b="1" i="0" strike="noStrike" cap="none" spc="0" baseline="0" dirty="0">
                <a:solidFill>
                  <a:srgbClr val="000000"/>
                </a:solidFill>
                <a:effectLst/>
                <a:latin typeface="Helvetica"/>
                <a:ea typeface="Helvetica"/>
                <a:cs typeface="Helvetica"/>
              </a:rPr>
              <a:t>KO NEDARĪT</a:t>
            </a:r>
          </a:p>
          <a:p>
            <a:pPr marL="285750" indent="-285750">
              <a:lnSpc>
                <a:spcPct val="100000"/>
              </a:lnSpc>
              <a:spcBef>
                <a:spcPts val="6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Neejiet norobežotā telpā, neievērojot piesardzības pasākumus pret putekļu iedarbību. (piem., individuālie aizsardzības līdzekļi).</a:t>
            </a:r>
          </a:p>
          <a:p>
            <a:pPr marL="285750" indent="-285750">
              <a:lnSpc>
                <a:spcPct val="100000"/>
              </a:lnSpc>
              <a:spcBef>
                <a:spcPts val="6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Neveiciet procesu ar atvērtām norobežotās telpas durvīm.</a:t>
            </a:r>
          </a:p>
          <a:p>
            <a:pPr marL="285750" indent="-285750">
              <a:lnSpc>
                <a:spcPct val="100000"/>
              </a:lnSpc>
              <a:spcBef>
                <a:spcPts val="600"/>
              </a:spcBef>
              <a:buSzPct val="85000"/>
              <a:buFont typeface=".Apple Color Emoji UI"/>
              <a:buChar char="❌"/>
            </a:pPr>
            <a:r>
              <a:rPr lang="lv" sz="1600" b="0" i="0" strike="noStrike" cap="none" spc="0" baseline="0" dirty="0">
                <a:solidFill>
                  <a:srgbClr val="FF0000"/>
                </a:solidFill>
                <a:effectLst/>
                <a:latin typeface="Helvetica"/>
                <a:ea typeface="Helvetica"/>
                <a:cs typeface="Helvetica"/>
              </a:rPr>
              <a:t>Teksta daļa pasniedzējam – pievienojiet papildu tekstu par procesu norobežošanu, kas attiecas uz jūsu kontekstu.</a:t>
            </a:r>
          </a:p>
          <a:p>
            <a:pPr marL="285750" indent="-285750">
              <a:lnSpc>
                <a:spcPct val="100000"/>
              </a:lnSpc>
              <a:spcBef>
                <a:spcPts val="6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lv" sz="1800" b="0" i="0" strike="noStrike" cap="none" spc="0" baseline="0">
                <a:solidFill>
                  <a:srgbClr val="000000"/>
                </a:solidFill>
                <a:effectLst/>
                <a:latin typeface="Helvetica"/>
                <a:ea typeface="Helvetica"/>
                <a:cs typeface="Helvetica"/>
              </a:rPr>
              <a:t>Procesu norobežošana ir viens no efektīvākajiem putekļu kontroles līdzekļiem. Atcerieties: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a:solidFill>
                  <a:srgbClr val="000000"/>
                </a:solidFill>
                <a:effectLst/>
                <a:latin typeface="Helvetica"/>
                <a:ea typeface="Helvetica"/>
                <a:cs typeface="Helvetica"/>
              </a:rPr>
              <a:t>Vienmēr izmantojiet norobežotus procesus ar ventilācijas sistēmām, ja tādi ir pieejami – ziņojiet par defektiem.</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a:solidFill>
                  <a:srgbClr val="000000"/>
                </a:solidFill>
                <a:effectLst/>
                <a:latin typeface="Helvetica"/>
                <a:ea typeface="Helvetica"/>
                <a:cs typeface="Helvetica"/>
              </a:rPr>
              <a:t>Izstrādājiet plānu, kā droši rīkoties situācijās, kad nepieciešams iekļūt norobežotajā telpā.</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a:solidFill>
                  <a:srgbClr val="FF0000"/>
                </a:solidFill>
                <a:effectLst/>
                <a:latin typeface="Helvetica"/>
                <a:ea typeface="Helvetica"/>
                <a:cs typeface="Helvetica"/>
              </a:rPr>
              <a:t>Pasniedzējam jāpievieno kontekstam atbilstoši secinājumi.</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v" sz="1800" b="0" i="0" strike="noStrike" cap="none" spc="0" baseline="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3"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4" history="0"/>
              </a:rPr>
              <a:t>NEPSI Rokasgrāmata MVU</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61385"/>
            <a:ext cx="10022946" cy="440120"/>
          </a:xfrm>
          <a:prstGeom prst="rect">
            <a:avLst/>
          </a:prstGeom>
          <a:noFill/>
          <a:ln>
            <a:noFill/>
          </a:ln>
        </p:spPr>
        <p:txBody>
          <a:bodyPr wrap="square" anchor="ctr">
            <a:spAutoFit/>
          </a:bodyPr>
          <a:lstStyle/>
          <a:p>
            <a:pPr>
              <a:lnSpc>
                <a:spcPts val="3000"/>
              </a:lnSpc>
              <a:spcBef>
                <a:spcPts val="1200"/>
              </a:spcBef>
              <a:spcAft>
                <a:spcPts val="1200"/>
              </a:spcAft>
              <a:buSzPct val="130000"/>
            </a:pPr>
            <a:r>
              <a:rPr lang="lv" b="0" i="0" strike="noStrike" cap="none" spc="0" baseline="0" dirty="0">
                <a:solidFill>
                  <a:srgbClr val="000000"/>
                </a:solidFill>
                <a:effectLst/>
                <a:latin typeface="Calibri"/>
                <a:ea typeface="Calibri"/>
                <a:cs typeface="Calibri"/>
              </a:rPr>
              <a:t>Apmeklējiet </a:t>
            </a:r>
            <a:r>
              <a:rPr lang="lv" b="1" i="0" strike="noStrike" cap="none" spc="0" baseline="0" dirty="0">
                <a:solidFill>
                  <a:srgbClr val="000000"/>
                </a:solidFill>
                <a:effectLst/>
                <a:latin typeface="Calibri"/>
                <a:ea typeface="Calibri"/>
                <a:cs typeface="Calibri"/>
              </a:rPr>
              <a:t>NEPSI E-mācību platformu</a:t>
            </a:r>
            <a:r>
              <a:rPr lang="en-US" b="1" i="0" strike="noStrike" cap="none" spc="0" baseline="0" dirty="0">
                <a:solidFill>
                  <a:srgbClr val="000000"/>
                </a:solidFill>
                <a:effectLst/>
                <a:latin typeface="Calibri"/>
                <a:ea typeface="Calibri"/>
                <a:cs typeface="Calibri"/>
              </a:rPr>
              <a:t> </a:t>
            </a:r>
            <a:r>
              <a:rPr lang="lv" b="0" i="0" strike="noStrike" cap="none" spc="0" baseline="0" dirty="0">
                <a:solidFill>
                  <a:srgbClr val="000000"/>
                </a:solidFill>
                <a:effectLst/>
                <a:latin typeface="Calibri"/>
                <a:ea typeface="Calibri"/>
                <a:cs typeface="Calibri"/>
                <a:hlinkClick r:id="rId5" history="0"/>
              </a:rPr>
              <a:t>training.nepsi.eu</a:t>
            </a:r>
            <a:r>
              <a:rPr lang="lv" b="0" i="0" strike="noStrike" cap="none" spc="0" baseline="0" dirty="0">
                <a:solidFill>
                  <a:srgbClr val="000000"/>
                </a:solidFill>
                <a:effectLst/>
                <a:latin typeface="Calibri"/>
                <a:ea typeface="Calibri"/>
                <a:cs typeface="Calibri"/>
              </a:rPr>
              <a:t>, lai iegūtu vairāk mācību resursu par </a:t>
            </a:r>
            <a:r>
              <a:rPr lang="lv" b="0" i="1" strike="noStrike" cap="none" spc="0" baseline="0" dirty="0">
                <a:solidFill>
                  <a:srgbClr val="000000"/>
                </a:solidFill>
                <a:effectLst/>
                <a:latin typeface="Calibri"/>
                <a:ea typeface="Calibri"/>
                <a:cs typeface="Calibri"/>
              </a:rPr>
              <a:t>RCS</a:t>
            </a:r>
            <a:r>
              <a:rPr lang="lv"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EF2008D8-5DD9-4333-BFCF-A37D69EFEE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98</TotalTime>
  <Words>858</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38</cp:revision>
  <dcterms:created xsi:type="dcterms:W3CDTF">2020-07-22T09:08:33Z</dcterms:created>
  <dcterms:modified xsi:type="dcterms:W3CDTF">2024-11-13T11:26:14Z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