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viewer" initials="MF" lastIdx="1" clrIdx="0">
    <p:extLst>
      <p:ext uri="{19B8F6BF-5375-455C-9EA6-DF929625EA0E}">
        <p15:presenceInfo xmlns:p15="http://schemas.microsoft.com/office/powerpoint/2012/main" userId="Review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1B13BC-7A1C-3C43-B045-4E5D2C203417}" v="2" dt="2020-12-09T20:24:09.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63" autoAdjust="0"/>
    <p:restoredTop sz="94354" autoAdjust="0"/>
  </p:normalViewPr>
  <p:slideViewPr>
    <p:cSldViewPr snapToGrid="0" snapToObjects="1">
      <p:cViewPr varScale="1">
        <p:scale>
          <a:sx n="116" d="100"/>
          <a:sy n="116" d="100"/>
        </p:scale>
        <p:origin x="94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200" b="0" i="0" strike="noStrike" cap="none" spc="0" baseline="0" dirty="0">
                <a:solidFill>
                  <a:srgbClr val="000000"/>
                </a:solidFill>
                <a:effectLst/>
                <a:latin typeface="+mn-lt"/>
                <a:ea typeface="Calibri"/>
                <a:cs typeface="Calibri"/>
              </a:rPr>
              <a:t>Η υπερβολική έκθεση σε εισπνεύσιμο διοξείδιο κρυσταλλικού πυριτίου (RCS) μπορεί μακροπρόθεσμα να οδηγήσει σε σοβαρά προβλήματα υγείας για τους εργαζομένους. Για τον λόγο είναι σημαντικό όλοι οι εργαζόμενοι να γνωρίζουν τις ορθές πρακτικές που περιορίζουν ή εξαλείφουν την έκθεση σε σκόνη πυριτίου ».</a:t>
            </a:r>
          </a:p>
          <a:p>
            <a:endParaRPr lang="en-US" sz="1200" dirty="0">
              <a:latin typeface="+mn-lt"/>
            </a:endParaRPr>
          </a:p>
          <a:p>
            <a:r>
              <a:rPr lang="el" sz="1200" b="0" i="0" strike="noStrike" cap="none" spc="0" baseline="0" dirty="0">
                <a:solidFill>
                  <a:srgbClr val="000000"/>
                </a:solidFill>
                <a:effectLst/>
                <a:latin typeface="+mn-lt"/>
                <a:ea typeface="Calibri"/>
                <a:cs typeface="Calibri"/>
              </a:rPr>
              <a:t>Αυτή η κατάρτιση παρέχει πληροφορίες και καθοδήγηση σχετικά με τον γενικό εξαερισμό για περιβάλλοντα που περιέχουν κρυσταλλικό πυρίτιο.</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200" b="0" i="0" strike="noStrike" cap="none" spc="0" baseline="0" dirty="0">
                <a:solidFill>
                  <a:srgbClr val="000000"/>
                </a:solidFill>
                <a:effectLst/>
                <a:latin typeface="+mn-lt"/>
                <a:ea typeface="Calibri"/>
                <a:cs typeface="Calibri"/>
              </a:rPr>
              <a:t>Ο εξαερισμός αποτελεί σημαντικό μέρος της διατήρησης της ποιότητας του εσωτερικού αέρα σε περιβάλλον εργασίας. Ένα σωστά σχεδιασμένο τοπικό σύστημα εξαερισμού είναι ένας από τους πιο αποτελεσματικούς τρόπους για τη μείωση της έκθεσης σε σκόνη πυριτίου όταν η παραγωγή σκόνης δεν μπορεί να αποφευχθεί με απομονωμένες ή υγρές μεθόδους.</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200" b="0" i="0" strike="noStrike" cap="none" spc="0" baseline="0" dirty="0">
                <a:solidFill>
                  <a:srgbClr val="000000"/>
                </a:solidFill>
                <a:effectLst/>
                <a:latin typeface="+mn-lt"/>
                <a:ea typeface="Calibri"/>
                <a:cs typeface="Calibri"/>
              </a:rPr>
              <a:t>Υπάρχουν τρεις κύριοι τύποι εξαερισμού Ο τοπικός εξαερισμός με εξαγωγή ρύπων θεωρείται γενικά ο πιο αποτελεσματικός τύπος εξαερισμού και πρέπει πάντα να χρησιμοποιείται όταν είναι διαθέσιμος.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l" sz="1000" b="0" i="0" strike="noStrike" cap="none" spc="0" baseline="0">
                <a:solidFill>
                  <a:srgbClr val="000000"/>
                </a:solidFill>
                <a:effectLst/>
                <a:latin typeface="Helvetica"/>
                <a:ea typeface="Helvetica"/>
                <a:cs typeface="Helvetica"/>
              </a:rPr>
              <a:t>Αυτό το πακέτο κατάρτισης δημιουργήθηκε ως μέρος του Οδηγού ορθής πρακτικής της NEPSI – visit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7485017" y="429114"/>
            <a:ext cx="433233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 sz="1400" b="1" i="0" strike="noStrike" cap="none" spc="0" baseline="0" dirty="0">
                <a:solidFill>
                  <a:srgbClr val="F6A317"/>
                </a:solidFill>
                <a:effectLst/>
                <a:latin typeface="Helvetica"/>
                <a:ea typeface="Helvetica"/>
                <a:cs typeface="Helvetica"/>
              </a:rPr>
              <a:t>ΚΑΤΑΡΤΙΣΗ ΟΡΘΩΝ ΠΡΑΚΤΙΚΩΝ ΓΙΑ ΕΞΑΕΡΙΣΜΟ ΚΑΙ ΣΥΣΤΗΜΑΤΑ ΕΞΑΕΡΙΣΜΟΥ</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424069"/>
            <a:ext cx="7978957" cy="1409377"/>
          </a:xfrm>
        </p:spPr>
        <p:txBody>
          <a:bodyPr anchor="t"/>
          <a:lstStyle/>
          <a:p>
            <a:pPr>
              <a:lnSpc>
                <a:spcPct val="100000"/>
              </a:lnSpc>
            </a:pPr>
            <a:r>
              <a:rPr lang="el" sz="2800" b="1" i="0" strike="noStrike" cap="none" spc="0" baseline="0" dirty="0">
                <a:solidFill>
                  <a:srgbClr val="FFFFFF"/>
                </a:solidFill>
                <a:effectLst/>
                <a:latin typeface="Helvetica"/>
                <a:ea typeface="Helvetica"/>
                <a:cs typeface="Helvetica"/>
              </a:rPr>
              <a:t>ΚΑΤΑΡΤΙΣΗ ΟΡΘΩΝ ΠΡΑΚΤΙΚΩΝ ΓΙΑ ΕΞΑΕΡΙΣΜΟ ΚΑΙ ΣΥΣΤΗΜΑΤΑ ΕΞΑΕΡΙΣΜΟΥ</a:t>
            </a:r>
          </a:p>
        </p:txBody>
      </p:sp>
      <p:sp>
        <p:nvSpPr>
          <p:cNvPr id="2" name="Rectangle 1">
            <a:extLst>
              <a:ext uri="{FF2B5EF4-FFF2-40B4-BE49-F238E27FC236}">
                <a16:creationId xmlns:a16="http://schemas.microsoft.com/office/drawing/2014/main" id="{0B4C9CAB-7986-7246-85DA-293E0C28CCC7}"/>
              </a:ext>
            </a:extLst>
          </p:cNvPr>
          <p:cNvSpPr/>
          <p:nvPr/>
        </p:nvSpPr>
        <p:spPr>
          <a:xfrm>
            <a:off x="7855526" y="346364"/>
            <a:ext cx="4017819" cy="6234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l-GR" sz="2800" dirty="0"/>
              <a:t>ΠΡΟΟΙΜΙΟ (ΓΙΑ ΤΟΝ ΕΚΠΑΙΔΕΥΤΉ)</a:t>
            </a:r>
            <a:endParaRPr lang="en-US" sz="2800" dirty="0"/>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000"/>
              </a:lnSpc>
              <a:spcBef>
                <a:spcPts val="800"/>
              </a:spcBef>
            </a:pPr>
            <a:r>
              <a:rPr lang="el-GR" dirty="0">
                <a:latin typeface="Helvetica"/>
                <a:cs typeface="Helvetica"/>
              </a:rPr>
              <a:t>Στο πλαίσιο του εκπαιδευτικού σταδίου για την εφαρμογή των ορθών πρακτικών του NEPSI, ο NEPSI έχει αναπτύξει ένα σύνολο εκπαιδευτικών πόρων. </a:t>
            </a:r>
          </a:p>
          <a:p>
            <a:pPr>
              <a:lnSpc>
                <a:spcPts val="2000"/>
              </a:lnSpc>
              <a:spcBef>
                <a:spcPts val="800"/>
              </a:spcBef>
            </a:pPr>
            <a:r>
              <a:rPr lang="el-GR" dirty="0">
                <a:latin typeface="Helvetica"/>
                <a:cs typeface="Helvetica"/>
              </a:rPr>
              <a:t>Κάθε εκπαιδευτικό πακέτο PowerPoint καλύπτει ένα θέμα σχετικό με τους εργαζόμενους σε όλους τους κλάδους που χρησιμοποιούν υλικά που περιέχουν κρυσταλλικό πυρίτιο. Τα πακέτα παρέχουν πληροφορίες σχετικά με τους κινδύνους έκθεσης σε σκόνη που σχετίζονται με το θέμα και τις ορθές πρακτικές και τα μέτρα που είναι διαθέσιμα για τη μείωσή τους. Σκοπός της κατάρτισης είναι η ενημέρωση και η εκπαίδευση των εργαζομένων ώστε να μπορούν να χρησιμοποιούν αποτελεσματικά τα μέτρα ελέγχου και η μείωση της έκθεσής τους σε εισπνεύσιμο διοξείδιο του κρυσταλλικού πυριτίου (RCS) στο χώρο εργασίας.</a:t>
            </a:r>
          </a:p>
          <a:p>
            <a:pPr>
              <a:lnSpc>
                <a:spcPts val="2000"/>
              </a:lnSpc>
              <a:spcBef>
                <a:spcPts val="800"/>
              </a:spcBef>
            </a:pPr>
            <a:r>
              <a:rPr lang="el-GR" dirty="0">
                <a:latin typeface="Helvetica"/>
                <a:cs typeface="Helvetica"/>
              </a:rPr>
              <a:t>Χρησιμοποιήστε το κενό πρότυπο και τα σύμβολα κράτησης θέσης για να προσθέσετε πρόσθετες πληροφορίες σε αυτό το εκπαιδευτικό πακέτο, όπως απαιτείται.</a:t>
            </a:r>
          </a:p>
          <a:p>
            <a:pPr>
              <a:lnSpc>
                <a:spcPts val="2000"/>
              </a:lnSpc>
              <a:spcBef>
                <a:spcPts val="800"/>
              </a:spcBef>
            </a:pPr>
            <a:endParaRPr lang="el-GR" dirty="0">
              <a:latin typeface="Helvetica"/>
              <a:cs typeface="Helvetica"/>
            </a:endParaRP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l" sz="2800" b="1" i="0" strike="noStrike" cap="none" spc="0" baseline="0" dirty="0">
                <a:solidFill>
                  <a:srgbClr val="F6A317"/>
                </a:solidFill>
                <a:effectLst/>
                <a:latin typeface="Helvetica"/>
                <a:ea typeface="Helvetica"/>
                <a:cs typeface="Helvetica"/>
              </a:rPr>
              <a:t>ΠΑΡΑΚΑΛΟΥΜΕ ΣΗΜΕΙΩΣΤΕ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000"/>
              </a:lnSpc>
              <a:spcBef>
                <a:spcPts val="800"/>
              </a:spcBef>
            </a:pPr>
            <a:r>
              <a:rPr lang="el" sz="1600" b="0" i="0" strike="noStrike" cap="none" spc="0" baseline="0" dirty="0">
                <a:solidFill>
                  <a:srgbClr val="000000"/>
                </a:solidFill>
                <a:effectLst/>
                <a:latin typeface="Helvetica"/>
                <a:ea typeface="Helvetica"/>
                <a:cs typeface="Helvetica"/>
              </a:rPr>
              <a:t>Οι πληροφορίες σε αυτή την κατάρτιση με PowerPoint έχει συμβουλευτικό χαρακτήρα και πληροφοριακό περιεχόμενο. Δεν πρόκειται για πρότυπο ή κανονισμό και δεν δημιουργεί νέες νομικές υποχρεώσεις.ούτε τροποποιεί τις υφιστάμενες υποχρεώσεις που δημιουργούνται από την υγειονομική νομοθεσία και πολιτική</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l" sz="2800" b="1" i="0" strike="noStrike" cap="none" spc="0" baseline="0">
                <a:solidFill>
                  <a:srgbClr val="F6A317"/>
                </a:solidFill>
                <a:effectLst/>
                <a:latin typeface="Helvetica"/>
                <a:ea typeface="Helvetica"/>
                <a:cs typeface="Helvetica"/>
              </a:rPr>
              <a:t>ΕΙΣΑΓΩΓΗ</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000"/>
              </a:lnSpc>
              <a:spcBef>
                <a:spcPts val="800"/>
              </a:spcBef>
            </a:pPr>
            <a:r>
              <a:rPr lang="el" b="1" i="0" strike="noStrike" cap="none" spc="0" baseline="0" dirty="0">
                <a:solidFill>
                  <a:srgbClr val="000000"/>
                </a:solidFill>
                <a:effectLst/>
                <a:latin typeface="Helvetica"/>
                <a:ea typeface="Helvetica"/>
                <a:cs typeface="Helvetica"/>
              </a:rPr>
              <a:t>Το να μάθετε πώς να προστατεύετε τον εαυτό σας από σχετικούς με την εργασία κινδύνους για την υγεία αποτελεί προτεραιότητα.</a:t>
            </a:r>
          </a:p>
          <a:p>
            <a:pPr>
              <a:lnSpc>
                <a:spcPts val="2000"/>
              </a:lnSpc>
              <a:spcBef>
                <a:spcPts val="800"/>
              </a:spcBef>
            </a:pPr>
            <a:r>
              <a:rPr lang="el" b="0" i="0" strike="noStrike" cap="none" spc="0" baseline="0" dirty="0">
                <a:solidFill>
                  <a:srgbClr val="000000"/>
                </a:solidFill>
                <a:effectLst/>
                <a:latin typeface="Helvetica"/>
                <a:ea typeface="Helvetica"/>
                <a:cs typeface="Helvetica"/>
              </a:rPr>
              <a:t>Σε αυτή την κατάρτιση με PowerPoint θα μάθετε για:</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Τους τρεις τύπους συστημάτων εξαερισμού που χρησιμοποιούνται για τη μείωση της έκθεσης των εργαζομένων σε εισπνεύσιμη σκόνη διοξειδίου κρυσταλλικού πυριτίου (RCS)</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Ορθές πρακτικές εξαερισμού</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FF0000"/>
                </a:solidFill>
                <a:effectLst/>
                <a:latin typeface="Helvetica"/>
                <a:ea typeface="Helvetica"/>
                <a:cs typeface="Helvetica"/>
              </a:rPr>
              <a:t>Κείμενο για να συμπληρωθεί από τον εκπαιδευτή – εάν έχετε προσθέσει μια προσαρμοσμένη διαφάνεια, πληκτρολογήστε μια σύντομη επισκόπηση του υλικού των συμφραζομένων</a:t>
            </a:r>
          </a:p>
          <a:p>
            <a:pPr marL="285750" indent="-285750">
              <a:lnSpc>
                <a:spcPts val="2000"/>
              </a:lnSpc>
              <a:spcBef>
                <a:spcPts val="800"/>
              </a:spcBef>
              <a:buFont typeface="Arial" panose="020B0604020202020204" pitchFamily="34" charset="0"/>
              <a:buChar char="•"/>
            </a:pPr>
            <a:endParaRPr lang="en-US" dirty="0"/>
          </a:p>
          <a:p>
            <a:pPr marL="285750" indent="-285750">
              <a:lnSpc>
                <a:spcPts val="2000"/>
              </a:lnSpc>
              <a:spcBef>
                <a:spcPts val="800"/>
              </a:spcBef>
              <a:buFont typeface="Arial" panose="020B0604020202020204" pitchFamily="34" charset="0"/>
              <a:buChar char="•"/>
            </a:pPr>
            <a:endParaRPr lang="en-US" dirty="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885708" y="2660661"/>
            <a:ext cx="48421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174317" cy="850900"/>
          </a:xfrm>
        </p:spPr>
        <p:txBody>
          <a:bodyPr/>
          <a:lstStyle/>
          <a:p>
            <a:r>
              <a:rPr lang="el" sz="2800" b="1" i="0" strike="noStrike" cap="none" spc="0" baseline="0" dirty="0">
                <a:solidFill>
                  <a:srgbClr val="F6A317"/>
                </a:solidFill>
                <a:effectLst/>
                <a:latin typeface="Helvetica"/>
                <a:ea typeface="Helvetica"/>
                <a:cs typeface="Helvetica"/>
              </a:rPr>
              <a:t>ΤΕΧΝΙΚΕΣ ΕΛΕΓΧΟΥ ΤΗΣ ΣΚΟΝΗΣ</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Ο εξαερισμός (και η εξαγωγή) είναι μία από τις πέντε κύριες τεχνικές ελέγχου της σκόνης.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631140"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95149"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431265" y="1702138"/>
            <a:ext cx="2322946" cy="2023631"/>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ΟΡΘΗ ΥΓΙΕΙΝΗ / ΚΑΘΑΡΙOΤΗΤΑ</a:t>
            </a:r>
          </a:p>
          <a:p>
            <a:r>
              <a:rPr lang="el" sz="1200" b="0" i="0" strike="noStrike" cap="none" spc="0" baseline="0" dirty="0">
                <a:solidFill>
                  <a:srgbClr val="000000"/>
                </a:solidFill>
                <a:effectLst/>
                <a:latin typeface="Calibri"/>
                <a:ea typeface="Calibri"/>
                <a:cs typeface="Calibri"/>
              </a:rPr>
              <a:t>Το πλύσιμο των ρούχων εργασίας και το σκούπισμα της σκόνης που παράγεται από τις διεργασίες σταματά τη σκόνη που συσσωρεύεται με την πάροδο του χρόνου – o καθαρός χώρος εργασίας είναι ασφαλής</a:t>
            </a:r>
          </a:p>
          <a:p>
            <a:endParaRPr lang="en-US" dirty="0"/>
          </a:p>
        </p:txBody>
      </p:sp>
      <p:sp>
        <p:nvSpPr>
          <p:cNvPr id="28" name="TextBox 27">
            <a:extLst>
              <a:ext uri="{FF2B5EF4-FFF2-40B4-BE49-F238E27FC236}">
                <a16:creationId xmlns:a16="http://schemas.microsoft.com/office/drawing/2014/main" id="{4B18799A-7BB4-CE40-AABF-395977044742}"/>
              </a:ext>
            </a:extLst>
          </p:cNvPr>
          <p:cNvSpPr txBox="1"/>
          <p:nvPr/>
        </p:nvSpPr>
        <p:spPr>
          <a:xfrm>
            <a:off x="6431265" y="3394767"/>
            <a:ext cx="2134063" cy="1700960"/>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ΚΛΕΙΣΤΟΣ ΧΩΡΟΣ</a:t>
            </a:r>
          </a:p>
          <a:p>
            <a:pPr>
              <a:spcAft>
                <a:spcPts val="300"/>
              </a:spcAft>
            </a:pPr>
            <a:r>
              <a:rPr lang="el" sz="1200" b="0" i="0" strike="noStrike" cap="none" spc="0" baseline="0">
                <a:solidFill>
                  <a:srgbClr val="000000"/>
                </a:solidFill>
                <a:effectLst/>
                <a:latin typeface="Calibri"/>
                <a:ea typeface="Calibri"/>
                <a:cs typeface="Calibri"/>
              </a:rPr>
              <a:t>Η διεξαγωγή διεργασιών παραγωγής εισπνεόμενου διοξειδίου κρυσταλλικού πυριτίου (RCS) σε αεροστεγές περιβάλλον αποτρέπει την έκθεση στη σκόνη στην πηγή</a:t>
            </a:r>
          </a:p>
          <a:p>
            <a:pPr>
              <a:spcAft>
                <a:spcPts val="300"/>
              </a:spcAft>
            </a:pPr>
            <a:endParaRPr lang="en-US"/>
          </a:p>
        </p:txBody>
      </p:sp>
      <p:sp>
        <p:nvSpPr>
          <p:cNvPr id="29" name="TextBox 28">
            <a:extLst>
              <a:ext uri="{FF2B5EF4-FFF2-40B4-BE49-F238E27FC236}">
                <a16:creationId xmlns:a16="http://schemas.microsoft.com/office/drawing/2014/main" id="{05C478F3-51B4-1A4D-ABD9-1E0128297EDB}"/>
              </a:ext>
            </a:extLst>
          </p:cNvPr>
          <p:cNvSpPr txBox="1"/>
          <p:nvPr/>
        </p:nvSpPr>
        <p:spPr>
          <a:xfrm>
            <a:off x="6431266" y="4852474"/>
            <a:ext cx="2443715" cy="1531188"/>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ΕΞΑΓΩΓΗ / ΕΞΑΕΡΙΣΜΟΣ</a:t>
            </a:r>
          </a:p>
          <a:p>
            <a:pPr>
              <a:spcAft>
                <a:spcPts val="300"/>
              </a:spcAft>
            </a:pPr>
            <a:r>
              <a:rPr lang="el" sz="1200" b="0" i="0" strike="noStrike" cap="none" spc="0" baseline="0" dirty="0">
                <a:solidFill>
                  <a:srgbClr val="000000"/>
                </a:solidFill>
                <a:effectLst/>
                <a:latin typeface="Calibri"/>
                <a:ea typeface="Calibri"/>
                <a:cs typeface="Calibri"/>
              </a:rPr>
              <a:t>Δέσμευση του εισπνεόμενου κρυσταλλικού πυριτίου (RCS) στην πηγή, πριν εκτεθούμε σε αυτό, και αντικατάσταση του μολυσμένου αέρα με καθαρό αέρα.</a:t>
            </a:r>
          </a:p>
          <a:p>
            <a:endParaRPr lang="en-US" dirty="0"/>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ΕΞΟΠΛΙΣΜΟΣ ΠΡΟΣΤΑΣΙΑΣ</a:t>
            </a:r>
          </a:p>
          <a:p>
            <a:r>
              <a:rPr lang="el" sz="1200" b="0" i="0" strike="noStrike" cap="none" spc="0" baseline="0">
                <a:solidFill>
                  <a:srgbClr val="000000"/>
                </a:solidFill>
                <a:effectLst/>
                <a:latin typeface="Calibri"/>
                <a:ea typeface="Calibri"/>
                <a:cs typeface="Calibri"/>
              </a:rPr>
              <a:t>Τα ΜΑΠ (π.χ. μάσκες προσώπου) προστατεύουν τους εργαζομένους από τη σκόνη όταν όλα τα άλλα μέτρα ελέγχου δεν επαρκούν για τον έλεγχο των κινδύνων έκθεσης</a:t>
            </a:r>
          </a:p>
          <a:p>
            <a:endParaRPr lang="en-US"/>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ΝΕΡΟ</a:t>
            </a:r>
          </a:p>
          <a:p>
            <a:pPr>
              <a:spcAft>
                <a:spcPts val="300"/>
              </a:spcAft>
            </a:pPr>
            <a:r>
              <a:rPr lang="el" sz="1200" b="0" i="0" strike="noStrike" cap="none" spc="0" baseline="0">
                <a:solidFill>
                  <a:srgbClr val="000000"/>
                </a:solidFill>
                <a:effectLst/>
                <a:latin typeface="Calibri"/>
                <a:ea typeface="Calibri"/>
                <a:cs typeface="Calibri"/>
              </a:rPr>
              <a:t>Η διατήρηση των διεργασιών σε υγρή κατάσταση αποτρέπει τη διασπορά σκόνης μέσω της δέσμευσης των σωματιδίων με νερό</a:t>
            </a:r>
          </a:p>
          <a:p>
            <a:pPr>
              <a:spcAft>
                <a:spcPts val="300"/>
              </a:spcAft>
            </a:pPr>
            <a:endParaRPr lang="en-US"/>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el" sz="2800" b="1" i="0" strike="noStrike" cap="none" spc="0" baseline="0" dirty="0">
                <a:solidFill>
                  <a:srgbClr val="F6A317"/>
                </a:solidFill>
                <a:effectLst/>
                <a:latin typeface="Helvetica"/>
                <a:ea typeface="Helvetica"/>
                <a:cs typeface="Helvetica"/>
              </a:rPr>
              <a:t>ΚΙΝΔΥΝΟΙ ΑΠΟ ΑΥΤΗ ΤΗ ΔΡΑΣΤΗΡΙΟΤΗΤΑ</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727073" cy="2938988"/>
          </a:xfrm>
        </p:spPr>
        <p:txBody>
          <a:bodyPr anchor="t"/>
          <a:lstStyle/>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σωστή λειτουργία αυτού του εξοπλισμού είναι απαραίτητη για την προστασία μας από το εισπνεόμενο διοξείδιο κρυσταλλικού πυριτίου (RCS).</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μακροχρόνια έκθεση σε υψηλά επίπεδα εισπνεόμενου διοξειδίου κρυσταλλικού πυριτίου (RCS) μπορεί να προκαλέσει σοβαρή πνευμονοπάθεια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Είναι σημαντικό να προστατεύουμε τους εαυτούς μας από την έκθεση σε αυτή την αερομεταφερόμενη σκόνη κάθε μέρα. </a:t>
            </a:r>
          </a:p>
          <a:p>
            <a:pPr>
              <a:lnSpc>
                <a:spcPts val="2000"/>
              </a:lnSpc>
              <a:spcBef>
                <a:spcPts val="800"/>
              </a:spcBef>
            </a:pPr>
            <a:r>
              <a:rPr lang="el" b="0" i="0" strike="noStrike" cap="none" spc="0" baseline="0" dirty="0">
                <a:solidFill>
                  <a:srgbClr val="000000"/>
                </a:solidFill>
                <a:effectLst/>
                <a:latin typeface="Helvetica"/>
                <a:ea typeface="Helvetica"/>
                <a:cs typeface="Helvetica"/>
              </a:rPr>
              <a:t>Ακολουθώντας ορθές πρακτικές σήμερα, προστατεύουμε την υγεία μας για το μέλλον.</a:t>
            </a:r>
          </a:p>
          <a:p>
            <a:pPr>
              <a:lnSpc>
                <a:spcPts val="2000"/>
              </a:lnSpc>
              <a:spcBef>
                <a:spcPts val="800"/>
              </a:spcBef>
            </a:pPr>
            <a:r>
              <a:rPr lang="el" b="0" i="0" strike="noStrike" cap="none" spc="0" baseline="0" dirty="0">
                <a:solidFill>
                  <a:srgbClr val="000000"/>
                </a:solidFill>
                <a:effectLst/>
                <a:latin typeface="Helvetica"/>
                <a:ea typeface="Helvetica"/>
                <a:cs typeface="Helvetica"/>
              </a:rPr>
              <a:t>Πώς θα περάσετε την περίοδο συνταξιοδότησής σας;</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5453623" cy="850900"/>
          </a:xfrm>
        </p:spPr>
        <p:txBody>
          <a:bodyPr/>
          <a:lstStyle/>
          <a:p>
            <a:r>
              <a:rPr lang="el" sz="2800" b="1" i="0" strike="noStrike" cap="none" spc="0" baseline="0" dirty="0">
                <a:solidFill>
                  <a:srgbClr val="F6A317"/>
                </a:solidFill>
                <a:effectLst/>
                <a:latin typeface="Helvetica"/>
                <a:ea typeface="Helvetica"/>
                <a:cs typeface="Helvetica"/>
              </a:rPr>
              <a:t>ΠΩΣ Ο ΕΞΑΕΡΙΣΜΟΣ ΜΕΙΩΝΕΙ ΤΟ ΕΙΣΠΝΕΟΜΕΝΟ ΔΙΟΞΕΙΔΙΟ ΚΡΥΣΤΑΛΛΙΚΟΥ ΠΥΡΙΤΙΟΥ</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2" y="2984740"/>
            <a:ext cx="5675315" cy="3000185"/>
          </a:xfrm>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Ο εξαερισμός χρησιμοποιείται για τη μείωση της έκθεσης των εργαζομένων σε αερομεταφερόμενες σκόνες,</a:t>
            </a:r>
            <a:r>
              <a:rPr lang="en-IN" b="0" i="0" strike="noStrike" cap="none" spc="0" baseline="0" dirty="0">
                <a:solidFill>
                  <a:srgbClr val="000000"/>
                </a:solidFill>
                <a:effectLst/>
                <a:latin typeface="Helvetica"/>
                <a:ea typeface="Helvetica"/>
                <a:cs typeface="Helvetica"/>
              </a:rPr>
              <a:t> </a:t>
            </a:r>
            <a:r>
              <a:rPr lang="el" b="0" i="0" strike="noStrike" cap="none" spc="0" baseline="0" dirty="0">
                <a:solidFill>
                  <a:srgbClr val="000000"/>
                </a:solidFill>
                <a:effectLst/>
                <a:latin typeface="Helvetica"/>
                <a:ea typeface="Helvetica"/>
                <a:cs typeface="Helvetica"/>
              </a:rPr>
              <a:t>συμπεριλαμβανομένου του εισπνεύσιμου διοξειδίου κρυσταλλικού πυριτίου.</a:t>
            </a:r>
          </a:p>
          <a:p>
            <a:pPr>
              <a:lnSpc>
                <a:spcPts val="2000"/>
              </a:lnSpc>
              <a:spcBef>
                <a:spcPts val="800"/>
              </a:spcBef>
            </a:pPr>
            <a:r>
              <a:rPr lang="el" b="0" i="0" strike="noStrike" cap="none" spc="0" baseline="0" dirty="0">
                <a:solidFill>
                  <a:srgbClr val="000000"/>
                </a:solidFill>
                <a:effectLst/>
                <a:latin typeface="Helvetica"/>
                <a:ea typeface="Helvetica"/>
                <a:cs typeface="Helvetica"/>
              </a:rPr>
              <a:t>Σκοπός των συστημάτων εξαερισμού είναι η προστασία των εργαζομένων με:</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Τη δέσμευση της αερομεταφερόμενης σκόνης που παράγεται από διεργασίες εργασίας, πριν εκτεθούμε σε αυτήν</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Τη διασφάλιση της ασφαλούς ποιότητας του αέρα με την αντικατάσταση του μολυσμένου αέρα με καθαρό αέρα</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rotWithShape="1">
          <a:blip r:embed="rId3"/>
          <a:srcRect l="5476" r="19401"/>
          <a:stretch/>
        </p:blipFill>
        <p:spPr>
          <a:xfrm>
            <a:off x="6625087" y="2491801"/>
            <a:ext cx="5142371"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625087" y="5603249"/>
            <a:ext cx="5142371" cy="276999"/>
          </a:xfrm>
          <a:prstGeom prst="rect">
            <a:avLst/>
          </a:prstGeom>
          <a:noFill/>
        </p:spPr>
        <p:txBody>
          <a:bodyPr wrap="square" rtlCol="0">
            <a:spAutoFit/>
          </a:bodyPr>
          <a:lstStyle/>
          <a:p>
            <a:pPr algn="ctr"/>
            <a:r>
              <a:rPr lang="el" sz="1200" b="0" i="0" strike="noStrike" cap="none" spc="0" baseline="0" dirty="0">
                <a:solidFill>
                  <a:srgbClr val="000000"/>
                </a:solidFill>
                <a:effectLst/>
                <a:latin typeface="Helvetica"/>
                <a:ea typeface="Helvetica"/>
                <a:cs typeface="Helvetica"/>
              </a:rPr>
              <a:t>Το σύστημα εξαερισμού επί του εργαλείου δεσμεύει τη σκόνη στην πηγή</a:t>
            </a:r>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el" sz="2800" b="1" i="0" strike="noStrike" cap="none" spc="0" baseline="0">
                <a:solidFill>
                  <a:srgbClr val="F6A317"/>
                </a:solidFill>
                <a:effectLst/>
                <a:latin typeface="Helvetica"/>
                <a:ea typeface="Helvetica"/>
                <a:cs typeface="Helvetica"/>
              </a:rPr>
              <a:t>ΤΥΠΟΙ ΕΞΑΕΡΙΣΜΟΥ</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5568139" cy="3682369"/>
          </a:xfrm>
        </p:spPr>
        <p:txBody>
          <a:bodyPr anchor="t"/>
          <a:lstStyle/>
          <a:p>
            <a:pPr>
              <a:lnSpc>
                <a:spcPts val="2000"/>
              </a:lnSpc>
              <a:spcBef>
                <a:spcPts val="800"/>
              </a:spcBef>
            </a:pPr>
            <a:r>
              <a:rPr lang="el" b="0" i="0" strike="noStrike" cap="none" spc="0" baseline="0" dirty="0">
                <a:solidFill>
                  <a:srgbClr val="000000"/>
                </a:solidFill>
                <a:effectLst/>
                <a:latin typeface="Helvetica"/>
                <a:ea typeface="Helvetica"/>
                <a:cs typeface="Helvetica"/>
              </a:rPr>
              <a:t>Υπάρχουν τρεις τύποι συστημάτων εξαερισμού που έχουν διαφορετικές λειτουργίες:</a:t>
            </a:r>
          </a:p>
          <a:p>
            <a:pPr marL="285750" indent="-285750">
              <a:lnSpc>
                <a:spcPts val="2000"/>
              </a:lnSpc>
              <a:spcBef>
                <a:spcPts val="800"/>
              </a:spcBef>
              <a:buFont typeface="Arial" panose="020B0604020202020204" pitchFamily="34" charset="0"/>
              <a:buChar char="•"/>
            </a:pPr>
            <a:r>
              <a:rPr lang="el" b="1" i="0" strike="noStrike" cap="none" spc="0" baseline="0" dirty="0">
                <a:solidFill>
                  <a:srgbClr val="000000"/>
                </a:solidFill>
                <a:effectLst/>
                <a:latin typeface="Helvetica"/>
                <a:ea typeface="Helvetica"/>
                <a:cs typeface="Helvetica"/>
              </a:rPr>
              <a:t>Φυσικός αερισμός</a:t>
            </a:r>
            <a:r>
              <a:rPr lang="el" b="0" i="0" strike="noStrike" cap="none" spc="0" baseline="0" dirty="0">
                <a:solidFill>
                  <a:srgbClr val="000000"/>
                </a:solidFill>
                <a:effectLst/>
                <a:latin typeface="Helvetica"/>
                <a:ea typeface="Helvetica"/>
                <a:cs typeface="Helvetica"/>
              </a:rPr>
              <a:t> — (π.χ. καθαρός αέρας από παράθυρα, πόρτες κ.λπ.) επιτρέπει τη ροή του αέρα, μειώνοντας με φυσικό τρόπο τη συγκέντρωση αερομεταφερόμενων ρύπων</a:t>
            </a:r>
          </a:p>
          <a:p>
            <a:pPr marL="285750" indent="-285750">
              <a:lnSpc>
                <a:spcPts val="2000"/>
              </a:lnSpc>
              <a:spcBef>
                <a:spcPts val="800"/>
              </a:spcBef>
              <a:buFont typeface="Arial" panose="020B0604020202020204" pitchFamily="34" charset="0"/>
              <a:buChar char="•"/>
            </a:pPr>
            <a:r>
              <a:rPr lang="el" b="1" i="0" strike="noStrike" cap="none" spc="0" baseline="0" dirty="0">
                <a:solidFill>
                  <a:srgbClr val="000000"/>
                </a:solidFill>
                <a:effectLst/>
                <a:latin typeface="Helvetica"/>
                <a:ea typeface="Helvetica"/>
                <a:cs typeface="Helvetica"/>
              </a:rPr>
              <a:t>Επιτοίχιοι ανεμιστήρες</a:t>
            </a:r>
            <a:r>
              <a:rPr lang="el" b="0" i="0" strike="noStrike" cap="none" spc="0" baseline="0" dirty="0">
                <a:solidFill>
                  <a:srgbClr val="000000"/>
                </a:solidFill>
                <a:effectLst/>
                <a:latin typeface="Helvetica"/>
                <a:ea typeface="Helvetica"/>
                <a:cs typeface="Helvetica"/>
              </a:rPr>
              <a:t> — χρησιμοποιούνται για τη δημιουργία διαμπερούς ροής αέρα, αντικαθιστώντας τον μολυσμένο αέρα με καθαρό αέρα</a:t>
            </a:r>
          </a:p>
          <a:p>
            <a:pPr marL="285750" indent="-285750">
              <a:lnSpc>
                <a:spcPts val="2000"/>
              </a:lnSpc>
              <a:spcBef>
                <a:spcPts val="800"/>
              </a:spcBef>
              <a:buFont typeface="Arial" panose="020B0604020202020204" pitchFamily="34" charset="0"/>
              <a:buChar char="•"/>
            </a:pPr>
            <a:r>
              <a:rPr lang="el" b="1" i="0" strike="noStrike" cap="none" spc="0" baseline="0" dirty="0">
                <a:solidFill>
                  <a:srgbClr val="000000"/>
                </a:solidFill>
                <a:effectLst/>
                <a:latin typeface="Helvetica"/>
                <a:ea typeface="Helvetica"/>
                <a:cs typeface="Helvetica"/>
              </a:rPr>
              <a:t>Εξαερισμός με εξαγωγή ρύπων</a:t>
            </a:r>
            <a:r>
              <a:rPr lang="el" b="0" i="0" strike="noStrike" cap="none" spc="0" baseline="0" dirty="0">
                <a:solidFill>
                  <a:srgbClr val="000000"/>
                </a:solidFill>
                <a:effectLst/>
                <a:latin typeface="Helvetica"/>
                <a:ea typeface="Helvetica"/>
                <a:cs typeface="Helvetica"/>
              </a:rPr>
              <a:t> — χρησιμοποιείται για τη δέσμευση της αερομεταφερόμενης σκόνης πριν φτάσει στη ζώνη αναπνοής των εργαζομένων και, στη συνέχεια, για την απομάκρυνση των ρύπων με ασφαλή τρόπο</a:t>
            </a:r>
          </a:p>
          <a:p>
            <a:pPr marL="285750" indent="-285750">
              <a:lnSpc>
                <a:spcPts val="2000"/>
              </a:lnSpc>
              <a:spcBef>
                <a:spcPts val="800"/>
              </a:spcBef>
              <a:buFont typeface="Arial" panose="020B0604020202020204" pitchFamily="34" charset="0"/>
              <a:buChar char="•"/>
            </a:pPr>
            <a:endParaRPr lang="en-US" dirty="0"/>
          </a:p>
        </p:txBody>
      </p:sp>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51718" y="1949295"/>
            <a:ext cx="5419724" cy="4095749"/>
          </a:xfrm>
          <a:prstGeom prst="rect">
            <a:avLst/>
          </a:prstGeom>
        </p:spPr>
      </p:pic>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7618611" cy="850900"/>
          </a:xfrm>
        </p:spPr>
        <p:txBody>
          <a:bodyPr/>
          <a:lstStyle/>
          <a:p>
            <a:r>
              <a:rPr lang="el" sz="2800" b="1" i="0" strike="noStrike" cap="none" spc="0" baseline="0" dirty="0">
                <a:solidFill>
                  <a:srgbClr val="F6A317"/>
                </a:solidFill>
                <a:effectLst/>
                <a:latin typeface="Helvetica"/>
                <a:ea typeface="Helvetica"/>
                <a:cs typeface="Helvetica"/>
              </a:rPr>
              <a:t>ΤΑ ΠΡΕΠΕΙ ΚΑΙ ΤΑ ΜΗ ΤΟΥ ΕΞΑΕΡΙΣΜΟΥ</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260008"/>
            <a:ext cx="11039620" cy="3553244"/>
          </a:xfrm>
        </p:spPr>
        <p:txBody>
          <a:bodyPr/>
          <a:lstStyle/>
          <a:p>
            <a:pPr>
              <a:lnSpc>
                <a:spcPct val="100000"/>
              </a:lnSpc>
              <a:spcBef>
                <a:spcPts val="800"/>
              </a:spcBef>
            </a:pPr>
            <a:r>
              <a:rPr lang="el" sz="1600" b="1" i="0" strike="noStrike" cap="none" spc="0" baseline="0" dirty="0">
                <a:solidFill>
                  <a:srgbClr val="000000"/>
                </a:solidFill>
                <a:effectLst/>
                <a:latin typeface="Helvetica"/>
                <a:ea typeface="Helvetica"/>
                <a:cs typeface="Helvetica"/>
              </a:rPr>
              <a:t>ΤΙ ΠΡΕΠΕΙ ΝΑ ΚΑΝΕΤΕ</a:t>
            </a:r>
          </a:p>
          <a:p>
            <a:pPr marL="285750" indent="-285750">
              <a:lnSpc>
                <a:spcPct val="100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Χρησιμοποιήστε συστήματα εξαερισμού όταν είναι διαθέσιμα</a:t>
            </a:r>
          </a:p>
          <a:p>
            <a:pPr marL="285750" indent="-285750">
              <a:lnSpc>
                <a:spcPct val="100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Κάντε αναφορά προβλημάτων και βλαβών που σχετίζονται με τα συστήματα εξαερισμού</a:t>
            </a:r>
          </a:p>
          <a:p>
            <a:pPr marL="285750" indent="-285750">
              <a:lnSpc>
                <a:spcPct val="100000"/>
              </a:lnSpc>
              <a:spcBef>
                <a:spcPts val="800"/>
              </a:spcBef>
              <a:buSzPct val="85000"/>
              <a:buFont typeface=".Apple Color Emoji UI"/>
              <a:buChar char="✅"/>
            </a:pPr>
            <a:r>
              <a:rPr lang="el" sz="1600" b="0" i="0" strike="noStrike" cap="none" spc="0" baseline="0" dirty="0">
                <a:solidFill>
                  <a:srgbClr val="FF0000"/>
                </a:solidFill>
                <a:effectLst/>
                <a:latin typeface="Helvetica"/>
                <a:ea typeface="Helvetica"/>
                <a:cs typeface="Helvetica"/>
              </a:rPr>
              <a:t>Κείμενο για τον εκπαιδευτή — Προσθέστε επιπλέον κείμενο σχετικά με τον γενικό εξαερισμό που σχετίζονται με το δικό σας πλαίσιο</a:t>
            </a:r>
          </a:p>
          <a:p>
            <a:pPr>
              <a:lnSpc>
                <a:spcPct val="100000"/>
              </a:lnSpc>
              <a:spcBef>
                <a:spcPts val="800"/>
              </a:spcBef>
            </a:pPr>
            <a:r>
              <a:rPr lang="el" sz="1600" b="1" i="0" strike="noStrike" cap="none" spc="0" baseline="0" dirty="0">
                <a:solidFill>
                  <a:srgbClr val="000000"/>
                </a:solidFill>
                <a:effectLst/>
                <a:latin typeface="Helvetica"/>
                <a:ea typeface="Helvetica"/>
                <a:cs typeface="Helvetica"/>
              </a:rPr>
              <a:t>ΤΙ ΔΕΝ ΠΡΕΠΕΙ ΝΑ ΚΑΝΕΤΕ</a:t>
            </a:r>
          </a:p>
          <a:p>
            <a:pPr marL="285750" indent="-285750">
              <a:lnSpc>
                <a:spcPct val="100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Παρεμβολή στα συστήματα εξαερισμού</a:t>
            </a:r>
          </a:p>
          <a:p>
            <a:pPr marL="285750" indent="-285750">
              <a:lnSpc>
                <a:spcPct val="100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Χρησιμοποιήστε φορητούς ανεμιστήρες που μπορούν να διαταράξουν τη ροή του αέρα γύρω από τα συστήματα εξαερισμού εξαγωγής ρύπων ή που μπορεί να διαταράξουν την καθιζάνουσα σκόνη και να την προκαλέσουν να γίνει αερομεταφερόμενη</a:t>
            </a:r>
          </a:p>
          <a:p>
            <a:pPr marL="285750" indent="-285750">
              <a:lnSpc>
                <a:spcPct val="100000"/>
              </a:lnSpc>
              <a:spcBef>
                <a:spcPts val="800"/>
              </a:spcBef>
              <a:buSzPct val="85000"/>
              <a:buFont typeface=".Apple Color Emoji UI"/>
              <a:buChar char="❌"/>
            </a:pPr>
            <a:r>
              <a:rPr lang="el" sz="1600" b="0" i="0" strike="noStrike" cap="none" spc="0" baseline="0" dirty="0">
                <a:solidFill>
                  <a:srgbClr val="FF0000"/>
                </a:solidFill>
                <a:effectLst/>
                <a:latin typeface="Helvetica"/>
                <a:ea typeface="Helvetica"/>
                <a:cs typeface="Helvetica"/>
              </a:rPr>
              <a:t>Κείμενο για τον εκπαιδευτή — Προσθέστε επιπλέον κείμενο σχετικά με τον γενικό εξαερισμό που σχετίζονται με το δικό σας πλαίσιο</a:t>
            </a:r>
          </a:p>
          <a:p>
            <a:pPr marL="285750" indent="-285750">
              <a:lnSpc>
                <a:spcPct val="100000"/>
              </a:lnSpc>
              <a:spcBef>
                <a:spcPts val="800"/>
              </a:spcBef>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l" sz="2800" b="1" i="0" strike="noStrike" cap="none" spc="0" baseline="0">
                <a:solidFill>
                  <a:srgbClr val="F6A317"/>
                </a:solidFill>
                <a:effectLst/>
                <a:latin typeface="Helvetica"/>
                <a:ea typeface="Helvetica"/>
                <a:cs typeface="Helvetica"/>
              </a:rPr>
              <a:t>ΚΕΝΗ ΔΙΑΦΑΝΕΙΑ</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Χρησιμοποιήστε αυτήν τη διαφάνεια για να δημιουργήσετε προσαρμοσμένο εκπαιδευτικό υλικό ειδικά για ένα περιβάλλον /εργασία.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αλλάξετε την εικόνα, κάντε δεξί κλικ &gt; αλλαγή εικόνας &gt; από αρχείο.</a:t>
            </a:r>
          </a:p>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δημιουργήσετε περισσότερες διαφάνειες, κάντε κλικ στην καρτέλα "Νέα διαφάνεια" παραπάνω.</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el" sz="2800" b="1" i="0" strike="noStrike" cap="none" spc="0" baseline="0">
                <a:solidFill>
                  <a:srgbClr val="F6A317"/>
                </a:solidFill>
                <a:effectLst/>
                <a:latin typeface="Helvetica"/>
                <a:ea typeface="Helvetica"/>
                <a:cs typeface="Helvetica"/>
              </a:rPr>
              <a:t>ΣΥΜΠΕΡΑΣΜΑ</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Ο εξαερισμός αποτελεί βασικό μέρος του ελέγχου της σκόνης και συμβάλλει στη διατήρηση ασφαλών επιπέδων ποιότητας του αέρα.</a:t>
            </a:r>
          </a:p>
          <a:p>
            <a:pPr>
              <a:lnSpc>
                <a:spcPts val="2000"/>
              </a:lnSpc>
              <a:spcBef>
                <a:spcPts val="800"/>
              </a:spcBef>
            </a:pPr>
            <a:r>
              <a:rPr lang="el" b="0" i="0" strike="noStrike" cap="none" spc="0" baseline="0" dirty="0">
                <a:solidFill>
                  <a:srgbClr val="000000"/>
                </a:solidFill>
                <a:effectLst/>
                <a:latin typeface="Helvetica"/>
                <a:ea typeface="Helvetica"/>
                <a:cs typeface="Helvetica"/>
              </a:rPr>
              <a:t>Υπενθύμιση:</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Χρησιμοποιείτε πάντα συστήματα εξαερισμού όταν είναι δυνατόν</a:t>
            </a:r>
          </a:p>
          <a:p>
            <a:pPr marL="285750" indent="-285750">
              <a:lnSpc>
                <a:spcPts val="2000"/>
              </a:lnSpc>
              <a:spcBef>
                <a:spcPts val="800"/>
              </a:spcBef>
              <a:buClr>
                <a:srgbClr val="F1B600"/>
              </a:buClr>
              <a:buSzPct val="120000"/>
              <a:buFont typeface="Wingdings" pitchFamily="2" charset="2"/>
              <a:buChar char="q"/>
            </a:pPr>
            <a:r>
              <a:rPr lang="el" dirty="0">
                <a:solidFill>
                  <a:srgbClr val="000000"/>
                </a:solidFill>
                <a:latin typeface="Helvetica"/>
                <a:ea typeface="Helvetica"/>
                <a:cs typeface="Helvetica"/>
              </a:rPr>
              <a:t> </a:t>
            </a:r>
            <a:r>
              <a:rPr lang="el-GR" dirty="0">
                <a:solidFill>
                  <a:srgbClr val="000000"/>
                </a:solidFill>
                <a:latin typeface="Helvetica"/>
                <a:ea typeface="Helvetica"/>
                <a:cs typeface="Helvetica"/>
              </a:rPr>
              <a:t>Μην</a:t>
            </a:r>
            <a:r>
              <a:rPr lang="el" dirty="0">
                <a:solidFill>
                  <a:srgbClr val="000000"/>
                </a:solidFill>
                <a:latin typeface="Helvetica"/>
                <a:ea typeface="Helvetica"/>
                <a:cs typeface="Helvetica"/>
              </a:rPr>
              <a:t> </a:t>
            </a:r>
            <a:r>
              <a:rPr lang="el-GR" dirty="0">
                <a:solidFill>
                  <a:srgbClr val="000000"/>
                </a:solidFill>
                <a:latin typeface="Helvetica"/>
                <a:ea typeface="Helvetica"/>
                <a:cs typeface="Helvetica"/>
              </a:rPr>
              <a:t>επεμβαίνετε σ</a:t>
            </a:r>
            <a:r>
              <a:rPr lang="el" dirty="0">
                <a:solidFill>
                  <a:srgbClr val="000000"/>
                </a:solidFill>
                <a:latin typeface="Helvetica"/>
                <a:ea typeface="Helvetica"/>
                <a:cs typeface="Helvetica"/>
              </a:rPr>
              <a:t>τα συστήματα εξαερισμού</a:t>
            </a:r>
            <a:endParaRPr lang="el" b="0" i="0" strike="noStrike" cap="none" spc="0" baseline="0" dirty="0">
              <a:solidFill>
                <a:srgbClr val="000000"/>
              </a:solidFill>
              <a:effectLst/>
              <a:latin typeface="Helvetica"/>
              <a:ea typeface="Helvetica"/>
              <a:cs typeface="Helvetica"/>
            </a:endParaRP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Εάν υποψιάζεστε ότι ένα σύστημα εξαερισμού δεν λειτουργεί σωστά, επικοινωνήστε με τον διαχειριστή του χώρου</a:t>
            </a:r>
          </a:p>
          <a:p>
            <a:pPr marL="285750" indent="-285750">
              <a:lnSpc>
                <a:spcPts val="2000"/>
              </a:lnSpc>
              <a:spcBef>
                <a:spcPts val="800"/>
              </a:spcBef>
              <a:buClr>
                <a:srgbClr val="F1B600"/>
              </a:buClr>
              <a:buSzPct val="120000"/>
              <a:buFont typeface="Wingdings" pitchFamily="2" charset="2"/>
              <a:buChar char="q"/>
            </a:pPr>
            <a:endParaRPr lang="en-GB" dirty="0"/>
          </a:p>
          <a:p>
            <a:pPr>
              <a:lnSpc>
                <a:spcPts val="2000"/>
              </a:lnSpc>
              <a:spcBef>
                <a:spcPts val="800"/>
              </a:spcBef>
            </a:pPr>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el" sz="2800" b="1" i="0" strike="noStrike" cap="none" spc="0" baseline="0">
                <a:solidFill>
                  <a:srgbClr val="F6A317"/>
                </a:solidFill>
                <a:effectLst/>
                <a:latin typeface="Helvetica"/>
                <a:ea typeface="Helvetica"/>
                <a:cs typeface="Helvetica"/>
              </a:rPr>
              <a:t>ΠΕΡΑΙΤΕΡΩ ΜΑΘΗΣΗ</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003119"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3" history="0"/>
              </a:rPr>
              <a:t>Ορθές πρακτικές γενικού εξαερισμού (Φύλλο εργασίας 2.1.9)</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4" history="0"/>
              </a:rPr>
              <a:t>Οδηγός ορθής πρακτικής του NEPSI</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5" history="0"/>
              </a:rPr>
              <a:t>Οδηγός NEPSI για ΜΜΕ</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173668"/>
            <a:ext cx="10022946" cy="615553"/>
          </a:xfrm>
          <a:prstGeom prst="rect">
            <a:avLst/>
          </a:prstGeom>
          <a:noFill/>
          <a:ln>
            <a:noFill/>
          </a:ln>
        </p:spPr>
        <p:txBody>
          <a:bodyPr wrap="square" anchor="ctr">
            <a:spAutoFit/>
          </a:bodyPr>
          <a:lstStyle/>
          <a:p>
            <a:pPr>
              <a:spcBef>
                <a:spcPts val="1200"/>
              </a:spcBef>
              <a:spcAft>
                <a:spcPts val="1200"/>
              </a:spcAft>
              <a:buSzPct val="130000"/>
            </a:pPr>
            <a:r>
              <a:rPr lang="el" sz="1700" b="0" i="0" strike="noStrike" cap="none" spc="0" baseline="0" dirty="0">
                <a:solidFill>
                  <a:srgbClr val="000000"/>
                </a:solidFill>
                <a:effectLst/>
                <a:latin typeface="Calibri"/>
                <a:ea typeface="Calibri"/>
                <a:cs typeface="Calibri"/>
              </a:rPr>
              <a:t>Επισκεφθείτε την </a:t>
            </a:r>
            <a:r>
              <a:rPr lang="el" sz="1700" b="1" i="0" strike="noStrike" cap="none" spc="0" baseline="0" dirty="0">
                <a:solidFill>
                  <a:srgbClr val="000000"/>
                </a:solidFill>
                <a:effectLst/>
                <a:latin typeface="Calibri"/>
                <a:ea typeface="Calibri"/>
                <a:cs typeface="Calibri"/>
              </a:rPr>
              <a:t>πλατφόρμα ηλεκτρονικής μάθησης του NEPSI</a:t>
            </a:r>
            <a:r>
              <a:rPr lang="el" sz="1700" b="0" i="0" strike="noStrike" cap="none" spc="0" baseline="0" dirty="0">
                <a:solidFill>
                  <a:srgbClr val="000000"/>
                </a:solidFill>
                <a:effectLst/>
                <a:latin typeface="Calibri"/>
                <a:ea typeface="Calibri"/>
                <a:cs typeface="Calibri"/>
              </a:rPr>
              <a:t> στο </a:t>
            </a:r>
            <a:r>
              <a:rPr lang="el" sz="1700" b="0" i="0" strike="noStrike" cap="none" spc="0" baseline="0" dirty="0">
                <a:solidFill>
                  <a:srgbClr val="000000"/>
                </a:solidFill>
                <a:effectLst/>
                <a:latin typeface="Calibri"/>
                <a:ea typeface="Calibri"/>
                <a:cs typeface="Calibri"/>
                <a:hlinkClick r:id="rId6" history="0"/>
              </a:rPr>
              <a:t>training.nepsi.eu</a:t>
            </a:r>
            <a:r>
              <a:rPr lang="el" sz="1700" b="0" i="0" strike="noStrike" cap="none" spc="0" baseline="0" dirty="0">
                <a:solidFill>
                  <a:srgbClr val="000000"/>
                </a:solidFill>
                <a:effectLst/>
                <a:latin typeface="Calibri"/>
                <a:ea typeface="Calibri"/>
                <a:cs typeface="Calibri"/>
              </a:rPr>
              <a:t> για περισσότερους μαθησιακούς πόρους σχετικά με το κρυσταλλικό πυρίτιο (RCS).</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57EFA229-C196-4439-B649-4137034850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purl.org/dc/elements/1.1/"/>
    <ds:schemaRef ds:uri="http://schemas.microsoft.com/office/2006/metadata/properties"/>
    <ds:schemaRef ds:uri="6d9d7403-2d8c-4818-ae25-2c5629bc7330"/>
    <ds:schemaRef ds:uri="http://purl.org/dc/terms/"/>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96</TotalTime>
  <Words>1109</Words>
  <Application>Microsoft Macintosh PowerPoint</Application>
  <PresentationFormat>Widescreen</PresentationFormat>
  <Paragraphs>82</Paragraphs>
  <Slides>12</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32</cp:revision>
  <dcterms:created xsi:type="dcterms:W3CDTF">2020-06-24T14:34:32Z</dcterms:created>
  <dcterms:modified xsi:type="dcterms:W3CDTF">2024-11-13T11:53:21Z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