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23" autoAdjust="0"/>
    <p:restoredTop sz="78639" autoAdjust="0"/>
  </p:normalViewPr>
  <p:slideViewPr>
    <p:cSldViewPr snapToGrid="0">
      <p:cViewPr varScale="1">
        <p:scale>
          <a:sx n="95" d="100"/>
          <a:sy n="95" d="100"/>
        </p:scale>
        <p:origin x="180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l" sz="1200" b="0" i="0" strike="noStrike" cap="none" spc="0" baseline="0">
                <a:solidFill>
                  <a:srgbClr val="808080"/>
                </a:solidFill>
                <a:effectLst/>
                <a:latin typeface="Calibri"/>
                <a:ea typeface="Calibri"/>
                <a:cs typeface="Calibri"/>
              </a:rPr>
              <a:t>ΕΙΔΟΠΟΙΗΣΗ ΘΕΜΙΤΗΣ ΧΡΗΣΗΣ: Αυτό το έγγραφο μπορεί να περιέχει υλικό που προστατεύεται από πνευματικά δικαιώματα, η χρήση του οποίου δεν έχει πάντα ειδικά επιτραπεί από τον κάτοχο των πνευματικών δικαιωμάτων. Διαθέτουμε τέτοια υλικά στην προσπάθειά μας να προωθήσουμε την κατανόηση των κινδύνων που ενέχει το Εισπνεύσιμο Διοξείδιο Κρυσταλλικού Πυριτίου (RCS).</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0" i="0" strike="noStrike" cap="none" spc="0" baseline="0">
                <a:solidFill>
                  <a:srgbClr val="000000"/>
                </a:solidFill>
                <a:effectLst/>
                <a:latin typeface="Calibri"/>
                <a:ea typeface="Calibri"/>
                <a:cs typeface="Calibri"/>
              </a:rPr>
              <a:t>Η υπερβολική έκθεση σε εισπνεύσιμο διοξείδιο κρυσταλλικού πυριτίου (RCS) </a:t>
            </a:r>
            <a:r>
              <a:rPr lang="el" sz="1200" b="0" i="0" strike="noStrike" cap="none" spc="0" baseline="0">
                <a:solidFill>
                  <a:srgbClr val="000000"/>
                </a:solidFill>
                <a:effectLst/>
                <a:latin typeface="Calibri"/>
                <a:ea typeface="Calibri"/>
                <a:cs typeface="Calibri"/>
              </a:rPr>
              <a:t>μπορεί  μακροπρόθεσμα  να οδηγήσει σε σοβαρά προβλήματα υγείας για τους εργαζομένους</a:t>
            </a:r>
            <a:r>
              <a:rPr lang="el" sz="1800" b="0" i="0" strike="noStrike" cap="none" spc="0" baseline="0">
                <a:solidFill>
                  <a:srgbClr val="000000"/>
                </a:solidFill>
                <a:effectLst/>
                <a:latin typeface="Calibri"/>
                <a:ea typeface="Calibri"/>
                <a:cs typeface="Calibri"/>
              </a:rPr>
              <a:t>. Για τον λόγο είναι σημαντικό όλοι οι εργαζόμενοι να γνωρίζουν τις ορθές πρακτικές που περιορίζουν ή εξαλείφουν την έκθεση σε σκόνη πυριτίου. </a:t>
            </a:r>
          </a:p>
          <a:p>
            <a:endParaRPr lang="en-US" sz="1200" b="0" i="0" u="none" strike="noStrike" kern="1200">
              <a:solidFill>
                <a:schemeClr val="tx1"/>
              </a:solidFill>
              <a:effectLst/>
              <a:latin typeface="+mn-lt"/>
              <a:ea typeface="+mn-ea"/>
              <a:cs typeface="+mn-cs"/>
            </a:endParaRPr>
          </a:p>
          <a:p>
            <a:r>
              <a:rPr lang="el" sz="1200" b="0" i="0" strike="noStrike" cap="none" spc="0" baseline="0">
                <a:solidFill>
                  <a:srgbClr val="000000"/>
                </a:solidFill>
                <a:effectLst/>
                <a:latin typeface="Calibri"/>
                <a:ea typeface="Calibri"/>
                <a:cs typeface="Calibri"/>
              </a:rPr>
              <a:t>Αυτή η εκπαίδευση παρέχει </a:t>
            </a:r>
            <a:r>
              <a:rPr lang="el" sz="1800" b="0" i="0" strike="noStrike" cap="none" spc="0" baseline="0">
                <a:solidFill>
                  <a:srgbClr val="000000"/>
                </a:solidFill>
                <a:effectLst/>
                <a:latin typeface="Calibri"/>
                <a:ea typeface="Calibri"/>
                <a:cs typeface="Calibri"/>
              </a:rPr>
              <a:t>βασικές πληροφορίες</a:t>
            </a:r>
            <a:r>
              <a:rPr lang="el" sz="1200" b="0" i="0" strike="noStrike" cap="none" spc="0" baseline="0">
                <a:solidFill>
                  <a:srgbClr val="000000"/>
                </a:solidFill>
                <a:effectLst/>
                <a:latin typeface="Calibri"/>
                <a:ea typeface="Calibri"/>
                <a:cs typeface="Calibri"/>
              </a:rPr>
              <a:t> σχετικά με το </a:t>
            </a:r>
            <a:r>
              <a:rPr lang="el" sz="1800" b="0" i="0" strike="noStrike" cap="none" spc="0" baseline="0">
                <a:solidFill>
                  <a:srgbClr val="000000"/>
                </a:solidFill>
                <a:effectLst/>
                <a:latin typeface="Calibri"/>
                <a:ea typeface="Calibri"/>
                <a:cs typeface="Calibri"/>
              </a:rPr>
              <a:t>εισπνεύσιμο διοξείδιο κρυσταλλικού πυριτίου (RCS).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l" sz="1000" b="0" i="0" strike="noStrike" cap="none" spc="0" baseline="0">
                <a:solidFill>
                  <a:srgbClr val="000000"/>
                </a:solidFill>
                <a:effectLst/>
                <a:latin typeface="Helvetica"/>
                <a:ea typeface="Helvetica"/>
                <a:cs typeface="Helvetica"/>
              </a:rPr>
              <a:t>Αυτό το πακέτο κατάρτισης δημιουργήθηκε ως μέρος του Οδηγού ορθής πρακτικής της NEPSI – visit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007531" y="429114"/>
            <a:ext cx="38098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el" sz="1400" b="1" i="0" strike="noStrike" cap="none" spc="0" baseline="0">
                <a:solidFill>
                  <a:srgbClr val="F6A317"/>
                </a:solidFill>
                <a:effectLst/>
                <a:latin typeface="Helvetica"/>
                <a:ea typeface="Helvetica"/>
                <a:cs typeface="Helvetica"/>
              </a:rPr>
              <a:t>ΓΕΝΙΚΗ ΕΙΣΑΓΩΓΗ ΣΤΟ ΕΙΣΠΝΕΥΣΙΜΟ ΔΙΟΞΕΙΔΙΟ ΚΡΥΣΤΑΛΛΙΚΟΥ ΠΥΡΙΤΙΟΥ</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el" sz="2800" b="1" i="0" strike="noStrike" cap="none" spc="0" baseline="0" dirty="0">
                <a:solidFill>
                  <a:srgbClr val="FFFFFF"/>
                </a:solidFill>
                <a:effectLst/>
                <a:latin typeface="Helvetica"/>
                <a:ea typeface="Helvetica"/>
                <a:cs typeface="Helvetica"/>
              </a:rPr>
              <a:t>ΓΕΝΙΚΗ ΕΙΣΑΓΩΓΗ ΣΤΟ ΕΙΣΠΝΕΥΣΙΜΟ ΔΙΟΞΕΙΔΙΟ ΚΡΥΣΤΑΛΛΙΚΟΥ ΠΥΡΙΤΙΟΥ</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7780713" y="399012"/>
            <a:ext cx="3906982" cy="6317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ΠΑΡΑΚΑΛΟΥΜΕ ΣΗΜΕΙΩΣΤΕ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spcBef>
                <a:spcPts val="800"/>
              </a:spcBef>
            </a:pPr>
            <a:r>
              <a:rPr lang="el" sz="1600" b="0" i="0" strike="noStrike" cap="none" spc="0" baseline="0" dirty="0">
                <a:solidFill>
                  <a:srgbClr val="000000"/>
                </a:solidFill>
                <a:effectLst/>
                <a:latin typeface="Helvetica"/>
                <a:ea typeface="Helvetica"/>
                <a:cs typeface="Helvetica"/>
              </a:rPr>
              <a:t>Οι πληροφορίες σε αυτή την κατάρτιση με PowerPoint έχει συμβουλευτικό χαρακτήρα και  πληροφοριακό περιεχόμενο. Δεν πρόκειται για πρότυπο ή κανονισμό και δεν δημιουργεί νέες νομικές υποχρεώσεις ούτε τροποποιεί τις υφιστάμενες υποχρεώσεις που δημιουργούνται από την υγειονομική νομοθεσία και πολιτική</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GR" sz="2800" dirty="0"/>
              <a:t>ΠΡΟΟΙΜΙΟ (ΓΙΑ ΤΟΝ ΕΚΠΑΙΔΕΥΤΉ)</a:t>
            </a:r>
            <a:endParaRPr lang="en-US" sz="28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000"/>
              </a:lnSpc>
              <a:spcBef>
                <a:spcPts val="800"/>
              </a:spcBef>
            </a:pPr>
            <a:r>
              <a:rPr lang="el-GR" dirty="0"/>
              <a:t>Στο πλαίσιο του εκπαιδευτικού σταδίου για την εφαρμογή των ορθών πρακτικών του NEPSI, ο NEPSI έχει αναπτύξει ένα σύνολο εκπαιδευτικών πόρων. </a:t>
            </a:r>
          </a:p>
          <a:p>
            <a:pPr>
              <a:lnSpc>
                <a:spcPts val="2000"/>
              </a:lnSpc>
              <a:spcBef>
                <a:spcPts val="800"/>
              </a:spcBef>
            </a:pPr>
            <a:r>
              <a:rPr lang="el-GR" dirty="0"/>
              <a:t>Κάθε εκπαιδευτικό πακέτο PowerPoint καλύπτει ένα θέμα σχετικό με τους εργαζόμενους σε όλους τους κλάδους που χρησιμοποιούν υλικά που περιέχουν κρυσταλλικό πυρίτιο. Τα πακέτα παρέχουν πληροφορίες σχετικά με τους κινδύνους έκθεσης σε σκόνη που σχετίζονται με το θέμα και τις ορθές πρακτικές και τα μέτρα που είναι διαθέσιμα για τη μείωσή τους. Σκοπός της κατάρτισης είναι η ενημέρωση και η εκπαίδευση των εργαζομένων ώστε να μπορούν να χρησιμοποιούν αποτελεσματικά τα μέτρα ελέγχου και η μείωση της έκθεσής τους σε εισπνεύσιμο διοξείδιο του κρυσταλλικού πυριτίου (RCS) στο χώρο εργασίας.</a:t>
            </a:r>
          </a:p>
          <a:p>
            <a:pPr>
              <a:lnSpc>
                <a:spcPts val="2000"/>
              </a:lnSpc>
              <a:spcBef>
                <a:spcPts val="800"/>
              </a:spcBef>
            </a:pPr>
            <a:r>
              <a:rPr lang="el-GR" dirty="0"/>
              <a:t>Χρησιμοποιήστε το κενό πρότυπο και τα σύμβολα κράτησης θέσης για να προσθέσετε πρόσθετες πληροφορίες σε αυτό το εκπαιδευτικό πακέτο, όπως απαιτείται.</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ΕΙΣΑΓΩΓΗ</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000"/>
              </a:lnSpc>
              <a:spcBef>
                <a:spcPts val="800"/>
              </a:spcBef>
            </a:pPr>
            <a:r>
              <a:rPr lang="el" b="1" i="0" strike="noStrike" cap="none" spc="0" baseline="0" dirty="0">
                <a:solidFill>
                  <a:srgbClr val="000000"/>
                </a:solidFill>
                <a:effectLst/>
                <a:latin typeface="Helvetica"/>
                <a:ea typeface="Helvetica"/>
                <a:cs typeface="Helvetica"/>
              </a:rPr>
              <a:t>Το να μάθετε πώς να προστατεύετε τον εαυτό σας από σχετικούς με την εργασία κινδύνους για την υγεία αποτελεί προτεραιότητα.</a:t>
            </a:r>
          </a:p>
          <a:p>
            <a:pPr>
              <a:lnSpc>
                <a:spcPts val="2000"/>
              </a:lnSpc>
              <a:spcBef>
                <a:spcPts val="800"/>
              </a:spcBef>
            </a:pPr>
            <a:r>
              <a:rPr lang="el" b="0" i="0" strike="noStrike" cap="none" spc="0" baseline="0" dirty="0">
                <a:solidFill>
                  <a:srgbClr val="000000"/>
                </a:solidFill>
                <a:effectLst/>
                <a:latin typeface="Helvetica"/>
                <a:ea typeface="Helvetica"/>
                <a:cs typeface="Helvetica"/>
              </a:rPr>
              <a:t>Σε αυτή την κατάρτιση με  PowerPoint θα μάθετε για:</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Πού εμφανίζεται το κρυσταλλικό πυρίτιο</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Δραστηριότητες που παράγουν εισπνεύσιμο διοξείδιο κρυσταλλικού πυριτίου (RCS)</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Τους κινδύνους του κρυσταλλικού πυριτίου (RCS)</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Τρόπους διαχείρισης του εισπνεύσιμου διοξειδίου κρυσταλλικού πυριτίου (RCS) στην εργασία</a:t>
            </a:r>
          </a:p>
          <a:p>
            <a:pPr>
              <a:lnSpc>
                <a:spcPts val="2000"/>
              </a:lnSpc>
              <a:spcBef>
                <a:spcPts val="800"/>
              </a:spcBef>
            </a:pPr>
            <a:endParaRPr lang="en-US" dirty="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ΠΟΥ ΕΜΦΑΝΙΖΕΤΑΙ ΤΟ ΚΡΥΣΤΑΛΛΙΚΟ ΠΥΡΙΤΙΟ</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000"/>
              </a:lnSpc>
              <a:spcBef>
                <a:spcPts val="800"/>
              </a:spcBef>
              <a:defRPr/>
            </a:pPr>
            <a:r>
              <a:rPr lang="el" b="0" i="0" strike="noStrike" cap="none" spc="0" baseline="0" dirty="0">
                <a:solidFill>
                  <a:srgbClr val="000000"/>
                </a:solidFill>
                <a:effectLst/>
                <a:latin typeface="Helvetica"/>
                <a:ea typeface="Helvetica"/>
                <a:cs typeface="Helvetica"/>
              </a:rPr>
              <a:t>Το κρυσταλλικό πυρίτιο, με τη μορφή του ορυκτού χαλαζία, βρίσκεται σε διάφορα υλικά, όπως:</a:t>
            </a:r>
          </a:p>
          <a:p>
            <a:pPr marL="285750" indent="-285750">
              <a:lnSpc>
                <a:spcPts val="2000"/>
              </a:lnSpc>
              <a:spcBef>
                <a:spcPts val="800"/>
              </a:spcBef>
              <a:buFont typeface="Arial" panose="020B0604020202020204" pitchFamily="34" charset="0"/>
              <a:buChar char="•"/>
              <a:defRPr/>
            </a:pPr>
            <a:r>
              <a:rPr lang="el" b="0" i="0" strike="noStrike" cap="none" spc="0" baseline="0" dirty="0">
                <a:solidFill>
                  <a:srgbClr val="000000"/>
                </a:solidFill>
                <a:effectLst/>
                <a:latin typeface="Helvetica"/>
                <a:ea typeface="Helvetica"/>
                <a:cs typeface="Helvetica"/>
              </a:rPr>
              <a:t>Χαλαζίτης: Ποσοστό μεγαλύτερο του 95%</a:t>
            </a:r>
          </a:p>
          <a:p>
            <a:pPr marL="285750" indent="-285750">
              <a:lnSpc>
                <a:spcPts val="2000"/>
              </a:lnSpc>
              <a:spcBef>
                <a:spcPts val="800"/>
              </a:spcBef>
              <a:buFont typeface="Arial" panose="020B0604020202020204" pitchFamily="34" charset="0"/>
              <a:buChar char="•"/>
              <a:defRPr/>
            </a:pPr>
            <a:r>
              <a:rPr lang="el" b="0" i="0" strike="noStrike" cap="none" spc="0" baseline="0" dirty="0">
                <a:solidFill>
                  <a:srgbClr val="000000"/>
                </a:solidFill>
                <a:effectLst/>
                <a:latin typeface="Helvetica"/>
                <a:ea typeface="Helvetica"/>
                <a:cs typeface="Helvetica"/>
              </a:rPr>
              <a:t>Άμμος: Ποσοστό μεγαλύτερο του 90%</a:t>
            </a:r>
          </a:p>
          <a:p>
            <a:pPr marL="285750" indent="-285750">
              <a:lnSpc>
                <a:spcPts val="2000"/>
              </a:lnSpc>
              <a:spcBef>
                <a:spcPts val="800"/>
              </a:spcBef>
              <a:buFont typeface="Arial" panose="020B0604020202020204" pitchFamily="34" charset="0"/>
              <a:buChar char="•"/>
              <a:defRPr/>
            </a:pPr>
            <a:r>
              <a:rPr lang="el" b="0" i="0" strike="noStrike" cap="none" spc="0" baseline="0" dirty="0">
                <a:solidFill>
                  <a:srgbClr val="000000"/>
                </a:solidFill>
                <a:effectLst/>
                <a:latin typeface="Helvetica"/>
                <a:ea typeface="Helvetica"/>
                <a:cs typeface="Helvetica"/>
              </a:rPr>
              <a:t>Ψαμμίτης: Ποσοστό μεγαλύτερο του 90%,</a:t>
            </a:r>
          </a:p>
          <a:p>
            <a:pPr marL="285750" indent="-285750">
              <a:lnSpc>
                <a:spcPts val="2000"/>
              </a:lnSpc>
              <a:spcBef>
                <a:spcPts val="800"/>
              </a:spcBef>
              <a:buFont typeface="Arial" panose="020B0604020202020204" pitchFamily="34" charset="0"/>
              <a:buChar char="•"/>
              <a:defRPr/>
            </a:pPr>
            <a:r>
              <a:rPr lang="el" b="0" i="0" strike="noStrike" cap="none" spc="0" baseline="0" dirty="0">
                <a:solidFill>
                  <a:srgbClr val="000000"/>
                </a:solidFill>
                <a:effectLst/>
                <a:latin typeface="Helvetica"/>
                <a:ea typeface="Helvetica"/>
                <a:cs typeface="Helvetica"/>
              </a:rPr>
              <a:t>Πυριτόλιθος: Ποσοστό μεγαλύτερο του 90%</a:t>
            </a:r>
          </a:p>
          <a:p>
            <a:pPr marL="285750" indent="-285750">
              <a:lnSpc>
                <a:spcPts val="2000"/>
              </a:lnSpc>
              <a:spcBef>
                <a:spcPts val="800"/>
              </a:spcBef>
              <a:buFont typeface="Arial" panose="020B0604020202020204" pitchFamily="34" charset="0"/>
              <a:buChar char="•"/>
              <a:defRPr/>
            </a:pPr>
            <a:r>
              <a:rPr lang="el" b="0" i="0" strike="noStrike" cap="none" spc="0" baseline="0" dirty="0">
                <a:solidFill>
                  <a:srgbClr val="000000"/>
                </a:solidFill>
                <a:effectLst/>
                <a:latin typeface="Helvetica"/>
                <a:ea typeface="Helvetica"/>
                <a:cs typeface="Helvetica"/>
              </a:rPr>
              <a:t>Αμμόλιθος: Ποσοστό μεγαλύτερο του 80%</a:t>
            </a:r>
          </a:p>
          <a:p>
            <a:pPr marL="285750" indent="-285750">
              <a:lnSpc>
                <a:spcPts val="2000"/>
              </a:lnSpc>
              <a:spcBef>
                <a:spcPts val="800"/>
              </a:spcBef>
              <a:buFont typeface="Arial" panose="020B0604020202020204" pitchFamily="34" charset="0"/>
              <a:buChar char="•"/>
              <a:defRPr/>
            </a:pPr>
            <a:r>
              <a:rPr lang="el" b="0" i="0" strike="noStrike" cap="none" spc="0" baseline="0" dirty="0">
                <a:solidFill>
                  <a:srgbClr val="000000"/>
                </a:solidFill>
                <a:effectLst/>
                <a:latin typeface="Helvetica"/>
                <a:ea typeface="Helvetica"/>
                <a:cs typeface="Helvetica"/>
              </a:rPr>
              <a:t>Σχιστόλιθος: μεταξύ 40-60%</a:t>
            </a:r>
          </a:p>
          <a:p>
            <a:pPr marL="285750" indent="-285750">
              <a:lnSpc>
                <a:spcPts val="2000"/>
              </a:lnSpc>
              <a:spcBef>
                <a:spcPts val="800"/>
              </a:spcBef>
              <a:buFont typeface="Arial" panose="020B0604020202020204" pitchFamily="34" charset="0"/>
              <a:buChar char="•"/>
              <a:defRPr/>
            </a:pPr>
            <a:r>
              <a:rPr lang="el" b="0" i="0" strike="noStrike" cap="none" spc="0" baseline="0" dirty="0">
                <a:solidFill>
                  <a:srgbClr val="000000"/>
                </a:solidFill>
                <a:effectLst/>
                <a:latin typeface="Helvetica"/>
                <a:ea typeface="Helvetica"/>
                <a:cs typeface="Helvetica"/>
              </a:rPr>
              <a:t>Είδος σχιστόλιθου έως και 40%</a:t>
            </a:r>
          </a:p>
          <a:p>
            <a:pPr>
              <a:lnSpc>
                <a:spcPts val="2000"/>
              </a:lnSpc>
              <a:spcBef>
                <a:spcPts val="800"/>
              </a:spcBef>
              <a:defRPr/>
            </a:pPr>
            <a:endParaRPr lang="en-GB" dirty="0"/>
          </a:p>
          <a:p>
            <a:pPr>
              <a:lnSpc>
                <a:spcPts val="2000"/>
              </a:lnSpc>
              <a:spcBef>
                <a:spcPts val="800"/>
              </a:spcBef>
            </a:pPr>
            <a:endParaRPr lang="en-US"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ΔΙΕΡΓΑΣΙΕΣ ΠΟΥ ΔΗΜΙΟΥΡΓΟΥΝ ΣΚΟΝΗ</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711669"/>
            <a:ext cx="6564420" cy="3333376"/>
          </a:xfrm>
        </p:spPr>
        <p:txBody>
          <a:bodyPr anchor="t"/>
          <a:lstStyle/>
          <a:p>
            <a:pPr>
              <a:lnSpc>
                <a:spcPts val="2300"/>
              </a:lnSpc>
              <a:spcBef>
                <a:spcPts val="600"/>
              </a:spcBef>
              <a:spcAft>
                <a:spcPts val="1200"/>
              </a:spcAft>
            </a:pPr>
            <a:r>
              <a:rPr lang="el" sz="1500" b="0" i="0" strike="noStrike" cap="none" spc="0" baseline="0" dirty="0">
                <a:solidFill>
                  <a:srgbClr val="000000"/>
                </a:solidFill>
                <a:effectLst/>
                <a:latin typeface="Helvetica"/>
                <a:ea typeface="Helvetica"/>
                <a:cs typeface="Helvetica"/>
              </a:rPr>
              <a:t>Όταν τα υλικά που περιέχουν κρυσταλλικό πυρίτιο υποβάλλονται σε διαφορετικές βιομηχανικές διεργασίες υψηλής ενέργειας, παράγεται λεπτή αερομεταφερόμενη σκόνη, η οποία ονομάζεται Εισπνεύσιμο Διοξείδιο Κρυσταλλικού Πυριτίου (RCS). Οι διαδικασίες περιλαμβάνουν:</a:t>
            </a:r>
          </a:p>
          <a:p>
            <a:pPr marL="285750" indent="-285750">
              <a:lnSpc>
                <a:spcPts val="2300"/>
              </a:lnSpc>
              <a:spcBef>
                <a:spcPct val="0"/>
              </a:spcBef>
              <a:spcAft>
                <a:spcPts val="300"/>
              </a:spcAft>
              <a:buFont typeface="Arial" panose="020B0604020202020204" pitchFamily="34" charset="0"/>
              <a:buChar char="•"/>
            </a:pPr>
            <a:r>
              <a:rPr lang="el" sz="1500" b="0" i="0" strike="noStrike" cap="none" spc="0" baseline="0" dirty="0">
                <a:solidFill>
                  <a:srgbClr val="000000"/>
                </a:solidFill>
                <a:effectLst/>
                <a:latin typeface="Helvetica"/>
                <a:ea typeface="Helvetica"/>
                <a:cs typeface="Helvetica"/>
              </a:rPr>
              <a:t>Καθαρισμό</a:t>
            </a:r>
          </a:p>
          <a:p>
            <a:pPr marL="285750" indent="-285750">
              <a:lnSpc>
                <a:spcPts val="2300"/>
              </a:lnSpc>
              <a:spcBef>
                <a:spcPct val="0"/>
              </a:spcBef>
              <a:spcAft>
                <a:spcPts val="300"/>
              </a:spcAft>
              <a:buFont typeface="Arial" panose="020B0604020202020204" pitchFamily="34" charset="0"/>
              <a:buChar char="•"/>
            </a:pPr>
            <a:r>
              <a:rPr lang="el" sz="1500" b="0" i="0" strike="noStrike" cap="none" spc="0" baseline="0" dirty="0">
                <a:solidFill>
                  <a:srgbClr val="000000"/>
                </a:solidFill>
                <a:effectLst/>
                <a:latin typeface="Helvetica"/>
                <a:ea typeface="Helvetica"/>
                <a:cs typeface="Helvetica"/>
              </a:rPr>
              <a:t>Μεταφορά</a:t>
            </a:r>
          </a:p>
          <a:p>
            <a:pPr marL="285750" indent="-285750">
              <a:lnSpc>
                <a:spcPts val="2300"/>
              </a:lnSpc>
              <a:spcBef>
                <a:spcPct val="0"/>
              </a:spcBef>
              <a:spcAft>
                <a:spcPts val="300"/>
              </a:spcAft>
              <a:buFont typeface="Arial" panose="020B0604020202020204" pitchFamily="34" charset="0"/>
              <a:buChar char="•"/>
            </a:pPr>
            <a:r>
              <a:rPr lang="el" sz="1500" b="0" i="0" strike="noStrike" cap="none" spc="0" baseline="0" dirty="0">
                <a:solidFill>
                  <a:srgbClr val="000000"/>
                </a:solidFill>
                <a:effectLst/>
                <a:latin typeface="Helvetica"/>
                <a:ea typeface="Helvetica"/>
                <a:cs typeface="Helvetica"/>
              </a:rPr>
              <a:t>Ενσάκκιση</a:t>
            </a:r>
          </a:p>
          <a:p>
            <a:pPr marL="285750" indent="-285750">
              <a:lnSpc>
                <a:spcPts val="2300"/>
              </a:lnSpc>
              <a:spcBef>
                <a:spcPct val="0"/>
              </a:spcBef>
              <a:spcAft>
                <a:spcPts val="300"/>
              </a:spcAft>
              <a:buFont typeface="Arial" panose="020B0604020202020204" pitchFamily="34" charset="0"/>
              <a:buChar char="•"/>
            </a:pPr>
            <a:r>
              <a:rPr lang="el" sz="1500" b="0" i="0" strike="noStrike" cap="none" spc="0" baseline="0" dirty="0">
                <a:solidFill>
                  <a:srgbClr val="000000"/>
                </a:solidFill>
                <a:effectLst/>
                <a:latin typeface="Helvetica"/>
                <a:ea typeface="Helvetica"/>
                <a:cs typeface="Helvetica"/>
              </a:rPr>
              <a:t>Συσκευασία</a:t>
            </a:r>
          </a:p>
          <a:p>
            <a:pPr marL="285750" indent="-285750">
              <a:lnSpc>
                <a:spcPts val="2300"/>
              </a:lnSpc>
              <a:spcBef>
                <a:spcPct val="0"/>
              </a:spcBef>
              <a:spcAft>
                <a:spcPts val="300"/>
              </a:spcAft>
              <a:buFont typeface="Arial" panose="020B0604020202020204" pitchFamily="34" charset="0"/>
              <a:buChar char="•"/>
            </a:pPr>
            <a:r>
              <a:rPr lang="el" sz="1500" b="0" i="0" strike="noStrike" cap="none" spc="0" baseline="0" dirty="0">
                <a:solidFill>
                  <a:srgbClr val="000000"/>
                </a:solidFill>
                <a:effectLst/>
                <a:latin typeface="Helvetica"/>
                <a:ea typeface="Helvetica"/>
                <a:cs typeface="Helvetica"/>
              </a:rPr>
              <a:t>Σύνθλιψη</a:t>
            </a:r>
          </a:p>
          <a:p>
            <a:pPr marL="285750" indent="-285750">
              <a:lnSpc>
                <a:spcPts val="2300"/>
              </a:lnSpc>
              <a:spcBef>
                <a:spcPct val="0"/>
              </a:spcBef>
              <a:spcAft>
                <a:spcPts val="300"/>
              </a:spcAft>
              <a:buFont typeface="Arial" panose="020B0604020202020204" pitchFamily="34" charset="0"/>
              <a:buChar char="•"/>
            </a:pPr>
            <a:r>
              <a:rPr lang="el" sz="1500" b="0" i="0" strike="noStrike" cap="none" spc="0" baseline="0" dirty="0">
                <a:solidFill>
                  <a:srgbClr val="000000"/>
                </a:solidFill>
                <a:effectLst/>
                <a:latin typeface="Helvetica"/>
                <a:ea typeface="Helvetica"/>
                <a:cs typeface="Helvetica"/>
              </a:rPr>
              <a:t>Άλεση</a:t>
            </a:r>
          </a:p>
          <a:p>
            <a:endParaRPr lang="en-US" sz="1500" dirty="0"/>
          </a:p>
        </p:txBody>
      </p:sp>
      <p:sp>
        <p:nvSpPr>
          <p:cNvPr id="6" name="Rectangle 5">
            <a:extLst>
              <a:ext uri="{FF2B5EF4-FFF2-40B4-BE49-F238E27FC236}">
                <a16:creationId xmlns:a16="http://schemas.microsoft.com/office/drawing/2014/main" id="{1656AEB0-9217-A74E-89FD-222AD4A75629}"/>
              </a:ext>
            </a:extLst>
          </p:cNvPr>
          <p:cNvSpPr/>
          <p:nvPr/>
        </p:nvSpPr>
        <p:spPr>
          <a:xfrm>
            <a:off x="2881745" y="4007821"/>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el" sz="1500" b="0" i="0" strike="noStrike" cap="none" spc="0" baseline="0" dirty="0">
                <a:solidFill>
                  <a:srgbClr val="000000"/>
                </a:solidFill>
                <a:effectLst/>
                <a:latin typeface="Helvetica"/>
                <a:ea typeface="Helvetica"/>
                <a:cs typeface="Helvetica"/>
              </a:rPr>
              <a:t>Ξήρανση</a:t>
            </a:r>
          </a:p>
          <a:p>
            <a:pPr marL="285750" indent="-285750" algn="l">
              <a:lnSpc>
                <a:spcPts val="2300"/>
              </a:lnSpc>
              <a:spcBef>
                <a:spcPct val="0"/>
              </a:spcBef>
              <a:spcAft>
                <a:spcPts val="300"/>
              </a:spcAft>
              <a:buFont typeface="Arial" panose="020B0604020202020204" pitchFamily="34" charset="0"/>
              <a:buChar char="•"/>
            </a:pPr>
            <a:r>
              <a:rPr lang="el" sz="1500" b="0" i="0" strike="noStrike" cap="none" spc="0" baseline="0" dirty="0">
                <a:solidFill>
                  <a:srgbClr val="000000"/>
                </a:solidFill>
                <a:effectLst/>
                <a:latin typeface="Helvetica"/>
                <a:ea typeface="Helvetica"/>
                <a:cs typeface="Helvetica"/>
              </a:rPr>
              <a:t>Σχηματοποίηση</a:t>
            </a:r>
          </a:p>
          <a:p>
            <a:pPr marL="285750" indent="-285750" algn="l">
              <a:lnSpc>
                <a:spcPts val="2300"/>
              </a:lnSpc>
              <a:spcBef>
                <a:spcPct val="0"/>
              </a:spcBef>
              <a:spcAft>
                <a:spcPts val="300"/>
              </a:spcAft>
              <a:buFont typeface="Arial" panose="020B0604020202020204" pitchFamily="34" charset="0"/>
              <a:buChar char="•"/>
            </a:pPr>
            <a:r>
              <a:rPr lang="el" sz="1500" b="0" i="0" strike="noStrike" cap="none" spc="0" baseline="0" dirty="0">
                <a:solidFill>
                  <a:srgbClr val="000000"/>
                </a:solidFill>
                <a:effectLst/>
                <a:latin typeface="Helvetica"/>
                <a:ea typeface="Helvetica"/>
                <a:cs typeface="Helvetica"/>
              </a:rPr>
              <a:t>Ανάμειξη</a:t>
            </a:r>
          </a:p>
          <a:p>
            <a:pPr marL="285750" indent="-285750" algn="l">
              <a:lnSpc>
                <a:spcPts val="2300"/>
              </a:lnSpc>
              <a:spcBef>
                <a:spcPct val="0"/>
              </a:spcBef>
              <a:spcAft>
                <a:spcPts val="300"/>
              </a:spcAft>
              <a:buFont typeface="Arial" panose="020B0604020202020204" pitchFamily="34" charset="0"/>
              <a:buChar char="•"/>
            </a:pPr>
            <a:r>
              <a:rPr lang="el" sz="1500" b="0" i="0" strike="noStrike" cap="none" spc="0" baseline="0" dirty="0">
                <a:solidFill>
                  <a:srgbClr val="000000"/>
                </a:solidFill>
                <a:effectLst/>
                <a:latin typeface="Helvetica"/>
                <a:ea typeface="Helvetica"/>
                <a:cs typeface="Helvetica"/>
              </a:rPr>
              <a:t>Κοπή</a:t>
            </a:r>
          </a:p>
          <a:p>
            <a:pPr marL="285750" indent="-285750" algn="l">
              <a:lnSpc>
                <a:spcPts val="2300"/>
              </a:lnSpc>
              <a:spcBef>
                <a:spcPct val="0"/>
              </a:spcBef>
              <a:spcAft>
                <a:spcPts val="300"/>
              </a:spcAft>
              <a:buFont typeface="Arial" panose="020B0604020202020204" pitchFamily="34" charset="0"/>
              <a:buChar char="•"/>
            </a:pPr>
            <a:r>
              <a:rPr lang="el" sz="1500" b="0" i="0" strike="noStrike" cap="none" spc="0" baseline="0" dirty="0">
                <a:solidFill>
                  <a:srgbClr val="000000"/>
                </a:solidFill>
                <a:effectLst/>
                <a:latin typeface="Helvetica"/>
                <a:ea typeface="Helvetica"/>
                <a:cs typeface="Helvetica"/>
              </a:rPr>
              <a:t>Πριόνισμα</a:t>
            </a:r>
          </a:p>
          <a:p>
            <a:pPr marL="285750" indent="-285750" algn="l">
              <a:lnSpc>
                <a:spcPts val="2300"/>
              </a:lnSpc>
              <a:spcBef>
                <a:spcPct val="0"/>
              </a:spcBef>
              <a:spcAft>
                <a:spcPts val="300"/>
              </a:spcAft>
              <a:buFont typeface="Arial" panose="020B0604020202020204" pitchFamily="34" charset="0"/>
              <a:buChar char="•"/>
            </a:pPr>
            <a:r>
              <a:rPr lang="el" sz="1500" b="0" i="0" strike="noStrike" cap="none" spc="0" baseline="0" dirty="0">
                <a:solidFill>
                  <a:srgbClr val="000000"/>
                </a:solidFill>
                <a:effectLst/>
                <a:latin typeface="Helvetica"/>
                <a:ea typeface="Helvetica"/>
                <a:cs typeface="Helvetica"/>
              </a:rPr>
              <a:t>Διάτρηση </a:t>
            </a:r>
            <a:r>
              <a:rPr lang="el" sz="1500" b="0" i="0" strike="noStrike" cap="none" spc="0" baseline="0" dirty="0">
                <a:solidFill>
                  <a:srgbClr val="A6A6A6"/>
                </a:solidFill>
                <a:effectLst/>
                <a:latin typeface="Helvetica"/>
                <a:ea typeface="Helvetica"/>
                <a:cs typeface="Helvetica"/>
              </a:rPr>
              <a:t>(ο κατάλογος δεν είναι εξαντλητικός)</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a:xfrm>
            <a:off x="777244" y="1640901"/>
            <a:ext cx="4542901" cy="850900"/>
          </a:xfrm>
        </p:spPr>
        <p:txBody>
          <a:bodyPr/>
          <a:lstStyle/>
          <a:p>
            <a:pPr>
              <a:lnSpc>
                <a:spcPct val="100000"/>
              </a:lnSpc>
              <a:spcBef>
                <a:spcPct val="0"/>
              </a:spcBef>
            </a:pPr>
            <a:r>
              <a:rPr lang="el" sz="2800" b="1" i="0" strike="noStrike" cap="none" spc="0" baseline="0" dirty="0">
                <a:solidFill>
                  <a:srgbClr val="F6A317"/>
                </a:solidFill>
                <a:effectLst/>
                <a:latin typeface="Helvetica"/>
                <a:ea typeface="Helvetica"/>
                <a:cs typeface="Helvetica"/>
              </a:rPr>
              <a:t>ΠΥΡΙΤΙΟ- ΚΙΝΔΥΝΟΣ ΓΙΑ ΤΗ ΖΩΗ</a:t>
            </a:r>
            <a:r>
              <a:rPr lang="el" sz="2800" b="0" i="0" strike="noStrike" cap="none" spc="0" baseline="0" dirty="0">
                <a:solidFill>
                  <a:srgbClr val="F6A317"/>
                </a:solidFill>
                <a:effectLst/>
                <a:latin typeface="Helvetica"/>
                <a:ea typeface="Helvetica"/>
                <a:cs typeface="Helvetica"/>
              </a:rPr>
              <a:t> </a:t>
            </a:r>
          </a:p>
          <a:p>
            <a:pPr>
              <a:lnSpc>
                <a:spcPct val="100000"/>
              </a:lnSpc>
              <a:spcBef>
                <a:spcPct val="0"/>
              </a:spcBef>
            </a:pPr>
            <a:r>
              <a:rPr lang="el" sz="2800" b="1" i="0" strike="noStrike" cap="none" spc="0" baseline="0" dirty="0">
                <a:solidFill>
                  <a:srgbClr val="F6A317"/>
                </a:solidFill>
                <a:effectLst/>
                <a:latin typeface="Helvetica"/>
                <a:ea typeface="Helvetica"/>
                <a:cs typeface="Helvetica"/>
              </a:rPr>
              <a:t> </a:t>
            </a:r>
          </a:p>
          <a:p>
            <a:endParaRPr lang="en-US" dirty="0"/>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77801"/>
            <a:ext cx="5453623" cy="3167242"/>
          </a:xfrm>
        </p:spPr>
        <p:txBody>
          <a:bodyPr numCol="1"/>
          <a:lstStyle/>
          <a:p>
            <a:pPr marL="0" indent="0">
              <a:lnSpc>
                <a:spcPts val="2000"/>
              </a:lnSpc>
              <a:spcBef>
                <a:spcPts val="800"/>
              </a:spcBef>
              <a:buNone/>
            </a:pPr>
            <a:r>
              <a:rPr lang="el" b="0" i="0" strike="noStrike" cap="none" spc="0" baseline="0" dirty="0">
                <a:solidFill>
                  <a:srgbClr val="000000"/>
                </a:solidFill>
                <a:effectLst/>
                <a:latin typeface="Helvetica"/>
                <a:ea typeface="Helvetica"/>
                <a:cs typeface="Helvetica"/>
              </a:rPr>
              <a:t>Όταν υλικά που περιέχουν κρυσταλλικό πυρίτιο χρησιμοποιούνται σε διεργασίες υψηλής ενέργειας (όπως πριόνισμα ή διάτρηση), τα σωματίδια απελευθερώνονται με τη μορφή πολύ λεπτής εισπνεύσιμης σκόνης (RCS), η οποία είναι αόρατη με γυμνό μάτι ακόμη και σε υψηλές συγκεντρώσεις.</a:t>
            </a:r>
          </a:p>
          <a:p>
            <a:pPr marL="0" indent="0">
              <a:lnSpc>
                <a:spcPts val="2000"/>
              </a:lnSpc>
              <a:spcBef>
                <a:spcPts val="800"/>
              </a:spcBef>
              <a:buNone/>
            </a:pPr>
            <a:r>
              <a:rPr lang="el" b="0" i="0" strike="noStrike" cap="none" spc="0" baseline="0" dirty="0">
                <a:solidFill>
                  <a:srgbClr val="000000"/>
                </a:solidFill>
                <a:effectLst/>
                <a:latin typeface="Helvetica"/>
                <a:ea typeface="Helvetica"/>
                <a:cs typeface="Helvetica"/>
              </a:rPr>
              <a:t>Το κρυσταλλικό πυρίτιο (RCS) αποτελεί σοβαρό κίνδυνο για την υγεία των εργαζομένων.</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7768240" cy="476657"/>
          </a:xfrm>
        </p:spPr>
        <p:txBody>
          <a:bodyPr/>
          <a:lstStyle/>
          <a:p>
            <a:pPr>
              <a:lnSpc>
                <a:spcPct val="100000"/>
              </a:lnSpc>
              <a:spcBef>
                <a:spcPct val="0"/>
              </a:spcBef>
            </a:pPr>
            <a:r>
              <a:rPr lang="el" sz="2800" b="1" i="0" strike="noStrike" cap="none" spc="0" baseline="0" dirty="0">
                <a:solidFill>
                  <a:srgbClr val="F6A317"/>
                </a:solidFill>
                <a:effectLst/>
                <a:latin typeface="Helvetica"/>
                <a:ea typeface="Helvetica"/>
                <a:cs typeface="Helvetica"/>
              </a:rPr>
              <a:t>ΕΙΣΠΝΕΟΜΕΝΟ ΔΙΟΞΕΙΔΙΟ ΚΡΥΣΤΑΛΛΙΚΟΥ ΠΥΡΙΤΙΟΥ (RCS) ΚΑΙ ΠΥΡΙΤΙΑΣΗ</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743200"/>
            <a:ext cx="6338452" cy="4114800"/>
          </a:xfrm>
        </p:spPr>
        <p:txBody>
          <a:bodyPr anchor="t"/>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Η συχνή και υπερβολική έκθεση σε εισπνεύσιμο διοξείδιο κρυσταλλικού πυριτίου  (RCS) (συνήθως για πολλά χρόνια) φαίνεται να προκαλεί πυριτίαση και καρκίνο του πνεύμονα:</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πυριτίαση αναπτύσσεται με την εισπνοή λεπτών σωματιδίων σκόνης στους πνεύμονες, τα οποία οδηγούν σε χρόνιες αναπνευστικές δυσκολίες αργότερα στη ζωή και, σε ορισμένες περιπτώσεις, θάνατο. </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Υπάρχουν διαφορετικά στάδια πυριτίασης, από την "απλή πυριτίαση" έως την "προοδευτική μαζική ίνωση" (PMF).</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Επιδημιολογικές μελέτες δείχνουν ότι η συχνότητα εμφάνισης καρκίνου του πνεύμονα έχει αυξηθεί ιδιαίτερα σε εργαζόμενους με πυριτίαση. </a:t>
            </a:r>
          </a:p>
          <a:p>
            <a:pPr>
              <a:lnSpc>
                <a:spcPts val="2000"/>
              </a:lnSpc>
              <a:spcBef>
                <a:spcPts val="800"/>
              </a:spcBef>
            </a:pPr>
            <a:endParaRPr lang="en-US"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8706322"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l" sz="1200" b="0" i="0" strike="noStrike" cap="none" spc="0" baseline="0">
                <a:solidFill>
                  <a:srgbClr val="000000"/>
                </a:solidFill>
                <a:effectLst/>
                <a:latin typeface="Helvetica"/>
                <a:ea typeface="Helvetica"/>
                <a:cs typeface="Helvetica"/>
              </a:rPr>
              <a:t>Υγιείς πνεύμονες</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8707458"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8551088" y="6251996"/>
            <a:ext cx="257862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l" sz="1200" b="0" i="0" strike="noStrike" cap="none" spc="0" baseline="0" dirty="0">
                <a:solidFill>
                  <a:srgbClr val="000000"/>
                </a:solidFill>
                <a:effectLst/>
                <a:latin typeface="Helvetica"/>
                <a:ea typeface="Helvetica"/>
                <a:cs typeface="Helvetica"/>
              </a:rPr>
              <a:t> Πνεύμονες που επηρεάζονται από "προοδευτική μαζική ίνωση" (PMF).</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8707458"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6746996" cy="850900"/>
          </a:xfrm>
        </p:spPr>
        <p:txBody>
          <a:bodyPr/>
          <a:lstStyle/>
          <a:p>
            <a:pPr>
              <a:lnSpc>
                <a:spcPct val="100000"/>
              </a:lnSpc>
              <a:spcBef>
                <a:spcPct val="0"/>
              </a:spcBef>
            </a:pPr>
            <a:r>
              <a:rPr lang="el" sz="2800" b="1" i="0" strike="noStrike" cap="none" spc="0" baseline="0">
                <a:solidFill>
                  <a:srgbClr val="F6A317"/>
                </a:solidFill>
                <a:effectLst/>
                <a:latin typeface="Helvetica"/>
                <a:ea typeface="Helvetica"/>
                <a:cs typeface="Helvetica"/>
              </a:rPr>
              <a:t>ΕΛΑΧΙΣΤΟΠΟΙΗΣΗ ΤΗΣ ΕΚΘΕΣΗΣ ΣΕ ΕΙΣΠΝΕΥΣΙΜΟ ΔΙΟΞΕΙΔΙΟ ΚΡΥΣΤΑΛΛΙΚΟΥ ΠΥΡΙΤΙΟΥ (RCS)</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942705"/>
            <a:ext cx="8325661" cy="35992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000"/>
              </a:lnSpc>
              <a:spcBef>
                <a:spcPts val="600"/>
              </a:spcBef>
              <a:buNone/>
            </a:pPr>
            <a:r>
              <a:rPr lang="el" sz="1600" b="0" i="0" strike="noStrike" cap="none" spc="0" baseline="0" dirty="0">
                <a:solidFill>
                  <a:srgbClr val="000000"/>
                </a:solidFill>
                <a:effectLst/>
                <a:latin typeface="Helvetica"/>
                <a:ea typeface="Helvetica"/>
                <a:cs typeface="Helvetica"/>
              </a:rPr>
              <a:t>Ο κίνδυνος εμφάνισης πνευμονικής νόσου μπορεί να προληφθεί πλήρως όταν εφαρμόζονται μέτρα ελέγχου και ορθές πρακτικές. </a:t>
            </a:r>
          </a:p>
          <a:p>
            <a:pPr marL="0" indent="0">
              <a:lnSpc>
                <a:spcPts val="2000"/>
              </a:lnSpc>
              <a:spcBef>
                <a:spcPts val="600"/>
              </a:spcBef>
              <a:buNone/>
            </a:pPr>
            <a:r>
              <a:rPr lang="el" sz="1600" b="0" i="0" strike="noStrike" cap="none" spc="0" baseline="0" dirty="0">
                <a:solidFill>
                  <a:srgbClr val="000000"/>
                </a:solidFill>
                <a:effectLst/>
                <a:latin typeface="Helvetica"/>
                <a:ea typeface="Helvetica"/>
                <a:cs typeface="Helvetica"/>
              </a:rPr>
              <a:t>Ακολουθούμε τις Ορθές πρακτικές του NEPSI, οι οποίες έχουν τέσσερα βασικά βήματα:</a:t>
            </a:r>
          </a:p>
          <a:p>
            <a:pPr marL="285750" indent="-285750">
              <a:lnSpc>
                <a:spcPts val="2000"/>
              </a:lnSpc>
              <a:spcBef>
                <a:spcPts val="600"/>
              </a:spcBef>
            </a:pPr>
            <a:r>
              <a:rPr lang="el" sz="1600" b="1" i="0" strike="noStrike" cap="none" spc="0" baseline="0" dirty="0">
                <a:solidFill>
                  <a:srgbClr val="000000"/>
                </a:solidFill>
                <a:effectLst/>
                <a:latin typeface="Helvetica"/>
                <a:ea typeface="Helvetica"/>
                <a:cs typeface="Helvetica"/>
              </a:rPr>
              <a:t>Αξιολόγηση κινδύνου:</a:t>
            </a:r>
            <a:r>
              <a:rPr lang="el" sz="1600" b="0" i="0" strike="noStrike" cap="none" spc="0" baseline="0" dirty="0">
                <a:solidFill>
                  <a:srgbClr val="000000"/>
                </a:solidFill>
                <a:effectLst/>
                <a:latin typeface="Helvetica"/>
                <a:ea typeface="Helvetica"/>
                <a:cs typeface="Helvetica"/>
              </a:rPr>
              <a:t> Αξιολόγηση του κινδύνου έκθεσης</a:t>
            </a:r>
          </a:p>
          <a:p>
            <a:pPr marL="285750" indent="-285750">
              <a:lnSpc>
                <a:spcPts val="2000"/>
              </a:lnSpc>
              <a:spcBef>
                <a:spcPts val="600"/>
              </a:spcBef>
            </a:pPr>
            <a:r>
              <a:rPr lang="el" sz="1600" b="1" i="0" strike="noStrike" cap="none" spc="0" baseline="0" dirty="0">
                <a:solidFill>
                  <a:srgbClr val="000000"/>
                </a:solidFill>
                <a:effectLst/>
                <a:latin typeface="Helvetica"/>
                <a:ea typeface="Helvetica"/>
                <a:cs typeface="Helvetica"/>
              </a:rPr>
              <a:t>Έλεγχος:</a:t>
            </a:r>
            <a:r>
              <a:rPr lang="el" sz="1600" b="0" i="0" strike="noStrike" cap="none" spc="0" baseline="0" dirty="0">
                <a:solidFill>
                  <a:srgbClr val="000000"/>
                </a:solidFill>
                <a:effectLst/>
                <a:latin typeface="Helvetica"/>
                <a:ea typeface="Helvetica"/>
                <a:cs typeface="Helvetica"/>
              </a:rPr>
              <a:t> Λήψη απόφασης σχετικά με τον τρόπο ελέγχου και πρόληψης της έκθεσης</a:t>
            </a:r>
          </a:p>
          <a:p>
            <a:pPr marL="285750" indent="-285750">
              <a:lnSpc>
                <a:spcPts val="2000"/>
              </a:lnSpc>
              <a:spcBef>
                <a:spcPts val="600"/>
              </a:spcBef>
            </a:pPr>
            <a:r>
              <a:rPr lang="el" sz="1600" b="1" i="0" strike="noStrike" cap="none" spc="0" baseline="0" dirty="0">
                <a:solidFill>
                  <a:srgbClr val="000000"/>
                </a:solidFill>
                <a:effectLst/>
                <a:latin typeface="Helvetica"/>
                <a:ea typeface="Helvetica"/>
                <a:cs typeface="Helvetica"/>
              </a:rPr>
              <a:t>Παρακολούθηση:</a:t>
            </a:r>
            <a:r>
              <a:rPr lang="el" sz="1600" b="0" i="0" strike="noStrike" cap="none" spc="0" baseline="0" dirty="0">
                <a:solidFill>
                  <a:srgbClr val="000000"/>
                </a:solidFill>
                <a:effectLst/>
                <a:latin typeface="Helvetica"/>
                <a:ea typeface="Helvetica"/>
                <a:cs typeface="Helvetica"/>
              </a:rPr>
              <a:t> Παρακολούθηση της αποτελεσματικότητας των μέτρων ελέγχου</a:t>
            </a:r>
          </a:p>
          <a:p>
            <a:pPr marL="285750" indent="-285750">
              <a:lnSpc>
                <a:spcPts val="2000"/>
              </a:lnSpc>
              <a:spcBef>
                <a:spcPts val="600"/>
              </a:spcBef>
            </a:pPr>
            <a:r>
              <a:rPr lang="el" sz="1600" b="1" i="0" strike="noStrike" cap="none" spc="0" baseline="0" dirty="0">
                <a:solidFill>
                  <a:srgbClr val="000000"/>
                </a:solidFill>
                <a:effectLst/>
                <a:latin typeface="Helvetica"/>
                <a:ea typeface="Helvetica"/>
                <a:cs typeface="Helvetica"/>
              </a:rPr>
              <a:t>Επιμόρφωση:</a:t>
            </a:r>
            <a:r>
              <a:rPr lang="el" sz="1600" b="0" i="0" strike="noStrike" cap="none" spc="0" baseline="0" dirty="0">
                <a:solidFill>
                  <a:srgbClr val="000000"/>
                </a:solidFill>
                <a:effectLst/>
                <a:latin typeface="Helvetica"/>
                <a:ea typeface="Helvetica"/>
                <a:cs typeface="Helvetica"/>
              </a:rPr>
              <a:t> Παροχή πληροφοριών, επιμόρφωσης και κατάρτισης</a:t>
            </a:r>
          </a:p>
          <a:p>
            <a:pPr marL="0" indent="0">
              <a:lnSpc>
                <a:spcPts val="2000"/>
              </a:lnSpc>
              <a:spcBef>
                <a:spcPts val="600"/>
              </a:spcBef>
              <a:buNone/>
            </a:pPr>
            <a:r>
              <a:rPr lang="el" sz="1600" b="1" i="0" strike="noStrike" cap="none" spc="0" baseline="0" dirty="0">
                <a:solidFill>
                  <a:srgbClr val="000000"/>
                </a:solidFill>
                <a:effectLst/>
                <a:latin typeface="Helvetica"/>
                <a:ea typeface="Helvetica"/>
                <a:cs typeface="Helvetica"/>
              </a:rPr>
              <a:t>NEPSI</a:t>
            </a:r>
            <a:r>
              <a:rPr lang="el" sz="1600" b="0" i="0" strike="noStrike" cap="none" spc="0" baseline="0" dirty="0">
                <a:solidFill>
                  <a:srgbClr val="000000"/>
                </a:solidFill>
                <a:effectLst/>
                <a:latin typeface="Helvetica"/>
                <a:ea typeface="Helvetica"/>
                <a:cs typeface="Helvetica"/>
              </a:rPr>
              <a:t> είναι το ακρωνύμιο του «Ευρωπαϊκού Δικτύου για το Διοξείδιο του Πυριτίου» που δημιουργήθηκε από τις ευρωπαϊκές κλαδικές ενώσεις Εργαζομένων και Εργοδοτών που υπέγραψαν τον Κοινωνικό Διάλογο «Συμφωνία για την Προστασία της Υγείας των Εργαζομένων μέσω του Καλού Χειρισμού και Χρήσης Κρυσταλλικού Πυριτίου»</a:t>
            </a:r>
          </a:p>
          <a:p>
            <a:pPr>
              <a:lnSpc>
                <a:spcPts val="2000"/>
              </a:lnSpc>
              <a:spcBef>
                <a:spcPts val="600"/>
              </a:spcBef>
            </a:pPr>
            <a:endParaRPr lang="en-US" sz="16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360021" cy="850900"/>
          </a:xfrm>
        </p:spPr>
        <p:txBody>
          <a:bodyPr/>
          <a:lstStyle/>
          <a:p>
            <a:pPr>
              <a:lnSpc>
                <a:spcPct val="100000"/>
              </a:lnSpc>
              <a:spcBef>
                <a:spcPct val="0"/>
              </a:spcBef>
            </a:pPr>
            <a:r>
              <a:rPr lang="el" sz="2800" b="1" i="0" strike="noStrike" cap="none" spc="0" baseline="0" dirty="0">
                <a:solidFill>
                  <a:srgbClr val="F6A317"/>
                </a:solidFill>
                <a:effectLst/>
                <a:latin typeface="Helvetica"/>
                <a:ea typeface="Helvetica"/>
                <a:cs typeface="Helvetica"/>
              </a:rPr>
              <a:t>ΤΕΧΝΙΚΕΣ ΕΛΕΓΧΟΥ ΤΗΣ ΣΚΟΝΗΣ</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Υπάρχουν πέντε κύριες τεχνικές ελέγχου σκόνης που χρησιμοποιούνται για τη διαχείριση του εισπνεύσιμου διοξειδίου του πυριτίου (RCS), οι οποίες αποτελούν μέρος των Ορθών Πρακτικών του NEPSI.</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68317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74718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463268" y="1702138"/>
            <a:ext cx="2384858" cy="2023631"/>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ΟΡΘΗ ΥΓΙΕΙΝΗ / ΚΑΘΑΡΙOΤΗΤΑ</a:t>
            </a:r>
          </a:p>
          <a:p>
            <a:r>
              <a:rPr lang="el" sz="1200" b="0" i="0" strike="noStrike" cap="none" spc="0" baseline="0" dirty="0">
                <a:solidFill>
                  <a:srgbClr val="000000"/>
                </a:solidFill>
                <a:effectLst/>
                <a:latin typeface="Calibri"/>
                <a:ea typeface="Calibri"/>
                <a:cs typeface="Calibri"/>
              </a:rPr>
              <a:t>Το πλύσιμο των ρούχων εργασίας και το σκούπισμα της σκόνης που παράγεται από τις διεργασίες σταματά τη σκόνη που συσσωρεύεται με την πάροδο του χρόνου – o καθαρός χώρος εργασίας είναι ασφαλής</a:t>
            </a:r>
          </a:p>
          <a:p>
            <a:endParaRPr lang="en-US" dirty="0"/>
          </a:p>
        </p:txBody>
      </p:sp>
      <p:sp>
        <p:nvSpPr>
          <p:cNvPr id="28" name="TextBox 27">
            <a:extLst>
              <a:ext uri="{FF2B5EF4-FFF2-40B4-BE49-F238E27FC236}">
                <a16:creationId xmlns:a16="http://schemas.microsoft.com/office/drawing/2014/main" id="{FAF4682E-EDA9-8A40-B8EE-34732A9D50FF}"/>
              </a:ext>
            </a:extLst>
          </p:cNvPr>
          <p:cNvSpPr txBox="1"/>
          <p:nvPr/>
        </p:nvSpPr>
        <p:spPr>
          <a:xfrm>
            <a:off x="6463268" y="3394767"/>
            <a:ext cx="2134063" cy="1700960"/>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ΚΛΕΙΣΤΟΣ ΧΩΡΟΣ</a:t>
            </a:r>
          </a:p>
          <a:p>
            <a:pPr>
              <a:spcAft>
                <a:spcPts val="300"/>
              </a:spcAft>
            </a:pPr>
            <a:r>
              <a:rPr lang="el" sz="1200" b="0" i="0" strike="noStrike" cap="none" spc="0" baseline="0">
                <a:solidFill>
                  <a:srgbClr val="000000"/>
                </a:solidFill>
                <a:effectLst/>
                <a:latin typeface="Calibri"/>
                <a:ea typeface="Calibri"/>
                <a:cs typeface="Calibri"/>
              </a:rPr>
              <a:t>Η διεξαγωγή διεργασιών παραγωγής εισπνεόμενου κρυσταλλικού πυριτίου (RCS) σε αεροστεγές περιβάλλον αποτρέπει την έκθεση στη σκόνη στην πηγή</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463269" y="4852474"/>
            <a:ext cx="2384857" cy="1531188"/>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ΕΞΑΓΩΓΗ / ΕΞΑΕΡΙΣΜΟΣ</a:t>
            </a:r>
          </a:p>
          <a:p>
            <a:pPr>
              <a:spcAft>
                <a:spcPts val="300"/>
              </a:spcAft>
            </a:pPr>
            <a:r>
              <a:rPr lang="el" sz="1200" b="0" i="0" strike="noStrike" cap="none" spc="0" baseline="0" dirty="0">
                <a:solidFill>
                  <a:srgbClr val="000000"/>
                </a:solidFill>
                <a:effectLst/>
                <a:latin typeface="Calibri"/>
                <a:ea typeface="Calibri"/>
                <a:cs typeface="Calibri"/>
              </a:rPr>
              <a:t>Δέσμευση του εισπνεόμενου κρυσταλλικού πυριτίου (RCS) στην πηγή, πριν εκτεθούμε σε αυτό, και  αντικατάσταση του μολυσμένου αέρα με καθαρό αέρα.</a:t>
            </a:r>
          </a:p>
          <a:p>
            <a:endParaRPr lang="en-US" dirty="0"/>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ΕΞΟΠΛΙΣΜΟΣ ΠΡΟΣΤΑΣΙΑΣ</a:t>
            </a:r>
          </a:p>
          <a:p>
            <a:r>
              <a:rPr lang="el" sz="1200" b="0" i="0" strike="noStrike" cap="none" spc="0" baseline="0">
                <a:solidFill>
                  <a:srgbClr val="000000"/>
                </a:solidFill>
                <a:effectLst/>
                <a:latin typeface="Calibri"/>
                <a:ea typeface="Calibri"/>
                <a:cs typeface="Calibri"/>
              </a:rPr>
              <a:t>Τα ΜΑΠ (π.χ. μάσκες προσώπου) προστατεύουν τους εργαζομένους από τη σκόνη όταν όλα τα άλλα μέτρα ελέγχου δεν επαρκούν για τον έλεγχο των κινδύνων έκθεσης</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ΝΕΡΟ</a:t>
            </a:r>
          </a:p>
          <a:p>
            <a:pPr>
              <a:spcAft>
                <a:spcPts val="300"/>
              </a:spcAft>
            </a:pPr>
            <a:r>
              <a:rPr lang="el" sz="1200" b="0" i="0" strike="noStrike" cap="none" spc="0" baseline="0">
                <a:solidFill>
                  <a:srgbClr val="000000"/>
                </a:solidFill>
                <a:effectLst/>
                <a:latin typeface="Calibri"/>
                <a:ea typeface="Calibri"/>
                <a:cs typeface="Calibri"/>
              </a:rPr>
              <a:t>Η διατήρηση των διεργασιών σε υγρή κατάσταση αποτρέπει τη διασπορά σκόνης μέσω της δέσμευσης των σωματιδίων με νερό</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5673432" cy="850900"/>
          </a:xfrm>
        </p:spPr>
        <p:txBody>
          <a:bodyPr/>
          <a:lstStyle/>
          <a:p>
            <a:pPr>
              <a:lnSpc>
                <a:spcPct val="100000"/>
              </a:lnSpc>
              <a:spcBef>
                <a:spcPct val="0"/>
              </a:spcBef>
            </a:pPr>
            <a:r>
              <a:rPr lang="el" sz="2800" b="1" i="0" strike="noStrike" cap="none" spc="0" baseline="0" dirty="0">
                <a:solidFill>
                  <a:srgbClr val="F6A317"/>
                </a:solidFill>
                <a:effectLst/>
                <a:latin typeface="Helvetica"/>
                <a:ea typeface="Helvetica"/>
                <a:cs typeface="Helvetica"/>
              </a:rPr>
              <a:t>ΜΕΤΡΑ ΠΡΟΣΤΑΣΙΑΣ ΑΠΌ ΤΟ ΔΙΟΞΕΙΔΙΟ ΤΟΥ ΠΥΡΙΤΙΟΥ (RCS) ΠΟΥ ΧΡΗΣΙΜΟΠΟΙΟΥΜΕ</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25585"/>
            <a:ext cx="5453624" cy="2919460"/>
          </a:xfrm>
        </p:spPr>
        <p:txBody>
          <a:bodyPr anchor="t"/>
          <a:lstStyle/>
          <a:p>
            <a:pPr>
              <a:lnSpc>
                <a:spcPts val="2000"/>
              </a:lnSpc>
              <a:spcBef>
                <a:spcPts val="800"/>
              </a:spcBef>
            </a:pPr>
            <a:r>
              <a:rPr lang="el" b="0" i="0" strike="noStrike" cap="none" spc="0" baseline="0" dirty="0">
                <a:solidFill>
                  <a:srgbClr val="FF0000"/>
                </a:solidFill>
                <a:effectLst/>
                <a:latin typeface="Helvetica"/>
                <a:ea typeface="Helvetica"/>
                <a:cs typeface="Helvetica"/>
              </a:rPr>
              <a:t>Σύμβολο αντικατάστασης για τους εκπαιδευτές ώστε να περιλαμβάνει πληροφορίες σχετικά με την προστασία που πρέπει να χρησιμοποιούν οι εργαζόμενοι σε αυτόν τον ιστότοπο (π.χ. ενεργοποίηση συστημάτων εξαερισμού, χρήση ΜΑΠ κ.λπ.)</a:t>
            </a:r>
          </a:p>
          <a:p>
            <a:pPr>
              <a:lnSpc>
                <a:spcPts val="2000"/>
              </a:lnSpc>
              <a:spcBef>
                <a:spcPts val="800"/>
              </a:spcBef>
            </a:pPr>
            <a:endParaRPr lang="en-US" dirty="0">
              <a:solidFill>
                <a:srgbClr val="FF0000"/>
              </a:solidFill>
              <a:cs typeface="Helvetica"/>
            </a:endParaRPr>
          </a:p>
          <a:p>
            <a:pPr>
              <a:lnSpc>
                <a:spcPts val="2000"/>
              </a:lnSpc>
              <a:spcBef>
                <a:spcPts val="800"/>
              </a:spcBef>
            </a:pPr>
            <a:r>
              <a:rPr lang="el" b="0" i="0" strike="noStrike" cap="none" spc="0" baseline="0" dirty="0">
                <a:solidFill>
                  <a:srgbClr val="FF0000"/>
                </a:solidFill>
                <a:effectLst/>
                <a:latin typeface="Helvetica"/>
                <a:ea typeface="Helvetica"/>
                <a:cs typeface="Helvetica"/>
              </a:rPr>
              <a:t>*Εξετάστε το ενδεχόμενο να συμπεριλάβετε φωτογραφίες*</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el" sz="2800" b="1" i="0" strike="noStrike" cap="none" spc="0" baseline="0">
                <a:solidFill>
                  <a:srgbClr val="F6A317"/>
                </a:solidFill>
                <a:effectLst/>
                <a:latin typeface="Helvetica"/>
                <a:ea typeface="Helvetica"/>
                <a:cs typeface="Helvetica"/>
              </a:rPr>
              <a:t>ΣΥΜΠΕΡΑΣΜΑ</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nchor="t"/>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Το διοξείδιο εισπνεόμενου κρυσταλλικού πυριτίου (RCS) είναι ένας επαγγελματικός κίνδυνος που μπορεί να οδηγήσει σε προβλήματα υγείας που αλλάζουν τη ζωή, όπως η πυριτίαση και ο καρκίνος. Υπενθύμιση:</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Το διοξείδιο κρυσταλλικού πυριτίου (RCS) είναι ένας σοβαρός κίνδυνος για την υγεία των εργαζομένων</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Οι κίνδυνοι έκθεσης μπορούν να προληφθούν πλήρως με την εφαρμογή κατάλληλων μέτρων ελέγχου</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Τα μέτρα ελέγχου πρέπει να υπάρχουν, να διατηρούνται και να χρησιμοποιούνται στο χώρο εργασίας</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FF0000"/>
                </a:solidFill>
                <a:effectLst/>
                <a:latin typeface="Helvetica"/>
                <a:ea typeface="Helvetica"/>
                <a:cs typeface="Helvetica"/>
              </a:rPr>
              <a:t>Εκπαιδευτής για την προσθήκη συμπερασμάτων με βάση τα συμφραζόμενα</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el" sz="2800" b="1" i="0" strike="noStrike" cap="none" spc="0" baseline="0">
                <a:solidFill>
                  <a:srgbClr val="F6A317"/>
                </a:solidFill>
                <a:effectLst/>
                <a:latin typeface="Helvetica"/>
                <a:ea typeface="Helvetica"/>
                <a:cs typeface="Helvetica"/>
              </a:rPr>
              <a:t>ΚΕΝΗ ΔΙΑΦΑΝΕΙΑ</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Χρησιμοποιήστε αυτήν τη διαφάνεια για να δημιουργήσετε προσαρμοσμένο εκπαιδευτικό υλικό ειδικά για ένα περιβάλλον /εργασία.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αλλάξετε την εικόνα, κάντε δεξί κλικ &gt; αλλαγή εικόνας &gt; από αρχείο.</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δημιουργήσετε περισσότερες διαφάνειες, κάντε κλικ στην καρτέλα "Νέα διαφάνεια" παραπάνω.</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el" sz="2800" b="1" i="0" strike="noStrike" cap="none" spc="0" baseline="0">
                <a:solidFill>
                  <a:srgbClr val="F6A317"/>
                </a:solidFill>
                <a:effectLst/>
                <a:latin typeface="Helvetica"/>
                <a:ea typeface="Helvetica"/>
                <a:cs typeface="Helvetica"/>
              </a:rPr>
              <a:t>ΘΥΜΗΘΕΙΤΕ</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anchor="t"/>
          <a:lstStyle/>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μακροχρόνια έκθεση σε υψηλά επίπεδα  εισπνεόμενου κρυσταλλικού πυριτίου (RCS) μπορεί να προκαλέσει σοβαρή πνευμονοπάθεια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Είναι σημαντικό να προστατεύουμε τους εαυτούς μας από την έκθεση σε αυτή την αερομεταφερόμενη σκόνη κάθε μέρα. </a:t>
            </a:r>
          </a:p>
          <a:p>
            <a:pPr>
              <a:lnSpc>
                <a:spcPts val="2000"/>
              </a:lnSpc>
              <a:spcBef>
                <a:spcPts val="800"/>
              </a:spcBef>
            </a:pPr>
            <a:r>
              <a:rPr lang="el" b="0" i="0" strike="noStrike" cap="none" spc="0" baseline="0" dirty="0">
                <a:solidFill>
                  <a:srgbClr val="000000"/>
                </a:solidFill>
                <a:effectLst/>
                <a:latin typeface="Helvetica"/>
                <a:ea typeface="Helvetica"/>
                <a:cs typeface="Helvetica"/>
              </a:rPr>
              <a:t>Ακολουθώντας ορθές πρακτικές σήμερα, προστατεύουμε την υγεία μας για το μέλλον.</a:t>
            </a:r>
          </a:p>
          <a:p>
            <a:pPr>
              <a:lnSpc>
                <a:spcPts val="2000"/>
              </a:lnSpc>
              <a:spcBef>
                <a:spcPts val="800"/>
              </a:spcBef>
            </a:pPr>
            <a:r>
              <a:rPr lang="el" b="0" i="0" strike="noStrike" cap="none" spc="0" baseline="0" dirty="0">
                <a:solidFill>
                  <a:srgbClr val="000000"/>
                </a:solidFill>
                <a:effectLst/>
                <a:latin typeface="Helvetica"/>
                <a:ea typeface="Helvetica"/>
                <a:cs typeface="Helvetica"/>
              </a:rPr>
              <a:t>Πώς θα περάσετε την περίοδο συνταξιοδότησής σας;</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el" sz="2800" b="1" i="0" strike="noStrike" cap="none" spc="0" baseline="0">
                <a:solidFill>
                  <a:srgbClr val="F6A317"/>
                </a:solidFill>
                <a:effectLst/>
                <a:latin typeface="Helvetica"/>
                <a:ea typeface="Helvetica"/>
                <a:cs typeface="Helvetica"/>
              </a:rPr>
              <a:t>ΠΡΟΣΘΕΤΟ ΕΚΠΑΙΔΕΥΤΙΚΟ ΥΛΙΚΟ</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a:solidFill>
                  <a:srgbClr val="000000"/>
                </a:solidFill>
                <a:effectLst/>
                <a:latin typeface="Helvetica"/>
                <a:ea typeface="Helvetica"/>
                <a:cs typeface="Helvetica"/>
                <a:hlinkClick r:id="rId3" history="0"/>
              </a:rPr>
              <a:t>Φύλλα εργασίας του NEPSI</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a:solidFill>
                  <a:srgbClr val="000000"/>
                </a:solidFill>
                <a:effectLst/>
                <a:latin typeface="Helvetica"/>
                <a:ea typeface="Helvetica"/>
                <a:cs typeface="Helvetica"/>
                <a:hlinkClick r:id="rId4" history="0"/>
              </a:rPr>
              <a:t>Οδηγός καλής πρακτικής του NEPSI</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a:solidFill>
                  <a:srgbClr val="000000"/>
                </a:solidFill>
                <a:effectLst/>
                <a:latin typeface="Helvetica"/>
                <a:ea typeface="Helvetica"/>
                <a:cs typeface="Helvetica"/>
                <a:hlinkClick r:id="rId5" history="0"/>
              </a:rPr>
              <a:t>Οδηγός του NEPSI για ΜΜΕ</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168712"/>
            <a:ext cx="10022946" cy="625465"/>
          </a:xfrm>
          <a:prstGeom prst="rect">
            <a:avLst/>
          </a:prstGeom>
          <a:noFill/>
          <a:ln>
            <a:noFill/>
          </a:ln>
        </p:spPr>
        <p:txBody>
          <a:bodyPr wrap="square" anchor="ctr">
            <a:spAutoFit/>
          </a:bodyPr>
          <a:lstStyle/>
          <a:p>
            <a:pPr>
              <a:spcBef>
                <a:spcPts val="1200"/>
              </a:spcBef>
              <a:spcAft>
                <a:spcPts val="1200"/>
              </a:spcAft>
              <a:buSzPct val="130000"/>
            </a:pPr>
            <a:r>
              <a:rPr lang="el" sz="1700" b="0" i="0" strike="noStrike" cap="none" spc="0" baseline="0" dirty="0">
                <a:solidFill>
                  <a:srgbClr val="000000"/>
                </a:solidFill>
                <a:effectLst/>
                <a:latin typeface="Calibri"/>
                <a:ea typeface="Calibri"/>
                <a:cs typeface="Calibri"/>
              </a:rPr>
              <a:t>Επισκεφθείτε την </a:t>
            </a:r>
            <a:r>
              <a:rPr lang="el" sz="1700" b="1" i="0" strike="noStrike" cap="none" spc="0" baseline="0" dirty="0">
                <a:solidFill>
                  <a:srgbClr val="000000"/>
                </a:solidFill>
                <a:effectLst/>
                <a:latin typeface="Calibri"/>
                <a:ea typeface="Calibri"/>
                <a:cs typeface="Calibri"/>
              </a:rPr>
              <a:t>πλατφόρμα ηλεκτρονικής μάθησης του NEPSI</a:t>
            </a:r>
            <a:r>
              <a:rPr lang="el" sz="1700" b="0" i="0" strike="noStrike" cap="none" spc="0" baseline="0" dirty="0">
                <a:solidFill>
                  <a:srgbClr val="000000"/>
                </a:solidFill>
                <a:effectLst/>
                <a:latin typeface="Calibri"/>
                <a:ea typeface="Calibri"/>
                <a:cs typeface="Calibri"/>
              </a:rPr>
              <a:t> στο </a:t>
            </a:r>
            <a:r>
              <a:rPr lang="el" sz="1700" b="0" i="0" strike="noStrike" cap="none" spc="0" baseline="0" dirty="0">
                <a:solidFill>
                  <a:srgbClr val="000000"/>
                </a:solidFill>
                <a:effectLst/>
                <a:latin typeface="Calibri"/>
                <a:ea typeface="Calibri"/>
                <a:cs typeface="Calibri"/>
                <a:hlinkClick r:id="rId6" history="0"/>
              </a:rPr>
              <a:t>training.nepsi.eu</a:t>
            </a:r>
            <a:r>
              <a:rPr lang="el" sz="1700" b="0" i="0" strike="noStrike" cap="none" spc="0" baseline="0" dirty="0">
                <a:solidFill>
                  <a:srgbClr val="000000"/>
                </a:solidFill>
                <a:effectLst/>
                <a:latin typeface="Calibri"/>
                <a:ea typeface="Calibri"/>
                <a:cs typeface="Calibri"/>
              </a:rPr>
              <a:t> για περισσότερους μαθησιακούς πόρους σχετικά με το κρυσταλλικό πυρίτιο (RCS).</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DAE0B8A3-3B31-465F-8897-097E94AE23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105</TotalTime>
  <Words>1290</Words>
  <Application>Microsoft Macintosh PowerPoint</Application>
  <PresentationFormat>Widescreen</PresentationFormat>
  <Paragraphs>107</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21</cp:revision>
  <dcterms:created xsi:type="dcterms:W3CDTF">2020-07-21T15:14:21Z</dcterms:created>
  <dcterms:modified xsi:type="dcterms:W3CDTF">2024-11-13T11:53:32Z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