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808080"/>
                </a:solidFill>
                <a:effectLst/>
                <a:latin typeface="Calibri"/>
                <a:ea typeface="Calibri"/>
                <a:cs typeface="Calibri"/>
              </a:rPr>
              <a:t>PAZIŅOJUMS PAR GODPRĀTĪGU IZMANTOŠANU Šajā dokumentā var būt iekļauti ar autortiesībām aizsargāti materiāli, kuru izmantošanu ne vienmēr ir īpaši atļāvis autortiesību īpašnieks. Šādus materiālus darām pieejamus, lai veicinātu izpratni par ieelpojamā kristāliskā silīcija dioksīda (</a:t>
            </a:r>
            <a:r>
              <a:rPr lang="lv" sz="1200" b="0" i="1" strike="noStrike" cap="none" spc="0" baseline="0" dirty="0">
                <a:solidFill>
                  <a:srgbClr val="808080"/>
                </a:solidFill>
                <a:effectLst/>
                <a:latin typeface="Calibri"/>
                <a:ea typeface="Calibri"/>
                <a:cs typeface="Calibri"/>
              </a:rPr>
              <a:t>RCS</a:t>
            </a:r>
            <a:r>
              <a:rPr lang="lv" sz="1200" b="0" i="0" strike="noStrike" cap="none" spc="0" baseline="0" dirty="0">
                <a:solidFill>
                  <a:srgbClr val="808080"/>
                </a:solidFill>
                <a:effectLst/>
                <a:latin typeface="Calibri"/>
                <a:ea typeface="Calibri"/>
                <a:cs typeface="Calibri"/>
              </a:rPr>
              <a:t>) radīto apdraudējumu.</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 </a:t>
            </a:r>
          </a:p>
          <a:p>
            <a:endParaRPr lang="en-US" sz="1200" b="0" i="0" u="none" strike="noStrike" kern="1200" dirty="0">
              <a:solidFill>
                <a:schemeClr val="tx1"/>
              </a:solidFill>
              <a:effectLst/>
              <a:latin typeface="+mn-lt"/>
              <a:ea typeface="+mn-ea"/>
              <a:cs typeface="+mn-cs"/>
            </a:endParaRPr>
          </a:p>
          <a:p>
            <a:r>
              <a:rPr lang="lv" sz="1200" b="0" i="0" strike="noStrike" cap="none" spc="0" baseline="0" dirty="0">
                <a:solidFill>
                  <a:srgbClr val="000000"/>
                </a:solidFill>
                <a:effectLst/>
                <a:latin typeface="Calibri"/>
                <a:ea typeface="Calibri"/>
                <a:cs typeface="Calibri"/>
              </a:rPr>
              <a:t>Šīs apmācības sniedz pamatinformāciju par ieelpojamo kristālisko silīcija dioksīdu.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 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lv" sz="1400" b="1" i="0" strike="noStrike" cap="none" spc="0" baseline="0" dirty="0">
                <a:solidFill>
                  <a:srgbClr val="F6A317"/>
                </a:solidFill>
                <a:effectLst/>
                <a:latin typeface="Helvetica"/>
                <a:ea typeface="Helvetica"/>
                <a:cs typeface="Helvetica"/>
              </a:rPr>
              <a:t>VISPĀRĪGS IEVADS PAR IEELPOJAMO KRISTĀLISKO SILĪCIJA DIOKSĪDU</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lv" sz="2800" b="1" i="0" strike="noStrike" cap="none" spc="0" baseline="0">
                <a:solidFill>
                  <a:srgbClr val="FFFFFF"/>
                </a:solidFill>
                <a:effectLst/>
                <a:latin typeface="Helvetica"/>
                <a:ea typeface="Helvetica"/>
                <a:cs typeface="Helvetica"/>
              </a:rPr>
              <a:t>VISPĀRĪGS IEVADS PAR IEELPOJAMO KRISTĀLISKO SILĪCIJA DIOKSĪDU</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20C1DDE6-7BE9-0A9B-E1BF-1A615C781D64}"/>
              </a:ext>
            </a:extLst>
          </p:cNvPr>
          <p:cNvSpPr/>
          <p:nvPr/>
        </p:nvSpPr>
        <p:spPr>
          <a:xfrm>
            <a:off x="8297333" y="287867"/>
            <a:ext cx="3589867" cy="626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t>NEPSI Labās prakses īstenošanā izglītības posma ietvaros NEPSI ir izstrādājusi izglītojošu resursu kopumu.</a:t>
            </a:r>
          </a:p>
          <a:p>
            <a:pPr>
              <a:lnSpc>
                <a:spcPts val="2400"/>
              </a:lnSpc>
            </a:pPr>
            <a:r>
              <a:rPr lang="lv-LV" sz="1800" dirty="0"/>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t>RCS</a:t>
            </a:r>
            <a:r>
              <a:rPr lang="lv-LV" sz="1800" dirty="0"/>
              <a:t>) iedarbību darba vietā.</a:t>
            </a:r>
          </a:p>
          <a:p>
            <a:pPr>
              <a:lnSpc>
                <a:spcPts val="2400"/>
              </a:lnSpc>
            </a:pPr>
            <a:r>
              <a:rPr lang="lv-LV" sz="1800" dirty="0"/>
              <a:t>Izmantojiet tukšo veidni un vietzīmes, lai pēc vajadzības pievienotu papildu informāciju šai mācību paketei.</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Kur rodas kristāliskais silīcija dioksīds</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darbībāms, kas rada ieelpojamo kristālisko silīcija dioksīdu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radīto apdraudējumu</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pārvaldīt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darbā</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KUR RODAS KRISTĀLISKAIS SILĪCIJA DIOKSĪDS</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lv" sz="1800" b="0" i="0" strike="noStrike" cap="none" spc="0" baseline="0">
                <a:solidFill>
                  <a:srgbClr val="000000"/>
                </a:solidFill>
                <a:effectLst/>
                <a:latin typeface="Helvetica"/>
                <a:ea typeface="Helvetica"/>
                <a:cs typeface="Helvetica"/>
              </a:rPr>
              <a:t>Kristāliskais silīcija dioksīds minerāla kvarca veidā ir sastopams vairākos materiālos, piemēram:</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Kvarcīts: Vairāk nekā 95%</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Smiltis: Vairāk nekā 90%</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Smilšakmens: Vairāk nekā 90%</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Krams:  Vairāk nekā 90%</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Rupjgraudains smilšakmens Vairāk nekā 80%</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Slāneklis: no 40-60%</a:t>
            </a:r>
          </a:p>
          <a:p>
            <a:pPr marL="285750" indent="-285750">
              <a:lnSpc>
                <a:spcPts val="2400"/>
              </a:lnSpc>
              <a:spcBef>
                <a:spcPts val="600"/>
              </a:spcBef>
              <a:buFont typeface="Arial" panose="020B0604020202020204" pitchFamily="34" charset="0"/>
              <a:buChar char="•"/>
              <a:defRPr/>
            </a:pPr>
            <a:r>
              <a:rPr lang="lv" sz="1800" b="0" i="0" strike="noStrike" cap="none" spc="0" baseline="0">
                <a:solidFill>
                  <a:srgbClr val="000000"/>
                </a:solidFill>
                <a:effectLst/>
                <a:latin typeface="Helvetica"/>
                <a:ea typeface="Helvetica"/>
                <a:cs typeface="Helvetica"/>
              </a:rPr>
              <a:t>Slāneklis: līdz 40%</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PROCESI, KAS RADA PUTEKĻUS</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6102095" cy="3333376"/>
          </a:xfrm>
        </p:spPr>
        <p:txBody>
          <a:bodyPr anchor="t"/>
          <a:lstStyle/>
          <a:p>
            <a:pPr>
              <a:lnSpc>
                <a:spcPts val="2300"/>
              </a:lnSpc>
              <a:spcBef>
                <a:spcPts val="600"/>
              </a:spcBef>
              <a:spcAft>
                <a:spcPts val="1200"/>
              </a:spcAft>
            </a:pPr>
            <a:r>
              <a:rPr lang="lv" sz="1600" b="0" i="0" strike="noStrike" cap="none" spc="0" baseline="0" dirty="0">
                <a:solidFill>
                  <a:srgbClr val="000000"/>
                </a:solidFill>
                <a:effectLst/>
                <a:latin typeface="Helvetica"/>
                <a:ea typeface="Helvetica"/>
                <a:cs typeface="Helvetica"/>
              </a:rPr>
              <a:t>Kad kristālisko silīcija dioksīdu saturošus materiālus pakļauj dažādiem augstas enerģijas rūpnieciskiem procesiem, rodas smalki gaisā esoši putekļi, ko sauc par ieelpojamo kristālisko silīcija dioksīdu (</a:t>
            </a:r>
            <a:r>
              <a:rPr lang="lv" sz="1600" b="0" i="1" strike="noStrike" cap="none" spc="0" baseline="0" dirty="0">
                <a:solidFill>
                  <a:srgbClr val="000000"/>
                </a:solidFill>
                <a:effectLst/>
                <a:latin typeface="Helvetica"/>
                <a:ea typeface="Helvetica"/>
                <a:cs typeface="Helvetica"/>
              </a:rPr>
              <a:t>RCS</a:t>
            </a:r>
            <a:r>
              <a:rPr lang="lv" sz="1600" b="0" i="0" strike="noStrike" cap="none" spc="0" baseline="0" dirty="0">
                <a:solidFill>
                  <a:srgbClr val="000000"/>
                </a:solidFill>
                <a:effectLst/>
                <a:latin typeface="Helvetica"/>
                <a:ea typeface="Helvetica"/>
                <a:cs typeface="Helvetica"/>
              </a:rPr>
              <a:t>). Šie procesi ir:</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Tīrīšana</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Transportēšana</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Ievietošana maisos</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Pakošana</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Drupināšana</a:t>
            </a:r>
          </a:p>
          <a:p>
            <a:pPr marL="285750" indent="-285750">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Slīpēšana</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179819" y="4058620"/>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Žāvēšana</a:t>
            </a:r>
          </a:p>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Formēšana</a:t>
            </a:r>
          </a:p>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Sajaukšana</a:t>
            </a:r>
          </a:p>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Griešana</a:t>
            </a:r>
          </a:p>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Zāģēšana</a:t>
            </a:r>
          </a:p>
          <a:p>
            <a:pPr marL="285750" indent="-285750" algn="l">
              <a:lnSpc>
                <a:spcPts val="2300"/>
              </a:lnSpc>
              <a:spcBef>
                <a:spcPct val="0"/>
              </a:spcBef>
              <a:spcAft>
                <a:spcPts val="300"/>
              </a:spcAft>
              <a:buFont typeface="Arial" panose="020B0604020202020204" pitchFamily="34" charset="0"/>
              <a:buChar char="•"/>
            </a:pPr>
            <a:r>
              <a:rPr lang="lv" sz="1600" b="0" i="0" strike="noStrike" cap="none" spc="0" baseline="0" dirty="0">
                <a:solidFill>
                  <a:srgbClr val="000000"/>
                </a:solidFill>
                <a:effectLst/>
                <a:latin typeface="Helvetica"/>
                <a:ea typeface="Helvetica"/>
                <a:cs typeface="Helvetica"/>
              </a:rPr>
              <a:t>Urbšana </a:t>
            </a:r>
            <a:r>
              <a:rPr lang="lv" sz="1600" b="0" i="0" strike="noStrike" cap="none" spc="0" baseline="0" dirty="0">
                <a:solidFill>
                  <a:srgbClr val="A6A6A6"/>
                </a:solidFill>
                <a:effectLst/>
                <a:latin typeface="Helvetica"/>
                <a:ea typeface="Helvetica"/>
                <a:cs typeface="Helvetica"/>
              </a:rPr>
              <a:t>(saraksts nav izsmeļošs)</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lv" sz="2800" b="1" i="0" strike="noStrike" cap="none" spc="0" baseline="0" dirty="0">
                <a:solidFill>
                  <a:srgbClr val="F6A317"/>
                </a:solidFill>
                <a:effectLst/>
                <a:latin typeface="Helvetica"/>
                <a:ea typeface="Helvetica"/>
                <a:cs typeface="Helvetica"/>
              </a:rPr>
              <a:t>SILĪCIJA DIOKSĪDS – APDRAUDĒJUMS</a:t>
            </a:r>
          </a:p>
          <a:p>
            <a:pPr>
              <a:lnSpc>
                <a:spcPct val="100000"/>
              </a:lnSpc>
              <a:spcBef>
                <a:spcPct val="0"/>
              </a:spcBef>
            </a:pPr>
            <a:r>
              <a:rPr lang="lv" sz="2800" b="1" i="0" strike="noStrike" cap="none" spc="0" baseline="0" dirty="0">
                <a:solidFill>
                  <a:srgbClr val="F6A317"/>
                </a:solidFill>
                <a:effectLst/>
                <a:latin typeface="Helvetica"/>
                <a:ea typeface="Helvetica"/>
                <a:cs typeface="Helvetica"/>
              </a:rPr>
              <a:t>VESELĪBAI</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3114868"/>
            <a:ext cx="5453623" cy="3167242"/>
          </a:xfrm>
        </p:spPr>
        <p:txBody>
          <a:bodyPr numCol="1"/>
          <a:lstStyle/>
          <a:p>
            <a:pPr marL="0" indent="0">
              <a:lnSpc>
                <a:spcPts val="2400"/>
              </a:lnSpc>
              <a:buNone/>
            </a:pPr>
            <a:r>
              <a:rPr lang="lv" sz="1800" b="0" i="0" strike="noStrike" cap="none" spc="0" baseline="0" dirty="0">
                <a:solidFill>
                  <a:srgbClr val="000000"/>
                </a:solidFill>
                <a:effectLst/>
                <a:latin typeface="Helvetica"/>
                <a:ea typeface="Helvetica"/>
                <a:cs typeface="Helvetica"/>
              </a:rPr>
              <a:t>Ja kristālisko silīcija dioksīdu saturošus materiālus izmanto augstas enerģijas procesos (piemēram, zāģēšanā vai urbšanā), daļiņas izdalās ļoti smalku ieelpojamu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veidā, kas nav redzami ar neapbruņotu aci pat augstā koncentrācijā.</a:t>
            </a:r>
          </a:p>
          <a:p>
            <a:pPr marL="0" indent="0">
              <a:lnSpc>
                <a:spcPts val="2400"/>
              </a:lnSpc>
              <a:buNone/>
            </a:pP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ir nopietns risks darbinieku veselībai.</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UN SILIKOZE</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lv" sz="1800" b="0" i="0" strike="noStrike" cap="none" spc="0" baseline="0" dirty="0">
                <a:solidFill>
                  <a:srgbClr val="000000"/>
                </a:solidFill>
                <a:effectLst/>
                <a:latin typeface="Helvetica"/>
                <a:ea typeface="Helvetica"/>
                <a:cs typeface="Helvetica"/>
              </a:rPr>
              <a:t>Ir pierādīts, ka bieža un pārmērīga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iedarbība (parasti daudzu gadu garumā) izraisa silikozi un plaušu vēzi:</a:t>
            </a:r>
          </a:p>
          <a:p>
            <a:pPr marL="285750" indent="-285750">
              <a:lnSpc>
                <a:spcPts val="2400"/>
              </a:lnSpc>
              <a:spcBef>
                <a:spcPts val="600"/>
              </a:spcBef>
              <a:spcAft>
                <a:spcPts val="6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Silikoze attīstās, ieelpojot smalkas putekļu daļiņas plaušās, kas vēlāk dzīvē izraisa hroniskus elpošanas traucējumus un dažos gadījumos – nāvi. </a:t>
            </a:r>
          </a:p>
          <a:p>
            <a:pPr marL="285750" indent="-285750">
              <a:lnSpc>
                <a:spcPts val="2400"/>
              </a:lnSpc>
              <a:spcBef>
                <a:spcPts val="600"/>
              </a:spcBef>
              <a:spcAft>
                <a:spcPts val="6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Pastāv dažādas silikozes stadijas – no "vienkāršas silikozes" līdz "progresējošai visaptverošai fibrozei" (PMF).</a:t>
            </a:r>
          </a:p>
          <a:p>
            <a:pPr marL="285750" indent="-285750">
              <a:lnSpc>
                <a:spcPts val="2400"/>
              </a:lnSpc>
              <a:spcBef>
                <a:spcPts val="600"/>
              </a:spcBef>
              <a:spcAft>
                <a:spcPts val="600"/>
              </a:spcAft>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Epidemioloģiskie pētījumi liecina, ka saslimstība ar plaušu vēzi ir palielinājusies, jo īpaši darbiniekiem, kas slimo ar silikozi.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v" sz="1200" b="0" i="0" strike="noStrike" cap="none" spc="0" baseline="0">
                <a:solidFill>
                  <a:srgbClr val="000000"/>
                </a:solidFill>
                <a:effectLst/>
                <a:latin typeface="Helvetica"/>
                <a:ea typeface="Helvetica"/>
                <a:cs typeface="Helvetica"/>
              </a:rPr>
              <a:t>Veselas plaušas</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lv" sz="1200" b="0" i="0" strike="noStrike" cap="none" spc="0" baseline="0">
                <a:solidFill>
                  <a:srgbClr val="000000"/>
                </a:solidFill>
                <a:effectLst/>
                <a:latin typeface="Helvetica"/>
                <a:ea typeface="Helvetica"/>
                <a:cs typeface="Helvetica"/>
              </a:rPr>
              <a:t> PMF skartas plaušas</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IEDARBĪBAS SAMAZINĀŠANA</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lv" sz="1800" b="0" i="0" strike="noStrike" cap="none" spc="0" baseline="0" dirty="0">
                <a:solidFill>
                  <a:srgbClr val="000000"/>
                </a:solidFill>
                <a:effectLst/>
                <a:latin typeface="Helvetica"/>
                <a:ea typeface="Helvetica"/>
                <a:cs typeface="Helvetica"/>
              </a:rPr>
              <a:t>Ja tiek piemēroti kontroles pasākumi un labā prakse, risku saslimt ar plaušu slimībām ir iespējams pilnībā novērst. </a:t>
            </a:r>
          </a:p>
          <a:p>
            <a:pPr marL="0" indent="0">
              <a:lnSpc>
                <a:spcPts val="2400"/>
              </a:lnSpc>
              <a:spcBef>
                <a:spcPts val="600"/>
              </a:spcBef>
              <a:spcAft>
                <a:spcPts val="600"/>
              </a:spcAft>
              <a:buNone/>
            </a:pPr>
            <a:r>
              <a:rPr lang="lv" sz="1800" b="0" i="0" strike="noStrike" cap="none" spc="0" baseline="0" dirty="0">
                <a:solidFill>
                  <a:srgbClr val="000000"/>
                </a:solidFill>
                <a:effectLst/>
                <a:latin typeface="Helvetica"/>
                <a:ea typeface="Helvetica"/>
                <a:cs typeface="Helvetica"/>
              </a:rPr>
              <a:t>Mēs ievērojam NEPSI labo praksi, kurai ir četri galvenie soļi:</a:t>
            </a:r>
          </a:p>
          <a:p>
            <a:pPr marL="285750" indent="-285750">
              <a:lnSpc>
                <a:spcPts val="2400"/>
              </a:lnSpc>
              <a:spcBef>
                <a:spcPct val="0"/>
              </a:spcBef>
            </a:pPr>
            <a:r>
              <a:rPr lang="lv" sz="1800" b="1" i="0" strike="noStrike" cap="none" spc="0" baseline="0" dirty="0">
                <a:solidFill>
                  <a:srgbClr val="000000"/>
                </a:solidFill>
                <a:effectLst/>
                <a:latin typeface="Helvetica"/>
                <a:ea typeface="Helvetica"/>
                <a:cs typeface="Helvetica"/>
              </a:rPr>
              <a:t>Riska novērtēšana:</a:t>
            </a:r>
            <a:r>
              <a:rPr lang="lv" sz="1800" b="0" i="0" strike="noStrike" cap="none" spc="0" baseline="0" dirty="0">
                <a:solidFill>
                  <a:srgbClr val="000000"/>
                </a:solidFill>
                <a:effectLst/>
                <a:latin typeface="Helvetica"/>
                <a:ea typeface="Helvetica"/>
                <a:cs typeface="Helvetica"/>
              </a:rPr>
              <a:t> Iedarbības riska novērtēšana</a:t>
            </a:r>
          </a:p>
          <a:p>
            <a:pPr marL="285750" indent="-285750">
              <a:lnSpc>
                <a:spcPts val="2400"/>
              </a:lnSpc>
              <a:spcBef>
                <a:spcPct val="0"/>
              </a:spcBef>
            </a:pPr>
            <a:r>
              <a:rPr lang="lv" sz="1800" b="1" i="0" strike="noStrike" cap="none" spc="0" baseline="0" dirty="0">
                <a:solidFill>
                  <a:srgbClr val="000000"/>
                </a:solidFill>
                <a:effectLst/>
                <a:latin typeface="Helvetica"/>
                <a:ea typeface="Helvetica"/>
                <a:cs typeface="Helvetica"/>
              </a:rPr>
              <a:t>Kontrole:</a:t>
            </a:r>
            <a:r>
              <a:rPr lang="lv" sz="1800" b="0" i="0" strike="noStrike" cap="none" spc="0" baseline="0" dirty="0">
                <a:solidFill>
                  <a:srgbClr val="000000"/>
                </a:solidFill>
                <a:effectLst/>
                <a:latin typeface="Helvetica"/>
                <a:ea typeface="Helvetica"/>
                <a:cs typeface="Helvetica"/>
              </a:rPr>
              <a:t> Izlemt, kā kontrolēt un novērst iedarbību</a:t>
            </a:r>
          </a:p>
          <a:p>
            <a:pPr marL="285750" indent="-285750">
              <a:lnSpc>
                <a:spcPts val="2400"/>
              </a:lnSpc>
              <a:spcBef>
                <a:spcPct val="0"/>
              </a:spcBef>
            </a:pPr>
            <a:r>
              <a:rPr lang="lv" sz="1800" b="1" i="0" strike="noStrike" cap="none" spc="0" baseline="0" dirty="0">
                <a:solidFill>
                  <a:srgbClr val="000000"/>
                </a:solidFill>
                <a:effectLst/>
                <a:latin typeface="Helvetica"/>
                <a:ea typeface="Helvetica"/>
                <a:cs typeface="Helvetica"/>
              </a:rPr>
              <a:t>Monitorings:</a:t>
            </a:r>
            <a:r>
              <a:rPr lang="lv" sz="1800" b="0" i="0" strike="noStrike" cap="none" spc="0" baseline="0" dirty="0">
                <a:solidFill>
                  <a:srgbClr val="000000"/>
                </a:solidFill>
                <a:effectLst/>
                <a:latin typeface="Helvetica"/>
                <a:ea typeface="Helvetica"/>
                <a:cs typeface="Helvetica"/>
              </a:rPr>
              <a:t> Uzraudzīt kontroles pasākumu efektivitāti</a:t>
            </a:r>
          </a:p>
          <a:p>
            <a:pPr marL="285750" indent="-285750">
              <a:lnSpc>
                <a:spcPts val="2400"/>
              </a:lnSpc>
              <a:spcBef>
                <a:spcPct val="0"/>
              </a:spcBef>
            </a:pPr>
            <a:r>
              <a:rPr lang="lv" sz="1800" b="1" i="0" strike="noStrike" cap="none" spc="0" baseline="0" dirty="0">
                <a:solidFill>
                  <a:srgbClr val="000000"/>
                </a:solidFill>
                <a:effectLst/>
                <a:latin typeface="Helvetica"/>
                <a:ea typeface="Helvetica"/>
                <a:cs typeface="Helvetica"/>
              </a:rPr>
              <a:t>Izglītība:</a:t>
            </a:r>
            <a:r>
              <a:rPr lang="lv" sz="1800" b="0" i="0" strike="noStrike" cap="none" spc="0" baseline="0" dirty="0">
                <a:solidFill>
                  <a:srgbClr val="000000"/>
                </a:solidFill>
                <a:effectLst/>
                <a:latin typeface="Helvetica"/>
                <a:ea typeface="Helvetica"/>
                <a:cs typeface="Helvetica"/>
              </a:rPr>
              <a:t> Informācijas, teorētiskās un praktiskās apmācības nodrošināšana</a:t>
            </a:r>
          </a:p>
          <a:p>
            <a:pPr marL="0" indent="0">
              <a:lnSpc>
                <a:spcPts val="2400"/>
              </a:lnSpc>
              <a:buNone/>
            </a:pPr>
            <a:r>
              <a:rPr lang="lv" sz="1800" b="1" i="0" strike="noStrike" cap="none" spc="0" baseline="0" dirty="0">
                <a:solidFill>
                  <a:srgbClr val="000000"/>
                </a:solidFill>
                <a:effectLst/>
                <a:latin typeface="Helvetica"/>
                <a:ea typeface="Helvetica"/>
                <a:cs typeface="Helvetica"/>
              </a:rPr>
              <a:t>NEPSI</a:t>
            </a:r>
            <a:r>
              <a:rPr lang="lv" sz="1800" b="0" i="0" strike="noStrike" cap="none" spc="0" baseline="0" dirty="0">
                <a:solidFill>
                  <a:srgbClr val="000000"/>
                </a:solidFill>
                <a:effectLst/>
                <a:latin typeface="Helvetica"/>
                <a:ea typeface="Helvetica"/>
                <a:cs typeface="Helvetica"/>
              </a:rPr>
              <a:t> ir akronīms, kas apzīmē "Eiropas tīkls par silīcija dioksīdu“</a:t>
            </a:r>
            <a:r>
              <a:rPr lang="en-US" sz="1800" b="0" i="0" strike="noStrike" cap="none" spc="0" baseline="0" dirty="0">
                <a:solidFill>
                  <a:srgbClr val="000000"/>
                </a:solidFill>
                <a:effectLst/>
                <a:latin typeface="Helvetica"/>
                <a:ea typeface="Helvetica"/>
                <a:cs typeface="Helvetica"/>
              </a:rPr>
              <a:t> </a:t>
            </a:r>
            <a:r>
              <a:rPr lang="lv" sz="1800" b="0" i="0" strike="noStrike" cap="none" spc="0" baseline="0" dirty="0">
                <a:solidFill>
                  <a:srgbClr val="000000"/>
                </a:solidFill>
                <a:effectLst/>
                <a:latin typeface="Helvetica"/>
                <a:ea typeface="Helvetica"/>
                <a:cs typeface="Helvetica"/>
              </a:rPr>
              <a:t>(</a:t>
            </a:r>
            <a:r>
              <a:rPr lang="lv" sz="1800" b="0" i="1" strike="noStrike" cap="none" spc="0" baseline="0" dirty="0">
                <a:solidFill>
                  <a:srgbClr val="000000"/>
                </a:solidFill>
                <a:effectLst/>
                <a:latin typeface="Helvetica"/>
                <a:ea typeface="Helvetica"/>
                <a:cs typeface="Helvetica"/>
              </a:rPr>
              <a:t>European Network for Silica</a:t>
            </a:r>
            <a:r>
              <a:rPr lang="lv" sz="1800" b="0" i="0" strike="noStrike" cap="none" spc="0" baseline="0" dirty="0">
                <a:solidFill>
                  <a:srgbClr val="000000"/>
                </a:solidFill>
                <a:effectLst/>
                <a:latin typeface="Helvetica"/>
                <a:ea typeface="Helvetica"/>
                <a:cs typeface="Helvetica"/>
              </a:rPr>
              <a:t>), ko izveidojušas darbinieku un darba devēju Eiropas nozaru asociācijas, kuras ir parakstījušas sociālo dialogu "Vienošanās par darba ņēmēju veselības aizsardzību, pareizi rīkojoties ar kristālisko silīciju un izmantojot to".</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dirty="0">
                <a:solidFill>
                  <a:srgbClr val="000000"/>
                </a:solidFill>
                <a:effectLst/>
                <a:latin typeface="Helvetica"/>
                <a:ea typeface="Helvetica"/>
                <a:cs typeface="Helvetica"/>
              </a:rPr>
              <a:t>Ir piecas galvenās putekļu kontroles metodes, ko izmanto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pārvaldīšanai un kas ir daļa no NEPSI Labās prakses ietvara.</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v" sz="2800" i="0" strike="noStrike" cap="none" spc="0" baseline="0" dirty="0">
                <a:solidFill>
                  <a:srgbClr val="F6A317"/>
                </a:solidFill>
                <a:effectLst/>
                <a:latin typeface="Helvetica"/>
                <a:ea typeface="Helvetica"/>
                <a:cs typeface="Helvetica"/>
              </a:rPr>
              <a:t>MŪSU IZMANTOTIE </a:t>
            </a:r>
            <a:r>
              <a:rPr lang="lv" sz="2800" i="1" strike="noStrike" cap="none" spc="0" baseline="0" dirty="0">
                <a:solidFill>
                  <a:srgbClr val="F6A317"/>
                </a:solidFill>
                <a:effectLst/>
                <a:latin typeface="Helvetica"/>
                <a:ea typeface="Helvetica"/>
                <a:cs typeface="Helvetica"/>
              </a:rPr>
              <a:t>RCS</a:t>
            </a:r>
            <a:r>
              <a:rPr lang="lv" sz="2800" i="0" strike="noStrike" cap="none" spc="0" baseline="0" dirty="0">
                <a:solidFill>
                  <a:srgbClr val="F6A317"/>
                </a:solidFill>
                <a:effectLst/>
                <a:latin typeface="Helvetica"/>
                <a:ea typeface="Helvetica"/>
                <a:cs typeface="Helvetica"/>
              </a:rPr>
              <a:t> AIZSARDZĪBAS PASĀKUMI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453624" cy="3229274"/>
          </a:xfrm>
        </p:spPr>
        <p:txBody>
          <a:bodyPr anchor="t"/>
          <a:lstStyle/>
          <a:p>
            <a:pPr>
              <a:lnSpc>
                <a:spcPts val="2400"/>
              </a:lnSpc>
            </a:pPr>
            <a:r>
              <a:rPr lang="lv" sz="1800" b="0" i="0" strike="noStrike" cap="none" spc="0" baseline="0">
                <a:solidFill>
                  <a:srgbClr val="FF0000"/>
                </a:solidFill>
                <a:effectLst/>
                <a:latin typeface="Helvetica"/>
                <a:ea typeface="Helvetica"/>
                <a:cs typeface="Helvetica"/>
              </a:rPr>
              <a:t>Vieta, kur pasniedzēji var iekļaut informāciju par aizsardzību, kas darbiniekiem jāizmanto šajā vietā (piemēram, jāieslēdz ventilācijas sistēmas, jāizmanto individuālie aizsardzības līdzekļi u. c.).</a:t>
            </a:r>
          </a:p>
          <a:p>
            <a:pPr>
              <a:lnSpc>
                <a:spcPts val="2400"/>
              </a:lnSpc>
            </a:pPr>
            <a:endParaRPr lang="en-US" sz="1800">
              <a:solidFill>
                <a:srgbClr val="FF0000"/>
              </a:solidFill>
              <a:cs typeface="Helvetica"/>
            </a:endParaRPr>
          </a:p>
          <a:p>
            <a:pPr>
              <a:lnSpc>
                <a:spcPts val="2400"/>
              </a:lnSpc>
            </a:pPr>
            <a:r>
              <a:rPr lang="lv" sz="1800" b="0" i="0" strike="noStrike" cap="none" spc="0" baseline="0">
                <a:solidFill>
                  <a:srgbClr val="FF0000"/>
                </a:solidFill>
                <a:effectLst/>
                <a:latin typeface="Helvetica"/>
                <a:ea typeface="Helvetica"/>
                <a:cs typeface="Helvetica"/>
              </a:rPr>
              <a:t>*Apsvērt fotoattēlu iekļaušanu*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400"/>
              </a:lnSpc>
              <a:spcBef>
                <a:spcPts val="600"/>
              </a:spcBef>
              <a:spcAft>
                <a:spcPts val="1000"/>
              </a:spcAft>
            </a:pP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ir arodapdraudējums, kas var izraisīt veselību ietekmējošas problēmas, piemēram, silikozi un vēzi.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ir nopietns risks darbinieku veselībai.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Iedarbības riskus var pilnībā novērst, piemērojot atbilstošus kontroles pasākumus.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Darba vietā ir jāievieš, jāuztur un jāizmanto kontroles pasākumi.</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FF0000"/>
                </a:solidFill>
                <a:effectLst/>
                <a:latin typeface="Helvetica"/>
                <a:ea typeface="Helvetica"/>
                <a:cs typeface="Helvetica"/>
              </a:rPr>
              <a:t>Pasniedzējam jāpievieno kontekstam atbilstoši secinājumi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lv" sz="2800" b="1" i="0" strike="noStrike" cap="none" spc="0" baseline="0">
                <a:solidFill>
                  <a:srgbClr val="F6A317"/>
                </a:solidFill>
                <a:effectLst/>
                <a:latin typeface="Helvetica"/>
                <a:ea typeface="Helvetica"/>
                <a:cs typeface="Helvetica"/>
              </a:rPr>
              <a:t>ATCERIETIES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jūs pavadīsiet savu pensiju?</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NEPSI Uzdevumu lapas</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935648-4EBF-4662-892C-077E80F598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124</TotalTime>
  <Words>1035</Words>
  <Application>Microsoft Macintosh PowerPoint</Application>
  <PresentationFormat>Widescreen</PresentationFormat>
  <Paragraphs>107</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16</cp:revision>
  <dcterms:created xsi:type="dcterms:W3CDTF">2020-07-21T15:14:21Z</dcterms:created>
  <dcterms:modified xsi:type="dcterms:W3CDTF">2024-11-13T11:26:29Z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