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Calibri"/>
                <a:ea typeface="Calibri"/>
                <a:cs typeface="Calibri"/>
              </a:rPr>
              <a:t>Šīs apmācības sniedz norādījumus par tehniskās apkopes, servisa un remonta darbību veikšanu vidēs, kurās tiek izmantoti kristālisko silīcija dioksīdu saturoši materiāli.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Atsevišķiem darbiniekiem un darbuzņēmējiem, piemēram, montieriem, elektriķiem, apgaitas veicējiem un strādniekiem, būs jāveic tehniskās apkopes, servisa un remonta darbi. Darbinieki var veikt vairākus pasākumus, lai nodrošinātu, ka šīs darbības tiek veiktas netraucēti.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Darba vietas mēdz būt aktīvas darbības norises vietas. Izvērtējiet uz ekrāna attēlotos vides faktorus, lai atvieglotu tehniskās apkopes, servisa un remonta darbus. </a:t>
            </a:r>
          </a:p>
          <a:p>
            <a:endParaRPr lang="en-US"/>
          </a:p>
          <a:p>
            <a:r>
              <a:rPr lang="lv" sz="1800" b="0" i="0" strike="noStrike" cap="none" spc="0" baseline="0">
                <a:solidFill>
                  <a:srgbClr val="000000"/>
                </a:solidFill>
                <a:effectLst/>
                <a:latin typeface="Calibri"/>
                <a:ea typeface="Calibri"/>
                <a:cs typeface="Calibri"/>
              </a:rPr>
              <a:t>Pārliecinieties, ka darba vietā nekas nav izbērts vai izlijis un ir ieslēgtas un darbojas nosūces sistēmas. Tas samazinās traumu risku – tīra vide ir droša vide.</a:t>
            </a:r>
          </a:p>
          <a:p>
            <a:endParaRPr lang="en-US"/>
          </a:p>
          <a:p>
            <a:r>
              <a:rPr lang="lv" sz="1800" b="0" i="0" strike="noStrike" cap="none" spc="0" baseline="0">
                <a:solidFill>
                  <a:srgbClr val="000000"/>
                </a:solidFill>
                <a:effectLst/>
                <a:latin typeface="Calibri"/>
                <a:ea typeface="Calibri"/>
                <a:cs typeface="Calibri"/>
              </a:rPr>
              <a:t>Konveijeru aprīkošana ar lentes skrāpjiem līdz minimumam samazina noplūdes.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Lai gan putekļu iedarbība ir galvenā problēma visiem darba vietā strādājošajiem, papildu apdraudējumi var radīt risku personām, kas veic tehniskās apkopes, servisa un remonta darbus. Pirms jebkādu šādu darbību uzsākšanas apsveriet ne tikai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iedarbību, bet arī ekrānā attēlotos apdraudējumus.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Šajā videoklipā aplūkota labā prakse, veicot tehniskās apkopes, servisa un remonta darbus.</a:t>
            </a:r>
          </a:p>
          <a:p>
            <a:endParaRPr lang="en-US"/>
          </a:p>
          <a:p>
            <a:r>
              <a:rPr lang="lv" sz="1200" b="0" i="0" strike="noStrike" cap="none" spc="0" baseline="0">
                <a:solidFill>
                  <a:srgbClr val="000000"/>
                </a:solidFill>
                <a:effectLst/>
                <a:latin typeface="Calibri"/>
                <a:ea typeface="Calibri"/>
                <a:cs typeface="Calibri"/>
              </a:rPr>
              <a:t>Blakus videoattēlam redzams grafiks un sarkana josla, kas ilustrē putekļu koncentrāciju mg/m3.</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Putekļu koncentrācijas mērījums neattiecas uz ieelpojamo kristālisko silīcija dioksīdu, tas ir balstīts uz daļēji kvantitatīvu mērījumu. Būtiska ir nevis putekļu koncentrācijas vērtība, bet gan relatīvā atšķirība starp iedarbības līmeņiem ieteicamās prakses laikā un citas prakses laikā.</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v" sz="1200" b="0" i="0" strike="noStrike" cap="none" spc="0" baseline="0">
                <a:solidFill>
                  <a:srgbClr val="000000"/>
                </a:solidFill>
                <a:effectLst/>
                <a:latin typeface="Calibri"/>
                <a:ea typeface="Calibri"/>
                <a:cs typeface="Calibri"/>
              </a:rPr>
              <a:t>Tehniskā apkope, serviss un remonts ir nepieciešamas un regulāras procedūras visās nozarēs. Pārbaudiet un ieviesiet pasākumus darbinieku atbalstam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kā daļa no NEPSI Labas prakses rokasgrāmatas – skatiet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TEHNISKĀS APKOPES, SERVISA UN REMONTA DARBĪBĀM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456911" cy="1691348"/>
          </a:xfrm>
        </p:spPr>
        <p:txBody>
          <a:bodyPr anchor="t"/>
          <a:lstStyle/>
          <a:p>
            <a:pPr>
              <a:lnSpc>
                <a:spcPct val="100000"/>
              </a:lnSpc>
            </a:pPr>
            <a:r>
              <a:rPr lang="lv" sz="2800" b="1" i="0" strike="noStrike" cap="none" spc="0" baseline="0" dirty="0">
                <a:solidFill>
                  <a:srgbClr val="FFFFFF"/>
                </a:solidFill>
                <a:effectLst/>
                <a:latin typeface="Helvetica"/>
                <a:ea typeface="Helvetica"/>
                <a:cs typeface="Helvetica"/>
              </a:rPr>
              <a:t>LABĀS PRAKSES APMĀCĪBAS PAR TEHNISKĀS APKOPES, SERVISA UN REMONTA DARBĪBĀM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7" cy="3682369"/>
          </a:xfrm>
        </p:spPr>
        <p:txBody>
          <a:bodyPr/>
          <a:lstStyle/>
          <a:p>
            <a:pPr>
              <a:lnSpc>
                <a:spcPts val="2400"/>
              </a:lnSpc>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līdz minimumam samazināt kaitīgo ieelpojamo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 veicot tehniskās apkopes, servisa un remonta darbus.</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papildu apdraudējumiem darba vietā</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3522" r="22049"/>
          <a:stretch/>
        </p:blipFill>
        <p:spPr>
          <a:xfrm>
            <a:off x="6858000" y="1608138"/>
            <a:ext cx="4959350"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Tehniskās apkopes, servisa un remonta darbības atbalsta laba higiēna un mājas uzkopšana, kas ir viena no piecām galvenajām putekļu kontroles metodēm.</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Šīs darbības var radīt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TEHNISKAS APKOPES, SERVISA UN REMONTA VEIDI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Ikdienas plānotā profilaktiskā apkope/serviss/remonts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Regulāra plānotā profilaktiskā apkope/serviss/remonts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Bojājumi un avārijas situācijas</a:t>
            </a:r>
          </a:p>
          <a:p>
            <a:pPr>
              <a:lnSpc>
                <a:spcPts val="2400"/>
              </a:lnSpc>
            </a:pPr>
            <a:endParaRPr lang="en-US" sz="1800">
              <a:solidFill>
                <a:schemeClr val="bg1">
                  <a:lumMod val="65000"/>
                </a:schemeClr>
              </a:solidFill>
            </a:endParaRPr>
          </a:p>
          <a:p>
            <a:pPr>
              <a:lnSpc>
                <a:spcPts val="2400"/>
              </a:lnSpc>
            </a:pPr>
            <a:r>
              <a:rPr lang="lv" sz="1800" b="0" i="0" strike="noStrike" cap="none" spc="0" baseline="0">
                <a:solidFill>
                  <a:srgbClr val="A6A6A6"/>
                </a:solidFill>
                <a:effectLst/>
                <a:latin typeface="Helvetica"/>
                <a:ea typeface="Helvetica"/>
                <a:cs typeface="Helvetica"/>
              </a:rPr>
              <a:t>    (Saraksts nav izsmeļošs)</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VIDES FAKTORI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a:lstStyle/>
          <a:p>
            <a:pPr>
              <a:lnSpc>
                <a:spcPct val="100000"/>
              </a:lnSpc>
              <a:spcBef>
                <a:spcPts val="600"/>
              </a:spcBef>
              <a:spcAft>
                <a:spcPts val="1000"/>
              </a:spcAft>
            </a:pPr>
            <a:r>
              <a:rPr lang="lv" sz="1600" b="0" i="0" strike="noStrike" cap="none" spc="0" baseline="0">
                <a:solidFill>
                  <a:srgbClr val="000000"/>
                </a:solidFill>
                <a:effectLst/>
                <a:latin typeface="Helvetica"/>
                <a:ea typeface="Helvetica"/>
                <a:cs typeface="Helvetica"/>
              </a:rPr>
              <a:t>Palīdziet:</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Savlaicīgi plānojot, lai nodrošinātu procedūras un aprīkojumu (tostarp individuālos aizsardzības līdzekļus) drošai bojājumu, avāriju un noplūžu novēršanai.</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Uzturot tīru darba vietu ar atbilstošām tīrīšanas metodēm.</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Tīrot grīdas un aprīkojumu, izmantojot zema spiediena mitro tīrīšanu vai slaucīšanu – nedrīkst slaucīt putekļus ar sausu slotu. </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Satīrot izbērto vai izlieto, izmantojot HEPA putekļsūcēju sistēmas – nedrīkst izmantot tīrīšanai saspiestu gaisu.</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Pārliecinoties, ka nosūces sistēmas tiek ieslēgtas.</a:t>
            </a:r>
          </a:p>
          <a:p>
            <a:pPr marL="285750" indent="-285750">
              <a:lnSpc>
                <a:spcPct val="100000"/>
              </a:lnSpc>
              <a:spcBef>
                <a:spcPts val="600"/>
              </a:spcBef>
              <a:buFont typeface="Arial" panose="020B0604020202020204" pitchFamily="34" charset="0"/>
              <a:buChar char="•"/>
            </a:pPr>
            <a:r>
              <a:rPr lang="lv" sz="1600" b="0" i="0" strike="noStrike" cap="none" spc="0" baseline="0">
                <a:solidFill>
                  <a:srgbClr val="000000"/>
                </a:solidFill>
                <a:effectLst/>
                <a:latin typeface="Helvetica"/>
                <a:ea typeface="Helvetica"/>
                <a:cs typeface="Helvetica"/>
              </a:rPr>
              <a:t>Nodrošinot lentes skrāpjus konveijeriem.</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CITI APDRAUDĒJUMI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lv" sz="1800" b="0" i="0" strike="noStrike" cap="none" spc="0" baseline="0">
                <a:solidFill>
                  <a:srgbClr val="000000"/>
                </a:solidFill>
                <a:effectLst/>
                <a:latin typeface="Helvetica"/>
                <a:ea typeface="Helvetica"/>
                <a:cs typeface="Helvetica"/>
              </a:rPr>
              <a:t>Pirms tehniskās apkopes, servisa un remonta darbu uzsākšanas ņemiet vērā šādus apdraudējumus:</a:t>
            </a:r>
          </a:p>
          <a:p>
            <a:pPr>
              <a:lnSpc>
                <a:spcPts val="2400"/>
              </a:lnSpc>
            </a:pPr>
            <a:r>
              <a:rPr lang="lv" sz="1800" b="0" i="0" strike="noStrike" cap="none" spc="0" baseline="0">
                <a:solidFill>
                  <a:srgbClr val="000000"/>
                </a:solidFill>
                <a:effectLst/>
                <a:latin typeface="Helvetica"/>
                <a:ea typeface="Helvetica"/>
                <a:cs typeface="Helvetica"/>
              </a:rPr>
              <a:t>Pārmērīgs troksnis</a:t>
            </a:r>
          </a:p>
          <a:p>
            <a:pPr>
              <a:lnSpc>
                <a:spcPts val="2400"/>
              </a:lnSpc>
            </a:pPr>
            <a:r>
              <a:rPr lang="lv" sz="1800" b="0" i="0" strike="noStrike" cap="none" spc="0" baseline="0">
                <a:solidFill>
                  <a:srgbClr val="000000"/>
                </a:solidFill>
                <a:effectLst/>
                <a:latin typeface="Helvetica"/>
                <a:ea typeface="Helvetica"/>
                <a:cs typeface="Helvetica"/>
              </a:rPr>
              <a:t>Darbs augstumā</a:t>
            </a:r>
          </a:p>
          <a:p>
            <a:pPr>
              <a:lnSpc>
                <a:spcPts val="2400"/>
              </a:lnSpc>
            </a:pPr>
            <a:r>
              <a:rPr lang="lv" sz="1800" b="0" i="0" strike="noStrike" cap="none" spc="0" baseline="0">
                <a:solidFill>
                  <a:srgbClr val="000000"/>
                </a:solidFill>
                <a:effectLst/>
                <a:latin typeface="Helvetica"/>
                <a:ea typeface="Helvetica"/>
                <a:cs typeface="Helvetica"/>
              </a:rPr>
              <a:t>Mehānismu pārvietošanās</a:t>
            </a:r>
          </a:p>
          <a:p>
            <a:pPr>
              <a:lnSpc>
                <a:spcPts val="2400"/>
              </a:lnSpc>
            </a:pPr>
            <a:r>
              <a:rPr lang="lv" sz="1800" b="0" i="0" strike="noStrike" cap="none" spc="0" baseline="0">
                <a:solidFill>
                  <a:srgbClr val="000000"/>
                </a:solidFill>
                <a:effectLst/>
                <a:latin typeface="Helvetica"/>
                <a:ea typeface="Helvetica"/>
                <a:cs typeface="Helvetica"/>
              </a:rPr>
              <a:t>Šauras, slēgtas telpas</a:t>
            </a:r>
          </a:p>
          <a:p>
            <a:pPr>
              <a:lnSpc>
                <a:spcPts val="2400"/>
              </a:lnSpc>
            </a:pPr>
            <a:r>
              <a:rPr lang="lv" sz="1800" b="0" i="0" strike="noStrike" cap="none" spc="0" baseline="0">
                <a:solidFill>
                  <a:srgbClr val="000000"/>
                </a:solidFill>
                <a:effectLst/>
                <a:latin typeface="Helvetica"/>
                <a:ea typeface="Helvetica"/>
                <a:cs typeface="Helvetica"/>
              </a:rPr>
              <a:t>Metināšanas, dedzināšanas, griešanas un slīpēšanas procesi</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lv" sz="1800" b="0" i="0" strike="noStrike" cap="none" spc="0" baseline="0">
                <a:solidFill>
                  <a:srgbClr val="000000"/>
                </a:solidFill>
                <a:effectLst/>
                <a:latin typeface="Helvetica"/>
                <a:ea typeface="Helvetica"/>
                <a:cs typeface="Helvetica"/>
              </a:rPr>
              <a:t>Ierobežojiet piekļuvi tikai autorizētam personālam</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LABAS HIGIĒNAS PRAKSE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31136"/>
            <a:ext cx="5453624" cy="3301845"/>
          </a:xfrm>
        </p:spPr>
        <p:txBody>
          <a:bodyPr/>
          <a:lstStyle/>
          <a:p>
            <a:pPr marL="285750" indent="-285750">
              <a:lnSpc>
                <a:spcPts val="2400"/>
              </a:lnSpc>
              <a:spcAft>
                <a:spcPts val="10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Ēst vietā, kas atrodas tālu no darba procesiem, kuros iespējama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iedarbība.</a:t>
            </a:r>
          </a:p>
          <a:p>
            <a:pPr marL="285750" indent="-285750">
              <a:lnSpc>
                <a:spcPts val="2400"/>
              </a:lnSpc>
              <a:spcAft>
                <a:spcPts val="10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Pirms ēšanas, dzeršanas vai smēķēšanas darbiniekiem jānomazgā rokas un seja, kā arī jāpārģērbjas.</a:t>
            </a:r>
          </a:p>
          <a:p>
            <a:pPr marL="285750" indent="-285750">
              <a:lnSpc>
                <a:spcPts val="2400"/>
              </a:lnSpc>
              <a:spcAft>
                <a:spcPts val="10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Smēķēšana ir kaitīga veselībai un var palielināt ar kristāliskā silīcija dioksīda putekļiem saistītos veselības traucējumus.</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671812"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IETEIKUMI TEHNISKĀS APKOPES, SERVISA UN REMONTA DARBU VEIKŠANAI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lv" sz="1600" b="1" i="0" strike="noStrike" cap="none" spc="0" baseline="0">
                <a:solidFill>
                  <a:srgbClr val="000000"/>
                </a:solidFill>
                <a:effectLst/>
                <a:latin typeface="Helvetica"/>
                <a:ea typeface="Helvetica"/>
                <a:cs typeface="Helvetica"/>
              </a:rPr>
              <a:t>KO DARĪT</a:t>
            </a:r>
          </a:p>
          <a:p>
            <a:pPr marL="285750" indent="-285750">
              <a:lnSpc>
                <a:spcPct val="100000"/>
              </a:lnSpc>
              <a:spcBef>
                <a:spcPts val="600"/>
              </a:spcBef>
              <a:buSzPct val="85000"/>
              <a:buFont typeface=".Apple Color Emoji UI"/>
              <a:buChar char="✅"/>
            </a:pPr>
            <a:r>
              <a:rPr lang="lv" sz="1600" b="0" i="0" strike="noStrike" cap="none" spc="0" baseline="0">
                <a:solidFill>
                  <a:srgbClr val="000000"/>
                </a:solidFill>
                <a:effectLst/>
                <a:latin typeface="Helvetica"/>
                <a:ea typeface="Helvetica"/>
                <a:cs typeface="Helvetica"/>
              </a:rPr>
              <a:t>Plānojiet darbības neparedzētu bojājumu, avārijas un noplūdes gadījumiem.</a:t>
            </a:r>
          </a:p>
          <a:p>
            <a:pPr marL="285750" indent="-285750">
              <a:lnSpc>
                <a:spcPct val="100000"/>
              </a:lnSpc>
              <a:spcBef>
                <a:spcPts val="600"/>
              </a:spcBef>
              <a:buSzPct val="85000"/>
              <a:buFont typeface=".Apple Color Emoji UI"/>
              <a:buChar char="✅"/>
            </a:pPr>
            <a:r>
              <a:rPr lang="lv" sz="1600" b="0" i="0" strike="noStrike" cap="none" spc="0" baseline="0">
                <a:solidFill>
                  <a:srgbClr val="000000"/>
                </a:solidFill>
                <a:effectLst/>
                <a:latin typeface="Helvetica"/>
                <a:ea typeface="Helvetica"/>
                <a:cs typeface="Helvetica"/>
              </a:rPr>
              <a:t>Pārliecinieties, ka darba vieta ir tīra.</a:t>
            </a:r>
          </a:p>
          <a:p>
            <a:pPr marL="285750" indent="-285750">
              <a:lnSpc>
                <a:spcPct val="100000"/>
              </a:lnSpc>
              <a:spcBef>
                <a:spcPts val="600"/>
              </a:spcBef>
              <a:buSzPct val="85000"/>
              <a:buFont typeface=".Apple Color Emoji UI"/>
              <a:buChar char="✅"/>
            </a:pPr>
            <a:r>
              <a:rPr lang="lv" sz="1600" b="0" i="0" strike="noStrike" cap="none" spc="0" baseline="0">
                <a:solidFill>
                  <a:srgbClr val="000000"/>
                </a:solidFill>
                <a:effectLst/>
                <a:latin typeface="Helvetica"/>
                <a:ea typeface="Helvetica"/>
                <a:cs typeface="Helvetica"/>
              </a:rPr>
              <a:t>Nekavējoties satīriet izlijušos šķidrumus.</a:t>
            </a:r>
          </a:p>
          <a:p>
            <a:pPr marL="285750" indent="-285750">
              <a:lnSpc>
                <a:spcPct val="100000"/>
              </a:lnSpc>
              <a:spcBef>
                <a:spcPts val="600"/>
              </a:spcBef>
              <a:spcAft>
                <a:spcPts val="1000"/>
              </a:spcAft>
              <a:buSzPct val="85000"/>
              <a:buFont typeface=".Apple Color Emoji UI"/>
              <a:buChar char="✅"/>
            </a:pPr>
            <a:r>
              <a:rPr lang="lv" sz="1600" b="0" i="0" strike="noStrike" cap="none" spc="0" baseline="0">
                <a:solidFill>
                  <a:srgbClr val="000000"/>
                </a:solidFill>
                <a:effectLst/>
                <a:latin typeface="Helvetica"/>
                <a:ea typeface="Helvetica"/>
                <a:cs typeface="Helvetica"/>
              </a:rPr>
              <a:t>Ziņojiet par bojātu aprīkojumu un iekārtām.</a:t>
            </a:r>
          </a:p>
          <a:p>
            <a:pPr>
              <a:lnSpc>
                <a:spcPct val="100000"/>
              </a:lnSpc>
              <a:spcBef>
                <a:spcPts val="600"/>
              </a:spcBef>
            </a:pPr>
            <a:r>
              <a:rPr lang="lv" sz="1600" b="1" i="0" strike="noStrike" cap="none" spc="0" baseline="0">
                <a:solidFill>
                  <a:srgbClr val="000000"/>
                </a:solidFill>
                <a:effectLst/>
                <a:latin typeface="Helvetica"/>
                <a:ea typeface="Helvetica"/>
                <a:cs typeface="Helvetica"/>
              </a:rPr>
              <a:t>KO NEDARĪT</a:t>
            </a:r>
          </a:p>
          <a:p>
            <a:pPr marL="285750" indent="-285750">
              <a:lnSpc>
                <a:spcPct val="100000"/>
              </a:lnSpc>
              <a:spcBef>
                <a:spcPts val="600"/>
              </a:spcBef>
              <a:buSzPct val="85000"/>
              <a:buFont typeface=".Apple Color Emoji UI"/>
              <a:buChar char="❌"/>
            </a:pPr>
            <a:r>
              <a:rPr lang="lv" sz="1600" b="0" i="0" strike="noStrike" cap="none" spc="0" baseline="0">
                <a:solidFill>
                  <a:srgbClr val="000000"/>
                </a:solidFill>
                <a:effectLst/>
                <a:latin typeface="Helvetica"/>
                <a:ea typeface="Helvetica"/>
                <a:cs typeface="Helvetica"/>
              </a:rPr>
              <a:t>Nelietojiet bojātas vai nolietotas iekārtas.</a:t>
            </a:r>
          </a:p>
          <a:p>
            <a:pPr marL="285750" indent="-285750">
              <a:lnSpc>
                <a:spcPct val="100000"/>
              </a:lnSpc>
              <a:spcBef>
                <a:spcPts val="600"/>
              </a:spcBef>
              <a:buSzPct val="85000"/>
              <a:buFont typeface=".Apple Color Emoji UI"/>
              <a:buChar char="❌"/>
            </a:pPr>
            <a:r>
              <a:rPr lang="lv" sz="1600" b="0" i="0" strike="noStrike" cap="none" spc="0" baseline="0">
                <a:solidFill>
                  <a:srgbClr val="000000"/>
                </a:solidFill>
                <a:effectLst/>
                <a:latin typeface="Helvetica"/>
                <a:ea typeface="Helvetica"/>
                <a:cs typeface="Helvetica"/>
              </a:rPr>
              <a:t>Tīrīšanai neizmantojiet sausu slotu vai saspiestu gaisu.</a:t>
            </a:r>
          </a:p>
          <a:p>
            <a:pPr marL="285750" indent="-285750">
              <a:lnSpc>
                <a:spcPct val="100000"/>
              </a:lnSpc>
              <a:spcBef>
                <a:spcPts val="600"/>
              </a:spcBef>
              <a:buSzPct val="85000"/>
              <a:buFont typeface=".Apple Color Emoji UI"/>
              <a:buChar char="❌"/>
            </a:pPr>
            <a:r>
              <a:rPr lang="lv" sz="1600" b="0" i="0" strike="noStrike" cap="none" spc="0" baseline="0">
                <a:solidFill>
                  <a:srgbClr val="FF0000"/>
                </a:solidFill>
                <a:effectLst/>
                <a:latin typeface="Helvetica"/>
                <a:ea typeface="Helvetica"/>
                <a:cs typeface="Helvetica"/>
              </a:rPr>
              <a:t>Teksts pasniedzējam – nepieciešama papildu informācija</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806437" cy="3682369"/>
          </a:xfrm>
        </p:spPr>
        <p:txBody>
          <a:bodyPr anchor="t"/>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Tehniskā apkope, serviss un remonts ir nepieciešamas un regulāras procedūras visās nozarēs.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Plānojiet darbības neparedzētu bojājumu, avārijas un noplūdes gadījumiem</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Nodrošiniet, ka darba vieta ir tīra un kārtīgi izvēdināta </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Uzmanieties no papildu apdraudējumiem darba vietā</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FF0000"/>
                </a:solidFill>
                <a:effectLst/>
                <a:latin typeface="Helvetica"/>
                <a:ea typeface="Helvetica"/>
                <a:cs typeface="Helvetica"/>
              </a:rPr>
              <a:t>Pasniedzējam jāpievieno kontekstam atbilstoši secinājumi</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Labā prakse tehniskās apkopes, servisa un remonta darbībām (Uzdevumu lapa 2.1.14)</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8"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9" history="0"/>
              </a:rPr>
              <a:t>NEPSI Rokasgrāmata MVU</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10"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AA85588E-2D17-4A9C-A270-A1AD27869E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71</TotalTime>
  <Words>1155</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2020-06-26T08:41:49Z</dcterms:created>
  <dcterms:modified xsi:type="dcterms:W3CDTF">2024-11-13T11:26:38Z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