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94354" autoAdjust="0"/>
  </p:normalViewPr>
  <p:slideViewPr>
    <p:cSldViewPr snapToGrid="0" snapToObjects="1">
      <p:cViewPr varScale="1">
        <p:scale>
          <a:sx n="116" d="100"/>
          <a:sy n="116" d="100"/>
        </p:scale>
        <p:origin x="116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μπορεί  μακροπρόθεσμα  να οδηγήσει σε σοβαρά προβλήματα υγείας για τους εργαζομένους. Για τον λόγο είναι σημαντικό όλοι οι εργαζόμενοι να γνωρίζουν τις ορθές πρακτικές που περιορίζουν ή εξαλείφουν την έκθεση σε σκόνη πυριτίου.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a:solidFill>
                  <a:schemeClr val="tx1"/>
                </a:solidFill>
                <a:effectLst/>
                <a:latin typeface="Helvetica" pitchFamily="2" charset="0"/>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Helvetica"/>
                <a:ea typeface="Helvetica"/>
                <a:cs typeface="Helvetica"/>
              </a:rPr>
              <a:t>Αυτή η κατάρτιση με PowerPoint καλύπτει τη σωστή χρήση του ατομικού προστατευτικού εξοπλισμού (ΜΑΠ) για τους εργαζόμενους που εκτίθενται σε εισπνεύσιμη σκόνη διοξειδίου του κρυσταλλικού πυριτίου (RCS). </a:t>
            </a:r>
          </a:p>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l" sz="1200" b="0" i="0" strike="noStrike" cap="none" spc="0" baseline="0">
                <a:solidFill>
                  <a:srgbClr val="000000"/>
                </a:solidFill>
                <a:effectLst/>
                <a:latin typeface="Helvetica"/>
                <a:ea typeface="Helvetica"/>
                <a:cs typeface="Helvetica"/>
              </a:rPr>
              <a:t>Το ΜΑΠ είναι κάθε είδος προστατευτικού ρουχισμού ή εξοπλισμού που έχει σχεδιαστεί για να προστατεύει το σώμα του χρήστη από τραυματισμό ή μόλυνση. </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el" sz="1200" b="0" i="0" strike="noStrike" cap="none" spc="0" baseline="0">
                <a:solidFill>
                  <a:srgbClr val="000000"/>
                </a:solidFill>
                <a:effectLst/>
                <a:latin typeface="Helvetica"/>
                <a:ea typeface="Helvetica"/>
                <a:cs typeface="Helvetica"/>
              </a:rPr>
              <a:t>Ενώ τα ΜΑΠ θα πρέπει να είναι διαθέσιμα σε όλους τους χώρους, η χρήση τους θα πρέπει να αποτελεί έσχατη λύση όταν όλα τα μέτρα ελέγχου έχουν δοκιμαστεί και δεν έχουν καταφέρει να παράσχουν επαρκή έλεγχο της έκθεσης στη σκόνη.</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strike="noStrike" cap="none" spc="0" baseline="0">
                <a:solidFill>
                  <a:srgbClr val="000000"/>
                </a:solidFill>
                <a:effectLst/>
                <a:latin typeface="Calibri"/>
                <a:ea typeface="Calibri"/>
                <a:cs typeface="Calibri"/>
              </a:rPr>
              <a:t>Το ακόλουθο διάγραμμα συνοψίζει τη διαδικασία διαχείρισης κινδύνου, τόσο από την πλευρά του εργοδότη όσο και από την πλευρά του εργαζομένου, όταν εφαρμόζεται στον έλεγχο του εισπνεύσιμου διοξειδίου του κρυσταλλικού πυριτίου. Τα συστήματα υγείας και ασφάλειας που εφαρμόζονται στις εταιρείες πρέπει να τηρούνται τόσο από τον εργοδότη όσο και από τον εργαζόμενο.</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el" sz="1200" b="0" i="0" strike="noStrike" cap="none" spc="0" baseline="0">
                <a:solidFill>
                  <a:srgbClr val="000000"/>
                </a:solidFill>
                <a:effectLst/>
                <a:latin typeface="Helvetica"/>
                <a:ea typeface="Helvetica"/>
                <a:cs typeface="Helvetica"/>
              </a:rPr>
              <a:t>Τα ΜΑΠ θα πρέπει να φοριούνται μόνο όταν δίνονται συγκεκριμένες οδηγίες και θα πρέπει να επιλέγονται με βάση την απόδοση (π.χ. συντελεστής προστασίας), την άνεση και την αντοχή.</a:t>
            </a:r>
          </a:p>
          <a:p>
            <a:pPr algn="l">
              <a:lnSpc>
                <a:spcPts val="2300"/>
              </a:lnSpc>
              <a:spcBef>
                <a:spcPts val="600"/>
              </a:spcBef>
              <a:spcAft>
                <a:spcPts val="600"/>
              </a:spcAft>
            </a:pPr>
            <a:r>
              <a:rPr lang="el" sz="1200" b="0" i="0" strike="noStrike" cap="none" spc="0" baseline="0">
                <a:solidFill>
                  <a:srgbClr val="000000"/>
                </a:solidFill>
                <a:effectLst/>
                <a:latin typeface="Helvetica"/>
                <a:ea typeface="Helvetica"/>
                <a:cs typeface="Helvetica"/>
              </a:rPr>
              <a:t>Καθήκοντα που απαιτούν τη χρήση ΜΑΠ θα επισημαίνονται με κατάλληλη σήμανση και εικονογράμματα.</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el" sz="1200" b="0" i="0" strike="noStrike" cap="none" spc="0" baseline="0">
                <a:solidFill>
                  <a:srgbClr val="000000"/>
                </a:solidFill>
                <a:effectLst/>
                <a:latin typeface="Helvetica"/>
                <a:ea typeface="Helvetica"/>
                <a:cs typeface="Helvetica"/>
              </a:rPr>
              <a:t>Τα προστατευτικά ρούχα (φόρμες) πρέπει να χρησιμοποιούνται κατά τη διάρκεια όλων των εργασιών εν μέσω σκόνης. Σκουρόχρωμες φόρμες μπορούν να χρησιμοποιηθούν για να βοηθήσουν στην ένδειξη της μόλυνσης από σκόνη.</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l" sz="1200" b="0" i="0" strike="noStrike" cap="none" spc="0" baseline="0">
                <a:solidFill>
                  <a:srgbClr val="000000"/>
                </a:solidFill>
                <a:effectLst/>
                <a:latin typeface="Helvetica"/>
                <a:ea typeface="Helvetica"/>
                <a:cs typeface="Helvetica"/>
              </a:rPr>
              <a:t>Μόλις επιβεβαιωθεί ότι τα ΜΑΠ είναι απαραίτητα για την παρούσα εργασία, οι εργαζόμενοι θα πρέπει να διασφαλίζουν ότι το αντικείμενό τους είναι απαλλαγμένο από ζημιές ή υπερβολική φθορά.</a:t>
            </a:r>
          </a:p>
          <a:p>
            <a:pPr marL="0" indent="0" algn="l">
              <a:lnSpc>
                <a:spcPts val="2300"/>
              </a:lnSpc>
              <a:spcBef>
                <a:spcPts val="600"/>
              </a:spcBef>
              <a:spcAft>
                <a:spcPts val="600"/>
              </a:spcAft>
              <a:buFont typeface="Arial" panose="020B0604020202020204" pitchFamily="34" charset="0"/>
              <a:buNone/>
            </a:pPr>
            <a:r>
              <a:rPr lang="el" sz="1200" b="0" i="0" strike="noStrike" cap="none" spc="0" baseline="0">
                <a:solidFill>
                  <a:srgbClr val="000000"/>
                </a:solidFill>
                <a:effectLst/>
                <a:latin typeface="Helvetica"/>
                <a:ea typeface="Helvetica"/>
                <a:cs typeface="Helvetica"/>
              </a:rPr>
              <a:t>Τα κατεστραμμένα ΜΑΠ θέτουν τους εργαζόμενους σε περιττό κίνδυνο. Εάν ένα αντικείμενο χρησιμοποιείται σε τακτική βάση, ή μοιράζεται μεταξύ του εργατικού δυναμικού, είναι πιθανό να προκληθεί ζημιά μετά από πολλαπλές και εκτεταμένες χρήσεις.</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el" sz="1200" b="0" i="0" strike="noStrike" cap="none" spc="0" baseline="0">
                <a:solidFill>
                  <a:srgbClr val="000000"/>
                </a:solidFill>
                <a:effectLst/>
                <a:latin typeface="Helvetica"/>
                <a:ea typeface="Helvetica"/>
                <a:cs typeface="Helvetica"/>
              </a:rPr>
              <a:t>Μόλις καταστραφεί το ΜΑΠ, θα πρέπει να αντικατασταθεί αμέσως.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el" sz="1200" b="0" i="0" strike="noStrike" cap="none" spc="0" baseline="0">
                <a:solidFill>
                  <a:srgbClr val="000000"/>
                </a:solidFill>
                <a:effectLst/>
                <a:latin typeface="Helvetica"/>
                <a:ea typeface="Helvetica"/>
                <a:cs typeface="Helvetica"/>
              </a:rPr>
              <a:t>Το να φοράτε ΜΑΠ μπορεί να μην σας προσδίδει εμπειρία άνεσης, αλλά είναι σημαντικό να διασφαλίσετε ότι φοριέται σωστά.</a:t>
            </a:r>
          </a:p>
          <a:p>
            <a:pPr algn="l">
              <a:lnSpc>
                <a:spcPts val="2300"/>
              </a:lnSpc>
              <a:spcBef>
                <a:spcPts val="600"/>
              </a:spcBef>
              <a:spcAft>
                <a:spcPts val="600"/>
              </a:spcAft>
            </a:pPr>
            <a:r>
              <a:rPr lang="el" sz="1200" b="0" i="0" strike="noStrike" cap="none" spc="0" baseline="0">
                <a:solidFill>
                  <a:srgbClr val="000000"/>
                </a:solidFill>
                <a:effectLst/>
                <a:latin typeface="Helvetica"/>
                <a:ea typeface="Helvetica"/>
                <a:cs typeface="Helvetica"/>
              </a:rPr>
              <a:t>Αντικείμενα όπως μάσκες, γυαλιά και κράνη πρέπει να ρυθμίζονται ώστε να ταιριάζουν στο μέγεθος του χρήστη.</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el" sz="1200" b="0" i="0" strike="noStrike" cap="none" spc="0" baseline="0">
                <a:solidFill>
                  <a:srgbClr val="000000"/>
                </a:solidFill>
                <a:effectLst/>
                <a:latin typeface="Helvetica"/>
                <a:ea typeface="Helvetica"/>
                <a:cs typeface="Helvetica"/>
              </a:rPr>
              <a:t>Όταν φοράτε πολλά είδη ΜΑΠ (όπως μάσκα σκόνης και προσωπίδα συγκόλλησης), βεβαιωθείτε ότι είναι συμβατά.</a:t>
            </a:r>
          </a:p>
          <a:p>
            <a:pPr marL="0" marR="0" indent="0" algn="l" defTabSz="914400" rtl="0" eaLnBrk="1" fontAlgn="auto" latinLnBrk="0" hangingPunct="1">
              <a:lnSpc>
                <a:spcPts val="2300"/>
              </a:lnSpc>
              <a:spcBef>
                <a:spcPts val="600"/>
              </a:spcBef>
              <a:spcAft>
                <a:spcPts val="600"/>
              </a:spcAft>
              <a:buClrTx/>
              <a:buSzTx/>
              <a:buFontTx/>
              <a:buNone/>
              <a:defRPr/>
            </a:pPr>
            <a:r>
              <a:rPr lang="el" sz="1200" b="0" i="0" strike="noStrike" cap="none" spc="0" baseline="0">
                <a:solidFill>
                  <a:srgbClr val="000000"/>
                </a:solidFill>
                <a:effectLst/>
                <a:latin typeface="Helvetica"/>
                <a:ea typeface="Helvetica"/>
                <a:cs typeface="Helvetica"/>
              </a:rPr>
              <a:t>Να έχετε επίσης υπόψη σας άλλους παράγοντες που μπορεί να μειώσουν την αποτελεσματικότητα των ΜΑΠ, όπως οι τρίχες στο πρόσωπο. Οι χειριστές με τρίχες στο πρόσωπο πρέπει να χρησιμοποιούν αναπνευστήρα που τροφοδοτείται με αέρα για να αποφεύγεται η εισχώρηση σκόνης στη μάσκα.</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el" sz="1200" b="0" i="0" strike="noStrike" cap="none" spc="0" baseline="0">
                <a:solidFill>
                  <a:srgbClr val="000000"/>
                </a:solidFill>
                <a:effectLst/>
                <a:latin typeface="Helvetica"/>
                <a:ea typeface="Helvetica"/>
                <a:cs typeface="Helvetica"/>
              </a:rPr>
              <a:t>Μετά τη χρήση, τα ΜΑΠ πρέπει να καθαρίζονται (εάν είναι απαραίτητο) και να αποθηκεύονται σε κατάλληλη εγκατάσταση. Τα ΜΑΠ, όπως τα ρούχα, πρέπει να καθαρίζονται από τον εργοδότη.</a:t>
            </a:r>
          </a:p>
          <a:p>
            <a:pPr algn="l">
              <a:lnSpc>
                <a:spcPts val="2300"/>
              </a:lnSpc>
              <a:spcBef>
                <a:spcPts val="600"/>
              </a:spcBef>
              <a:spcAft>
                <a:spcPts val="600"/>
              </a:spcAft>
            </a:pPr>
            <a:r>
              <a:rPr lang="el" sz="1200" b="0" i="0" strike="noStrike" cap="none" spc="0" baseline="0">
                <a:solidFill>
                  <a:srgbClr val="000000"/>
                </a:solidFill>
                <a:effectLst/>
                <a:latin typeface="Helvetica"/>
                <a:ea typeface="Helvetica"/>
                <a:cs typeface="Helvetica"/>
              </a:rPr>
              <a:t>Ποτέ σε καμία περίπτωση δεν θα πρέπει να παίρνετε ΜΑΠ στο σπίτι.</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Το παρακάτω δείχνει καλές πρακτικές που σχετίζονται με τον καθαρισμό των ΜΑΠ. </a:t>
            </a:r>
            <a:r>
              <a:rPr lang="el" sz="1200" b="0" i="0" strike="noStrike" cap="none" spc="0" baseline="0">
                <a:solidFill>
                  <a:srgbClr val="000000"/>
                </a:solidFill>
                <a:effectLst/>
                <a:latin typeface="Calibri"/>
                <a:ea typeface="Calibri"/>
                <a:cs typeface="Calibri"/>
              </a:rPr>
              <a:t>Δίπλα στην εικόνα βίντεο βλέπετε ένα γράφημα και μια κόκκινη γραμμή που απεικονίζουν τη συγκέντρωση σκόνης σε mg/m3.</a:t>
            </a:r>
          </a:p>
          <a:p>
            <a:endParaRPr lang="en-GB"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Η μέτρηση της συγκέντρωσης σκόνης δεν αφορά το εισπνεύσιμο  διοξείδιο κρυσταλλικού πυριτίου, βασίζεται σε μια ημι-ποσοτική μέτρηση. Αυτό που έχει σημασία δεν είναι η τιμή συγκέντρωσης σκόνης αλλά η σχετική διαφορά μεταξύ των επιπέδων έκθεσης κατά τη διάρκεια της συνιστώμενης πρακτικής και άλλων πρακτικών.</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l" sz="1800" b="0" i="0" strike="noStrike" cap="none" spc="0" baseline="0">
                <a:solidFill>
                  <a:srgbClr val="000000"/>
                </a:solidFill>
                <a:effectLst/>
                <a:latin typeface="Calibri"/>
                <a:ea typeface="Calibri"/>
                <a:cs typeface="Calibri"/>
              </a:rPr>
              <a:t>Τα ΜΑΠ θα πρέπει να χρησιμοποιούνται μόνο </a:t>
            </a:r>
            <a:r>
              <a:rPr lang="el" sz="1800" b="1" i="0" strike="noStrike" cap="none" spc="0" baseline="0">
                <a:solidFill>
                  <a:srgbClr val="000000"/>
                </a:solidFill>
                <a:effectLst/>
                <a:latin typeface="Calibri"/>
                <a:ea typeface="Calibri"/>
                <a:cs typeface="Calibri"/>
              </a:rPr>
              <a:t>ως έσχατη λύση</a:t>
            </a:r>
            <a:r>
              <a:rPr lang="el" sz="1800" b="0" i="0" strike="noStrike" cap="none" spc="0" baseline="0">
                <a:solidFill>
                  <a:srgbClr val="000000"/>
                </a:solidFill>
                <a:effectLst/>
                <a:latin typeface="Calibri"/>
                <a:ea typeface="Calibri"/>
                <a:cs typeface="Calibri"/>
              </a:rPr>
              <a:t>, όταν το συνολικό μέτρο ελέγχου δεν επαρκεί για τον έλεγχο της έκθεσης στη σκόνη. Όταν τα ΜΑΠ είναι απαραίτητα, η χρήση τους θα πρέπει να ελέγχεται και να παρακολουθείται.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του NEPSI – επισκεφτείτε το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036417" y="429114"/>
            <a:ext cx="378093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 sz="1400" b="1" i="0" strike="noStrike" cap="none" spc="0" baseline="0" dirty="0">
                <a:solidFill>
                  <a:srgbClr val="F6A317"/>
                </a:solidFill>
                <a:effectLst/>
                <a:latin typeface="Helvetica"/>
                <a:ea typeface="Helvetica"/>
                <a:cs typeface="Helvetica"/>
              </a:rPr>
              <a:t>ΚΑΤΑΡΤΙΣΗ ΟΡΘΩΝ ΠΡΑΚΤΙΚΩΝ ΓΙΑ ΜΕΣΑ ΑΤΟΜΙΚΗΣ ΠΡΟΣΤΑΣΙΑΣ (ΜΑΠ)</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6"/>
            <a:ext cx="6781875" cy="1440413"/>
          </a:xfrm>
        </p:spPr>
        <p:txBody>
          <a:bodyPr/>
          <a:lstStyle/>
          <a:p>
            <a:pPr>
              <a:lnSpc>
                <a:spcPct val="100000"/>
              </a:lnSpc>
            </a:pPr>
            <a:r>
              <a:rPr lang="el" sz="2800" b="1" i="0" strike="noStrike" cap="none" spc="0" baseline="0" dirty="0">
                <a:solidFill>
                  <a:srgbClr val="FFFFFF"/>
                </a:solidFill>
                <a:effectLst/>
                <a:latin typeface="Helvetica"/>
                <a:ea typeface="Helvetica"/>
                <a:cs typeface="Helvetica"/>
              </a:rPr>
              <a:t>ΚΑΤΑΡΤΙΣΗ ΟΡΘΩΝ ΠΡΑΚΤΙΚΩΝ ΓΙΑ ΜΕΣΑ ΑΤΟΜΙΚΗΣ ΠΡΟΣΤΑΣΙΑΣ (ΜΑΠ)</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spcBef>
                <a:spcPts val="800"/>
              </a:spcBef>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el" sz="2800" b="1" i="0" strike="noStrike" cap="none" spc="0" baseline="0" dirty="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6045588" cy="3682369"/>
          </a:xfrm>
        </p:spPr>
        <p:txBody>
          <a:bodyPr/>
          <a:lstStyle/>
          <a:p>
            <a:pPr>
              <a:lnSpc>
                <a:spcPct val="100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ct val="100000"/>
              </a:lnSpc>
              <a:spcBef>
                <a:spcPts val="800"/>
              </a:spcBef>
            </a:pPr>
            <a:r>
              <a:rPr lang="el" b="0" i="0" strike="noStrike" cap="none" spc="0" baseline="0" dirty="0">
                <a:solidFill>
                  <a:srgbClr val="000000"/>
                </a:solidFill>
                <a:effectLst/>
                <a:latin typeface="Helvetica"/>
                <a:ea typeface="Helvetica"/>
                <a:cs typeface="Helvetica"/>
              </a:rPr>
              <a:t>Κατά τη διάρκεια της κατάρτισης θα μάθετε: </a:t>
            </a:r>
          </a:p>
          <a:p>
            <a:pPr marL="342900" indent="-342900">
              <a:lnSpc>
                <a:spcPct val="100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Τι είναι τα </a:t>
            </a:r>
            <a:r>
              <a:rPr lang="el" b="1" i="0" strike="noStrike" cap="none" spc="0" baseline="0" dirty="0">
                <a:solidFill>
                  <a:srgbClr val="000000"/>
                </a:solidFill>
                <a:effectLst/>
                <a:latin typeface="Helvetica"/>
                <a:ea typeface="Helvetica"/>
                <a:cs typeface="Helvetica"/>
              </a:rPr>
              <a:t>Μέσα Ατομικής Προστασίας (ΜΑΠ)</a:t>
            </a:r>
            <a:r>
              <a:rPr lang="el" b="0" i="0" strike="noStrike" cap="none" spc="0" baseline="0" dirty="0">
                <a:solidFill>
                  <a:srgbClr val="000000"/>
                </a:solidFill>
                <a:effectLst/>
                <a:latin typeface="Helvetica"/>
                <a:ea typeface="Helvetica"/>
                <a:cs typeface="Helvetica"/>
              </a:rPr>
              <a:t> και πώς μπορούν να βοηθήσουν στην ελαχιστοποίηση της έκθεσης σε επιβλαβή εισπνεύσιμη σκόνη διοξειδίου του κρυσταλλικού πυριτίου (RCS)</a:t>
            </a:r>
          </a:p>
          <a:p>
            <a:pPr marL="342900" indent="-342900">
              <a:lnSpc>
                <a:spcPct val="100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Πότε και πώς να φοράτε τα ΜΑΠ</a:t>
            </a:r>
          </a:p>
          <a:p>
            <a:pPr marL="342900" indent="-342900">
              <a:lnSpc>
                <a:spcPct val="100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Βέλτιστες πρακτικές για τη χρήση των ΜΑΠ</a:t>
            </a:r>
          </a:p>
          <a:p>
            <a:pPr marL="285750" indent="-285750">
              <a:lnSpc>
                <a:spcPct val="100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342900" indent="-342900">
              <a:lnSpc>
                <a:spcPct val="100000"/>
              </a:lnSpc>
              <a:spcBef>
                <a:spcPts val="800"/>
              </a:spcBef>
              <a:buFont typeface="Arial" panose="020B0604020202020204" pitchFamily="34" charset="0"/>
              <a:buChar char="•"/>
            </a:pPr>
            <a:endParaRPr lang="en-US" dirty="0"/>
          </a:p>
          <a:p>
            <a:pPr>
              <a:lnSpc>
                <a:spcPct val="100000"/>
              </a:lnSpc>
              <a:spcBef>
                <a:spcPts val="800"/>
              </a:spcBef>
            </a:pPr>
            <a:endParaRPr lang="en-US"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rotWithShape="1">
          <a:blip r:embed="rId3"/>
          <a:srcRect l="13107" t="-397" r="13206" b="397"/>
          <a:stretch/>
        </p:blipFill>
        <p:spPr>
          <a:xfrm>
            <a:off x="6910754" y="1611050"/>
            <a:ext cx="4906338"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199201"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000"/>
              </a:lnSpc>
            </a:pPr>
            <a:r>
              <a:rPr lang="el" b="0" i="0" strike="noStrike" cap="none" spc="0" baseline="0" dirty="0">
                <a:solidFill>
                  <a:srgbClr val="000000"/>
                </a:solidFill>
                <a:effectLst/>
                <a:latin typeface="Helvetica"/>
                <a:ea typeface="Helvetica"/>
                <a:cs typeface="Helvetica"/>
              </a:rPr>
              <a:t>Τα ΜΑΠ είναι μία από τις πέντε κύριες τεχνικές ελέγχου της σκόνης.</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702191"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702191"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457175" y="1702138"/>
            <a:ext cx="2300717"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8" name="TextBox 27">
            <a:extLst>
              <a:ext uri="{FF2B5EF4-FFF2-40B4-BE49-F238E27FC236}">
                <a16:creationId xmlns:a16="http://schemas.microsoft.com/office/drawing/2014/main" id="{743A76DE-8B90-1E40-87DD-83AB1A5CAE24}"/>
              </a:ext>
            </a:extLst>
          </p:cNvPr>
          <p:cNvSpPr txBox="1"/>
          <p:nvPr/>
        </p:nvSpPr>
        <p:spPr>
          <a:xfrm>
            <a:off x="6457175" y="3394767"/>
            <a:ext cx="2134063" cy="1700960"/>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457176" y="4852473"/>
            <a:ext cx="2300716" cy="1715854"/>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a:t>
            </a:r>
            <a:r>
              <a:rPr lang="en-US" sz="2800" b="1" i="0" strike="noStrike" cap="none" spc="0" baseline="0" dirty="0">
                <a:solidFill>
                  <a:srgbClr val="F6A317"/>
                </a:solidFill>
                <a:effectLst/>
                <a:latin typeface="Helvetica"/>
                <a:ea typeface="Helvetica"/>
                <a:cs typeface="Helvetica"/>
              </a:rPr>
              <a:t>Y</a:t>
            </a:r>
            <a:r>
              <a:rPr lang="el" sz="2800" b="1" i="0" strike="noStrike" cap="none" spc="0" baseline="0" dirty="0">
                <a:solidFill>
                  <a:srgbClr val="F6A317"/>
                </a:solidFill>
                <a:effectLst/>
                <a:latin typeface="Helvetica"/>
                <a:ea typeface="Helvetica"/>
                <a:cs typeface="Helvetica"/>
              </a:rPr>
              <a:t>ΠΟΙ ΜΑΠ</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Προστατευτικό κάλυμμα των αυτιών</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Κράνος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Δίοπτρα-προσωπίδες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Μάσκα / προστατευτικός εξοπλισμός του αναπνευστικού συστήματος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Φόρμες εργασίας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Μπουφάν</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Μπότες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Γάντια</a:t>
            </a:r>
          </a:p>
          <a:p>
            <a:pPr>
              <a:lnSpc>
                <a:spcPts val="2000"/>
              </a:lnSpc>
              <a:spcBef>
                <a:spcPts val="800"/>
              </a:spcBef>
            </a:pPr>
            <a:endParaRPr lang="en-US"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el" sz="2800" b="1" i="0" strike="noStrike" cap="none" spc="0" baseline="0" dirty="0">
                <a:solidFill>
                  <a:srgbClr val="F6A317"/>
                </a:solidFill>
                <a:effectLst/>
                <a:latin typeface="Helvetica"/>
                <a:ea typeface="Helvetica"/>
                <a:cs typeface="Helvetica"/>
              </a:rPr>
              <a:t>ΓΙΑΤ</a:t>
            </a:r>
            <a:r>
              <a:rPr lang="en-US" sz="2800" b="1" i="0" strike="noStrike" cap="none" spc="0" baseline="0" dirty="0">
                <a:solidFill>
                  <a:srgbClr val="F6A317"/>
                </a:solidFill>
                <a:effectLst/>
                <a:latin typeface="Helvetica"/>
                <a:ea typeface="Helvetica"/>
                <a:cs typeface="Helvetica"/>
              </a:rPr>
              <a:t>I</a:t>
            </a:r>
            <a:r>
              <a:rPr lang="el" sz="2800" b="1" i="0" strike="noStrike" cap="none" spc="0" baseline="0" dirty="0">
                <a:solidFill>
                  <a:srgbClr val="F6A317"/>
                </a:solidFill>
                <a:effectLst/>
                <a:latin typeface="Helvetica"/>
                <a:ea typeface="Helvetica"/>
                <a:cs typeface="Helvetica"/>
              </a:rPr>
              <a:t> ΝΑ ΧΡΗΣΙΜΟΠΟΙ</a:t>
            </a:r>
            <a:r>
              <a:rPr lang="en-US" sz="2800" b="1" i="0" strike="noStrike" cap="none" spc="0" baseline="0" dirty="0">
                <a:solidFill>
                  <a:srgbClr val="F6A317"/>
                </a:solidFill>
                <a:effectLst/>
                <a:latin typeface="Helvetica"/>
                <a:ea typeface="Helvetica"/>
                <a:cs typeface="Helvetica"/>
              </a:rPr>
              <a:t>H</a:t>
            </a:r>
            <a:r>
              <a:rPr lang="el" sz="2800" b="1" i="0" strike="noStrike" cap="none" spc="0" baseline="0" dirty="0">
                <a:solidFill>
                  <a:srgbClr val="F6A317"/>
                </a:solidFill>
                <a:effectLst/>
                <a:latin typeface="Helvetica"/>
                <a:ea typeface="Helvetica"/>
                <a:cs typeface="Helvetica"/>
              </a:rPr>
              <a:t>ΣΕΤΕ ΜΑΠ;</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708031"/>
            <a:ext cx="5453624" cy="3337014"/>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a:t>
            </a:r>
            <a:r>
              <a:rPr lang="el-GR" dirty="0">
                <a:solidFill>
                  <a:srgbClr val="000000"/>
                </a:solidFill>
                <a:latin typeface="Helvetica"/>
                <a:ea typeface="Helvetica"/>
                <a:cs typeface="Helvetica"/>
              </a:rPr>
              <a:t>α</a:t>
            </a:r>
            <a:r>
              <a:rPr lang="el" b="0" i="0" strike="noStrike" cap="none" spc="0" baseline="0" dirty="0">
                <a:solidFill>
                  <a:srgbClr val="000000"/>
                </a:solidFill>
                <a:effectLst/>
                <a:latin typeface="Helvetica"/>
                <a:ea typeface="Helvetica"/>
                <a:cs typeface="Helvetica"/>
              </a:rPr>
              <a:t> ΜΑΠ χρησιμοποιούνται για την προστασία του χρήστη του από σωματικές βλάβες και κινδύνους στον χώρο εργασίας, συμπεριλαμβανομένης της εισπνεύσιμης σκόνης  διοξειδίου του κρυσταλλικού πυριτίου</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χρήση ΜΑΠ (όταν είναι απαραίτητο) είναι σημαντική διότι αποτελεί προληπτικό μέτρο για τον έλεγχο των κινδύνων.</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Ο αναπνευστικός προστατευτικός εξοπλισμός συμβάλλει στην ελαχιστοποίηση της έκθεσής μας σε επιβλαβή εισπνεύσιμη σκόνη διοξειδίου του πυριτίου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ΚΙΝΔΥΝΟΙ ΑΠΟ ΑΥΤΗ ΤΗ ΔΡΑΣΤΗΡΙΟΤΗΤΑ</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693894"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σωστή λειτουργία αυτού του εξοπλισμού είναι απαραίτητη για την προστασία μας από το εισπνεόμενο διοξείδιο κρυσταλλικού πυριτίου (RCS).</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προαστατεύουμε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Επειδή το ΜΑΠ προστατεύει μόνο τον χρήστη και επειδή μπορεί να χρησιμοποιηθεί καταχρηστικά ή να υποστεί ζημιά, δεν είναι απολύτως αξιόπιστο. </a:t>
            </a:r>
          </a:p>
          <a:p>
            <a:pPr>
              <a:lnSpc>
                <a:spcPts val="2000"/>
              </a:lnSpc>
              <a:spcBef>
                <a:spcPts val="800"/>
              </a:spcBef>
            </a:pPr>
            <a:r>
              <a:rPr lang="el" b="0" i="0" strike="noStrike" cap="none" spc="0" baseline="0" dirty="0">
                <a:solidFill>
                  <a:srgbClr val="000000"/>
                </a:solidFill>
                <a:effectLst/>
                <a:latin typeface="Helvetica"/>
                <a:ea typeface="Helvetica"/>
                <a:cs typeface="Helvetica"/>
              </a:rPr>
              <a:t>Οι εργαζόμενοι θα πρέπει να φορούν ΜΑΠ μόνο όταν τους ζητείται και ως </a:t>
            </a:r>
            <a:r>
              <a:rPr lang="el" b="1" i="0" strike="noStrike" cap="none" spc="0" baseline="0" dirty="0">
                <a:solidFill>
                  <a:srgbClr val="000000"/>
                </a:solidFill>
                <a:effectLst/>
                <a:latin typeface="Helvetica"/>
                <a:ea typeface="Helvetica"/>
                <a:cs typeface="Helvetica"/>
              </a:rPr>
              <a:t>έσχατη λύση όταν δεν επαρκούν άλλοι έλεγχοι</a:t>
            </a:r>
            <a:r>
              <a:rPr lang="el" b="0" i="0" strike="noStrike" cap="none" spc="0" baseline="0" dirty="0">
                <a:solidFill>
                  <a:srgbClr val="000000"/>
                </a:solidFill>
                <a:effectLst/>
                <a:latin typeface="Helvetica"/>
                <a:ea typeface="Helvetica"/>
                <a:cs typeface="Helvetica"/>
              </a:rPr>
              <a:t>.</a:t>
            </a:r>
          </a:p>
          <a:p>
            <a:pPr>
              <a:lnSpc>
                <a:spcPts val="2000"/>
              </a:lnSpc>
              <a:spcBef>
                <a:spcPts val="800"/>
              </a:spcBef>
            </a:pPr>
            <a:endParaRPr lang="en-US"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ΙΕΡΑΡΧΗΣΗ ΤΟΥ ΕΛΕΓΧΟΥ ΚΙΝΔΥΝΩΝ</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ΤΙ ΜΑΠ ΧΡΗΣΙΜΟΠΟΙΟΥΜΕ;</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p:txBody>
          <a:bodyPr/>
          <a:lstStyle/>
          <a:p>
            <a:pPr>
              <a:lnSpc>
                <a:spcPts val="2000"/>
              </a:lnSpc>
              <a:spcBef>
                <a:spcPts val="600"/>
              </a:spcBef>
              <a:spcAft>
                <a:spcPts val="600"/>
              </a:spcAft>
              <a:defRPr/>
            </a:pPr>
            <a:r>
              <a:rPr lang="el" b="0" i="0" strike="noStrike" cap="none" spc="0" baseline="0" dirty="0">
                <a:solidFill>
                  <a:srgbClr val="FF0000"/>
                </a:solidFill>
                <a:effectLst/>
                <a:latin typeface="Helvetica"/>
                <a:ea typeface="Helvetica"/>
                <a:cs typeface="Helvetica"/>
              </a:rPr>
              <a:t>Κείμενο για τον εκπαιδευτή — </a:t>
            </a:r>
            <a:r>
              <a:rPr lang="el" dirty="0">
                <a:solidFill>
                  <a:srgbClr val="FF0000"/>
                </a:solidFill>
                <a:latin typeface="Helvetica"/>
                <a:ea typeface="Helvetica"/>
                <a:cs typeface="Helvetica"/>
              </a:rPr>
              <a:t>Καταχωρίστε</a:t>
            </a:r>
            <a:r>
              <a:rPr lang="el" b="0" i="0" strike="noStrike" cap="none" spc="0" baseline="0" dirty="0">
                <a:solidFill>
                  <a:srgbClr val="FF0000"/>
                </a:solidFill>
                <a:effectLst/>
                <a:latin typeface="Helvetica"/>
                <a:ea typeface="Helvetica"/>
                <a:cs typeface="Helvetica"/>
              </a:rPr>
              <a:t> πληροφορίες σχετικά με τα ΜΑΠ που σχετίζονται με το συγκεκριμένο εργασιακό σας πλαίσιο.</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ΕΛΕΓΧΟΣ ΓΙΑ ΖΗΜΙΕΣ</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000"/>
              </a:lnSpc>
              <a:spcAft>
                <a:spcPts val="1000"/>
              </a:spcAft>
            </a:pPr>
            <a:r>
              <a:rPr lang="el" b="0" i="0" strike="noStrike" cap="none" spc="0" baseline="0" dirty="0">
                <a:solidFill>
                  <a:srgbClr val="000000"/>
                </a:solidFill>
                <a:effectLst/>
                <a:latin typeface="Helvetica"/>
                <a:ea typeface="Helvetica"/>
                <a:cs typeface="Helvetica"/>
              </a:rPr>
              <a:t>Πριν φορέσετε ΜΑΠ, ελέγξτε για ζημιές όπως:</a:t>
            </a:r>
          </a:p>
          <a:p>
            <a:pPr marL="285750" indent="-285750">
              <a:lnSpc>
                <a:spcPts val="2000"/>
              </a:lnSpc>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Σχισίματα</a:t>
            </a:r>
          </a:p>
          <a:p>
            <a:pPr marL="285750" indent="-285750">
              <a:lnSpc>
                <a:spcPts val="2000"/>
              </a:lnSpc>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Διαραγές</a:t>
            </a:r>
          </a:p>
          <a:p>
            <a:pPr marL="285750" indent="-285750">
              <a:lnSpc>
                <a:spcPts val="2000"/>
              </a:lnSpc>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Κηλίδες/Διαρροές</a:t>
            </a:r>
          </a:p>
          <a:p>
            <a:pPr marL="285750" indent="-285750">
              <a:lnSpc>
                <a:spcPts val="2000"/>
              </a:lnSpc>
              <a:spcAft>
                <a:spcPts val="1000"/>
              </a:spcAft>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Ρωγμές, κρούσεις (κράνη, μάσκες, γυαλιά, προστατευτικά δακτύλων ποδιού)</a:t>
            </a:r>
          </a:p>
          <a:p>
            <a:pPr>
              <a:lnSpc>
                <a:spcPts val="2000"/>
              </a:lnSpc>
            </a:pPr>
            <a:r>
              <a:rPr lang="el" b="1" i="0" strike="noStrike" cap="none" spc="0" baseline="0" dirty="0">
                <a:solidFill>
                  <a:srgbClr val="000000"/>
                </a:solidFill>
                <a:effectLst/>
                <a:latin typeface="Helvetica"/>
                <a:ea typeface="Helvetica"/>
                <a:cs typeface="Helvetica"/>
              </a:rPr>
              <a:t>Αντικαταστήστε αμέσως τα κατεστραμμένα ΜΑΠ.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451415" y="2931454"/>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854371" y="3237311"/>
            <a:ext cx="2694032" cy="366126"/>
          </a:xfrm>
          <a:prstGeom prst="rect">
            <a:avLst/>
          </a:prstGeom>
          <a:noFill/>
        </p:spPr>
        <p:txBody>
          <a:bodyPr wrap="square" rtlCol="0">
            <a:spAutoFit/>
          </a:bodyPr>
          <a:lstStyle/>
          <a:p>
            <a:r>
              <a:rPr lang="el" sz="1800" b="0" i="0" strike="noStrike" cap="none" spc="0" baseline="0" dirty="0">
                <a:solidFill>
                  <a:srgbClr val="000000"/>
                </a:solidFill>
                <a:effectLst/>
                <a:latin typeface="Helvetica"/>
                <a:ea typeface="Helvetica"/>
                <a:cs typeface="Helvetica"/>
              </a:rPr>
              <a:t>(φόρμες, γάντια, μπότες)</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ΣΩΣΤΗ ΧΡΗΣΗ</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Όταν φοράτε ΜΑΠ, βεβαιωθείτε ότι:</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Ταιριάζει σωστά στον χρήστη</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Δεν θέτει σε κίνδυνο την ικανότητα του χρήστη να εκτελέσει την εργασία με ασφάλεια (π.χ. υπερβολικά περιορισμένη όραση)</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Είναι συμβατό με πρόσθετα είδη ΜΑΠ</a:t>
            </a:r>
          </a:p>
          <a:p>
            <a:pPr marL="285750" indent="-285750">
              <a:lnSpc>
                <a:spcPts val="2000"/>
              </a:lnSpc>
              <a:spcBef>
                <a:spcPts val="800"/>
              </a:spcBef>
              <a:buFont typeface="Arial" panose="020B0604020202020204" pitchFamily="34" charset="0"/>
              <a:buChar char="•"/>
            </a:pPr>
            <a:endParaRPr lang="en-US" dirty="0"/>
          </a:p>
          <a:p>
            <a:pPr marL="285750" indent="-285750">
              <a:lnSpc>
                <a:spcPts val="2000"/>
              </a:lnSpc>
              <a:spcBef>
                <a:spcPts val="800"/>
              </a:spcBef>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ΜΕΤΑ ΤΗ ΧΡΗΣΗ</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Όπου είναι διαθέσιμες, χρησιμοποιήστε εγκαταστάσεις όπως ντους αέρα για να απομακρύνετε τη σκόνη από τα ΜΑΠ με ασφάλεια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Αποθηκεύστε τα βρώμικα ρούχα και τον εξοπλισμό σε καθορισμένες εγκαταστάσεις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Μην παίρνετε βρώμικα ΜΑΠ στο σπίτι</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Αντικαταστήστε τα ΜΑΠ σύμφωνα με τις οδηγίες του κατασκευαστή</a:t>
            </a:r>
          </a:p>
          <a:p>
            <a:pPr marL="285750" indent="-285750">
              <a:lnSpc>
                <a:spcPts val="2000"/>
              </a:lnSpc>
              <a:spcBef>
                <a:spcPts val="800"/>
              </a:spcBef>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ΦΙΛΤΡΑ</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a:xfrm>
            <a:off x="777243" y="2362676"/>
            <a:ext cx="5271865" cy="3682369"/>
          </a:xfrm>
        </p:spPr>
        <p:txBody>
          <a:bodyPr/>
          <a:lstStyle/>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Οι μάσκες και τα φίλτρα σκόνης ταξινομούνται συνήθως ως ΜΑΠ1, ΜΑΠ2 και ΜΑΠ3.  </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Δεδομένου ότι η εισπνεύσιμη σκόνη διοξειδίου του κρυσταλλικού  πυριτίου (RCS) θεωρείται επιβλαβής σκόνη υψηλού κινδύνου, βεβαιωθείτε ότι χρησιμοποιείτε μάσκες σκόνης κατηγορίας ΜΑΠ2 ή ΜΑΠ3 με φίλτρα ή φίλτρα N95 ή υψηλότερα, σύμφωνα με τη δική σας εκτίμηση κινδύνου. </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ταξινόμηση μιας μάσκας θα εμφανίζεται στην ετικέτα της</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ΚΑΘΑΡΙΣΜΑ ΡΟΥΧΩΝ</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000"/>
              </a:lnSpc>
            </a:pPr>
            <a:r>
              <a:rPr lang="el" b="0" i="0" strike="noStrike" cap="none" spc="0" baseline="0" dirty="0">
                <a:solidFill>
                  <a:srgbClr val="000000"/>
                </a:solidFill>
                <a:effectLst/>
                <a:latin typeface="Helvetica"/>
                <a:ea typeface="Helvetica"/>
                <a:cs typeface="Helvetica"/>
              </a:rPr>
              <a:t>Για να αποφύγετε την περιττή έκθεση στη σκόνη, χρησιμοποιείτε πάντα τον κατάλληλο εξοπλισμό καθαρισμού, όταν είναι διαθέσιμος.</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487525"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ΤΑ ΠΡΕΠΕΙ ΚΑΙ ΤΑ ΜΗ ΤΩΝ ΜΑΠ</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spcBef>
                <a:spcPts val="600"/>
              </a:spcBef>
            </a:pPr>
            <a:r>
              <a:rPr lang="el" sz="1600" b="1" i="0" strike="noStrike" cap="none" spc="0" baseline="0" dirty="0">
                <a:solidFill>
                  <a:srgbClr val="000000"/>
                </a:solidFill>
                <a:effectLst/>
                <a:latin typeface="Helvetica"/>
                <a:ea typeface="Helvetica"/>
                <a:cs typeface="Helvetica"/>
              </a:rPr>
              <a:t>ΤΙ ΠΡΕΠΕΙ ΝΑ ΚΑΝΕΤΕ</a:t>
            </a:r>
          </a:p>
          <a:p>
            <a:pPr marL="285750" indent="-285750">
              <a:lnSpc>
                <a:spcPct val="100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Ακολουθήστε τις οδηγίες του κατασκευαστή.</a:t>
            </a:r>
          </a:p>
          <a:p>
            <a:pPr marL="285750" indent="-285750">
              <a:lnSpc>
                <a:spcPct val="100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Βεβαιωθείτε ότι τα είδη ΜΑΠ ταιριάζουν σωστά. Ο αναπνευστικός προστατευτικός εξοπλισμός δεν πρέπει να τίθεται σε κίνδυνο από τις τρίχες του προσώπου.</a:t>
            </a:r>
          </a:p>
          <a:p>
            <a:pPr marL="285750" indent="-285750">
              <a:lnSpc>
                <a:spcPct val="100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Ελέγξτε ότι τα είδη ΜΑΠ είναι συμβατά όταν χρησιμοποιούνται σε συνδυασμό</a:t>
            </a:r>
          </a:p>
          <a:p>
            <a:pPr marL="285750" indent="-285750">
              <a:lnSpc>
                <a:spcPct val="100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Καθαρίστε τα επαναχρησιμοποιούμενα ΜΑΠ μετά τη χρήση και, όταν είναι απαραίτητο, αποθηκεύστε τα σε καθορισμένο καθαρό χώρο</a:t>
            </a:r>
          </a:p>
          <a:p>
            <a:pPr marL="285750" indent="-285750">
              <a:lnSpc>
                <a:spcPct val="100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Φυλάξτε τις βρώμικες φόρμες ξεχωριστά από τα καθαρά ρούχα και να τα πλένετε τακτικά</a:t>
            </a:r>
          </a:p>
          <a:p>
            <a:pPr>
              <a:lnSpc>
                <a:spcPct val="100000"/>
              </a:lnSpc>
              <a:spcBef>
                <a:spcPts val="600"/>
              </a:spcBef>
            </a:pPr>
            <a:r>
              <a:rPr lang="el" sz="1600" b="1" i="0" strike="noStrike" cap="none" spc="0" baseline="0" dirty="0">
                <a:solidFill>
                  <a:srgbClr val="000000"/>
                </a:solidFill>
                <a:effectLst/>
                <a:latin typeface="Helvetica"/>
                <a:ea typeface="Helvetica"/>
                <a:cs typeface="Helvetica"/>
              </a:rPr>
              <a:t>ΤΙ ΔΕΝ ΠΡΕΠΕΙ ΝΑ ΚΑΝΕΤΕ</a:t>
            </a:r>
          </a:p>
          <a:p>
            <a:pPr marL="285750" indent="-285750">
              <a:lnSpc>
                <a:spcPct val="100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Να χρησιμοποιήσετε οποιοδήποτε ΜΑΠ είναι σπασμένο ή υπερβολικά φθαρμένο</a:t>
            </a:r>
          </a:p>
          <a:p>
            <a:pPr marL="285750" indent="-285750">
              <a:lnSpc>
                <a:spcPct val="100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Να χρησιμοποιήσετε ΜΑΠ χωρίς λόγο. Ορισμένα ΜΑΠ μπορούν να περιορίσουν την ικανότητα του χρήστη να ολοκληρώσει μια εργασία με ασφάλεια.</a:t>
            </a:r>
          </a:p>
          <a:p>
            <a:pPr marL="285750" indent="-285750">
              <a:lnSpc>
                <a:spcPct val="100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Να πάρετε τα ΜΑΠ στο σπίτι</a:t>
            </a:r>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Υπάρχουν 3 εύκολα βήματα που πρέπει να θυμάστε όταν χρησιμοποιείτε ΜΑΠ:</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Ελέγξτε τα ΜΑΠ για τυχόν σημάδια φθοράς.</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Βεβαιωθείτε ότι τα ΜΑΠ έχουν τοποθετηθεί σωστά (και ότι ο αναπνευστικός προστατευτικός εξοπλισμός δεν ακυρώνεται από τρίχες στο πρόσωπο)</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Μετά τη χρήση, φυλάσσετε τα ΜΑΠ σε κατάλληλο καθαρό χώρο</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FF0000"/>
                </a:solidFill>
                <a:effectLst/>
                <a:latin typeface="Helvetica"/>
                <a:ea typeface="Helvetica"/>
                <a:cs typeface="Helvetica"/>
              </a:rPr>
              <a:t>Ο Εκπαιδευτής πρέπει να προβεί στην προσθήκη συμπερασμάτων με βάση τα συμφραζόμενα</a:t>
            </a:r>
          </a:p>
          <a:p>
            <a:pPr>
              <a:lnSpc>
                <a:spcPts val="2000"/>
              </a:lnSpc>
              <a:spcBef>
                <a:spcPts val="800"/>
              </a:spcBef>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ΠΕΡΑΙΤΕΡΩ ΜΑΘΗΣΗ</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a:solidFill>
                  <a:srgbClr val="000000"/>
                </a:solidFill>
                <a:effectLst/>
                <a:latin typeface="Helvetica"/>
                <a:ea typeface="Helvetica"/>
                <a:cs typeface="Helvetica"/>
                <a:hlinkClick r:id="rId7" history="0"/>
              </a:rPr>
              <a:t>Ορθή πρακτική για εξοπλισμό ατομικής προστασίας (Φύλλο εργασίας 2/1/2015)</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a:solidFill>
                  <a:srgbClr val="000000"/>
                </a:solidFill>
                <a:effectLst/>
                <a:latin typeface="Helvetica"/>
                <a:ea typeface="Helvetica"/>
                <a:cs typeface="Helvetica"/>
                <a:hlinkClick r:id="rId8"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a:solidFill>
                  <a:srgbClr val="000000"/>
                </a:solidFill>
                <a:effectLst/>
                <a:latin typeface="Helvetica"/>
                <a:ea typeface="Helvetica"/>
                <a:cs typeface="Helvetica"/>
                <a:hlinkClick r:id="rId9" history="0"/>
              </a:rPr>
              <a:t>Οδηγός του NEPSI για ΜΜΕ</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173668"/>
            <a:ext cx="10022946" cy="615553"/>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10"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purl.org/dc/dcmitype/"/>
    <ds:schemaRef ds:uri="d8ecf516-e360-4672-81b9-68723bedb71f"/>
    <ds:schemaRef ds:uri="6d9d7403-2d8c-4818-ae25-2c5629bc7330"/>
    <ds:schemaRef ds:uri="http://purl.org/dc/term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25BB4FF4-A3C0-44CA-9C2D-7E494A2642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58</TotalTime>
  <Words>1867</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47</cp:revision>
  <dcterms:created xsi:type="dcterms:W3CDTF">2020-01-29T17:43:15Z</dcterms:created>
  <dcterms:modified xsi:type="dcterms:W3CDTF">2024-11-13T11:54:41Z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