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354" autoAdjust="0"/>
  </p:normalViewPr>
  <p:slideViewPr>
    <p:cSldViewPr snapToGrid="0" snapToObjects="1">
      <p:cViewPr varScale="1">
        <p:scale>
          <a:sx n="116" d="100"/>
          <a:sy n="116" d="100"/>
        </p:scale>
        <p:origin x="864" y="184"/>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4255385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800" b="0" i="0" strike="noStrike" cap="none" spc="0" baseline="0">
                <a:solidFill>
                  <a:srgbClr val="000000"/>
                </a:solidFill>
                <a:effectLst/>
                <a:latin typeface="Calibri"/>
                <a:ea typeface="Calibri"/>
                <a:cs typeface="Calibri"/>
              </a:rPr>
              <a:t>Η υπερβολική έκθεση σε εισπνεύσιμο διοξείδιο κρυσταλλικού πυριτίου (RCS) μπορεί  μακροπρόθεσμα  να οδηγήσει σε σοβαρά προβλήματα υγείας για τους εργαζομένους. Για τον λόγο αυτό, είναι σημαντικό όλοι οι εργαζόμενοι να γνωρίζουν τις ορθές πρακτικές που περιορίζουν ή εξαλείφουν την έκθεση σε σκόνη διοξειδίου του πυριτίου ».</a:t>
            </a:r>
          </a:p>
          <a:p>
            <a:endParaRPr lang="en-US" sz="1200" b="0" i="0" u="none" strike="noStrike" kern="1200">
              <a:solidFill>
                <a:schemeClr val="tx1"/>
              </a:solidFill>
              <a:effectLst/>
              <a:latin typeface="+mn-lt"/>
              <a:ea typeface="+mn-ea"/>
              <a:cs typeface="+mn-cs"/>
            </a:endParaRPr>
          </a:p>
          <a:p>
            <a:r>
              <a:rPr lang="el" sz="1200" b="0" i="0" strike="noStrike" cap="none" spc="0" baseline="0">
                <a:solidFill>
                  <a:srgbClr val="000000"/>
                </a:solidFill>
                <a:effectLst/>
                <a:latin typeface="Calibri"/>
                <a:ea typeface="Calibri"/>
                <a:cs typeface="Calibri"/>
              </a:rPr>
              <a:t>Αυτή η κατάρτιση παρέχει πληροφορίες σχετικά με τον έλεγχο της σκόνης στα συστήματα συσκευασίας. Λάβετε υπόψη ότι μια εκτίμηση κινδύνου είναι απαραίτητη πριν από τον σχεδιασμό συστήματος συσκευασίας, αν και αυτό αφορά κυρίως τη διοίκηση.</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l" sz="1000" b="0" i="0" strike="noStrike" cap="none" spc="0" baseline="0">
                <a:solidFill>
                  <a:srgbClr val="000000"/>
                </a:solidFill>
                <a:effectLst/>
                <a:latin typeface="Helvetica"/>
                <a:ea typeface="Helvetica"/>
                <a:cs typeface="Helvetica"/>
              </a:rPr>
              <a:t>Αυτό το πακέτο κατάρτισης δημιουργήθηκε ως μέρος του Οδηγού ορθής πρακτικής του NEPSI – επισκεφτείτε το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7889965" y="429114"/>
            <a:ext cx="39273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 sz="1400" b="1" i="0" strike="noStrike" cap="none" spc="0" baseline="0">
                <a:solidFill>
                  <a:srgbClr val="F6A317"/>
                </a:solidFill>
                <a:effectLst/>
                <a:latin typeface="Helvetica"/>
                <a:ea typeface="Helvetica"/>
                <a:cs typeface="Helvetica"/>
              </a:rPr>
              <a:t>ΚΑΤΑΡΤΙΣΗ ΟΡΘΗΣ ΠΡΑΚΤΙΚΗΣ ΓΙΑ ΣΥΣΤΗΜΑΤΑ ΣΥΣΚΕΥΑΣΙΑΣ</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el" sz="2800" b="1" i="0" strike="noStrike" cap="none" spc="0" baseline="0">
                <a:solidFill>
                  <a:srgbClr val="FFFFFF"/>
                </a:solidFill>
                <a:effectLst/>
                <a:latin typeface="Helvetica"/>
                <a:ea typeface="Helvetica"/>
                <a:cs typeface="Helvetica"/>
              </a:rPr>
              <a:t>ΚΑΤΑΡΤΙΣΗ ΟΡΘΗΣ ΠΡΑΚΤΙΚΗΣ ΓΙΑ ΣΥΣΤΗΜΑΤΑ ΣΥΣΚΕΥΑΣΙΑΣ</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8021783" y="304800"/>
            <a:ext cx="3814618"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GR" sz="2800" dirty="0"/>
              <a:t>ΠΡΟΟΙΜΙΟ (ΓΙΑ ΤΟΝ ΕΚΠΑΙΔΕΥΤΉ)</a:t>
            </a:r>
            <a:endParaRPr lang="en-US" sz="28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000"/>
              </a:lnSpc>
              <a:spcBef>
                <a:spcPts val="800"/>
              </a:spcBef>
            </a:pPr>
            <a:r>
              <a:rPr lang="el-GR" dirty="0">
                <a:latin typeface="Helvetica"/>
                <a:cs typeface="Helvetica"/>
              </a:rPr>
              <a:t>Στο πλαίσιο του εκπαιδευτικού σταδίου για την εφαρμογή των ορθών πρακτικών του NEPSI, ο NEPSI έχει αναπτύξει ένα σύνολο εκπαιδευτικών πόρων. </a:t>
            </a:r>
          </a:p>
          <a:p>
            <a:pPr>
              <a:lnSpc>
                <a:spcPts val="2000"/>
              </a:lnSpc>
              <a:spcBef>
                <a:spcPts val="800"/>
              </a:spcBef>
            </a:pPr>
            <a:r>
              <a:rPr lang="el-GR" dirty="0">
                <a:latin typeface="Helvetica"/>
                <a:cs typeface="Helvetica"/>
              </a:rPr>
              <a:t>Κάθε εκπαιδευτικό πακέτο PowerPoint καλύπτει ένα θέμα σχετικό με τους εργαζόμενους σε όλους τους κλάδους που χρησιμοποιούν υλικά που περιέχουν κρυσταλλικό πυρίτιο. Τα πακέτα παρέχουν πληροφορίες σχετικά με τους κινδύνους έκθεσης σε σκόνη που σχετίζονται με το θέμα και τις ορθές πρακτικές και τα μέτρα που είναι διαθέσιμα για τη μείωσή τους. Σκοπός της κατάρτισης είναι η ενημέρωση και η εκπαίδευση των εργαζομένων ώστε να μπορούν να χρησιμοποιούν αποτελεσματικά τα μέτρα ελέγχου και η μείωση της έκθεσής τους σε εισπνεύσιμο διοξείδιο του κρυσταλλικού πυριτίου (RCS) στο χώρο εργασίας.</a:t>
            </a:r>
          </a:p>
          <a:p>
            <a:pPr>
              <a:lnSpc>
                <a:spcPts val="2000"/>
              </a:lnSpc>
              <a:spcBef>
                <a:spcPts val="800"/>
              </a:spcBef>
            </a:pPr>
            <a:r>
              <a:rPr lang="el-GR" dirty="0">
                <a:latin typeface="Helvetica"/>
                <a:cs typeface="Helvetica"/>
              </a:rPr>
              <a:t>Χρησιμοποιήστε το κενό πρότυπο και τα σύμβολα κράτησης θέσης για να προσθέσετε πρόσθετες πληροφορίες σε αυτό το εκπαιδευτικό πακέτο, όπως απαιτείται.</a:t>
            </a:r>
          </a:p>
          <a:p>
            <a:pPr>
              <a:lnSpc>
                <a:spcPts val="2000"/>
              </a:lnSpc>
              <a:spcBef>
                <a:spcPts val="800"/>
              </a:spcBef>
            </a:pPr>
            <a:endParaRPr lang="el-GR" dirty="0">
              <a:latin typeface="Helvetica"/>
              <a:cs typeface="Helvetica"/>
            </a:endParaRP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ΠΑΡΑΚΑΛΟΥΜΕ ΣΗΜΕΙΩΣΤΕ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00"/>
              </a:lnSpc>
            </a:pPr>
            <a:r>
              <a:rPr lang="el" sz="1600" b="0" i="0" strike="noStrike" cap="none" spc="0" baseline="0" dirty="0">
                <a:solidFill>
                  <a:srgbClr val="000000"/>
                </a:solidFill>
                <a:effectLst/>
                <a:latin typeface="Helvetica"/>
                <a:ea typeface="Helvetica"/>
                <a:cs typeface="Helvetica"/>
              </a:rPr>
              <a:t>Οι πληροφορίες σε αυτή την κατάρτιση με PowerPoint έχει συμβουλευτικό χαρακτήρα και  πληροφοριακό περιεχόμενο. Δεν πρόκειται για πρότυπο ή κανονισμό και δεν δημιουργεί νέες νομικές υποχρεώσεις ούτε τροποποιεί τις υφιστάμενες υποχρεώσεις που δημιουργούνται από την υγειονομική νομοθεσία και πολιτική</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ΕΙΣΑΓΩΓΗ</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211692" cy="3682369"/>
          </a:xfrm>
        </p:spPr>
        <p:txBody>
          <a:bodyPr/>
          <a:lstStyle/>
          <a:p>
            <a:pPr>
              <a:lnSpc>
                <a:spcPts val="2000"/>
              </a:lnSpc>
              <a:spcBef>
                <a:spcPts val="800"/>
              </a:spcBef>
            </a:pPr>
            <a:r>
              <a:rPr lang="el" b="1" i="0" strike="noStrike" cap="none" spc="0" baseline="0" dirty="0">
                <a:solidFill>
                  <a:srgbClr val="000000"/>
                </a:solidFill>
                <a:effectLst/>
                <a:latin typeface="Helvetica"/>
                <a:ea typeface="Helvetica"/>
                <a:cs typeface="Helvetica"/>
              </a:rPr>
              <a:t>Το να μάθετε πώς να προστατεύετε τον εαυτό σας από σχετικούς με την εργασία κινδύνους για την υγεία αποτελεί προτεραιότητα.</a:t>
            </a:r>
          </a:p>
          <a:p>
            <a:pPr>
              <a:lnSpc>
                <a:spcPts val="2000"/>
              </a:lnSpc>
              <a:spcBef>
                <a:spcPts val="800"/>
              </a:spcBef>
            </a:pPr>
            <a:r>
              <a:rPr lang="el" b="0" i="0" strike="noStrike" cap="none" spc="0" baseline="0" dirty="0">
                <a:solidFill>
                  <a:srgbClr val="000000"/>
                </a:solidFill>
                <a:effectLst/>
                <a:latin typeface="Helvetica"/>
                <a:ea typeface="Helvetica"/>
                <a:cs typeface="Helvetica"/>
              </a:rPr>
              <a:t>Σε αυτή την κατάρτιση με  PowerPoint θα μάθετε για:</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Πώς μπορεί να παραχθεί αερομεταφερόμενη σκόνη στις διεργασίες συσκευασίας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Πώς σχεδιάζονται τα συστήματα συσκευασίας ώστε να ελαχιστοποιείται η έκλυση αερομεταφερόμενης σκόνης, συμπεριλαμβανομένης της εισπνεύσιμης σκόνης  διοξειδίου του πυριτίου (RCS)</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Ποιες καλές πρακτικές πρέπει να ακολουθήσετε για να προστατευτείτε από την έκθεση σε αερομεταφερόμενες σκόνες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FF0000"/>
                </a:solidFill>
                <a:effectLst/>
                <a:latin typeface="Helvetica"/>
                <a:ea typeface="Helvetica"/>
                <a:cs typeface="Helvetica"/>
              </a:rPr>
              <a:t>Κείμενο για να συμπληρωθεί από τον εκπαιδευτή – εάν έχετε προσθέσει μια προσαρμοσμένη διαφάνεια, πληκτρολογήστε μια σύντομη επισκόπηση του υλικού των συμφραζομένων</a:t>
            </a:r>
          </a:p>
          <a:p>
            <a:pPr marL="285750" indent="-285750">
              <a:lnSpc>
                <a:spcPts val="2000"/>
              </a:lnSpc>
              <a:spcBef>
                <a:spcPts val="800"/>
              </a:spcBef>
              <a:buFont typeface="Arial" panose="020B0604020202020204" pitchFamily="34" charset="0"/>
              <a:buChar char="•"/>
            </a:pPr>
            <a:endParaRPr lang="en-US"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308102"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ΤΕΧΝΙΚΕΣ ΕΛΕΓΧΟΥ ΤΗΣ ΣΚΟΝΗΣ</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Η διαχείριση της σκόνης που δημιουργείται από τα συστήματα συσκευασίας μπορεί να γίνει με τη χρήση κλειστού χώρου, εξαγωγής/εξαερισμού, ΜΑΠ και καλής υγιεινής/καθαριότητας, που είναι τέσσερις από τις πέντε κύριες τεχνικές ελέγχου της σκόνης.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66363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72764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499304" y="1702138"/>
            <a:ext cx="2354677" cy="2023631"/>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ΟΡΘΗ ΥΓΙΕΙΝΗ / ΚΑΘΑΡΙOΤΗΤΑ</a:t>
            </a:r>
          </a:p>
          <a:p>
            <a:r>
              <a:rPr lang="el" sz="1200" b="0" i="0" strike="noStrike" cap="none" spc="0" baseline="0" dirty="0">
                <a:solidFill>
                  <a:srgbClr val="000000"/>
                </a:solidFill>
                <a:effectLst/>
                <a:latin typeface="Calibri"/>
                <a:ea typeface="Calibri"/>
                <a:cs typeface="Calibri"/>
              </a:rPr>
              <a:t>Το πλύσιμο των ρούχων εργασίας και το σκούπισμα της σκόνης που παράγεται από τις διεργασίες σταματά τη σκόνη που συσσωρεύεται με την πάροδο του χρόνου – o καθαρός χώρος εργασίας είναι ασφαλής</a:t>
            </a:r>
          </a:p>
          <a:p>
            <a:endParaRPr lang="en-US" dirty="0"/>
          </a:p>
        </p:txBody>
      </p:sp>
      <p:sp>
        <p:nvSpPr>
          <p:cNvPr id="28" name="TextBox 27">
            <a:extLst>
              <a:ext uri="{FF2B5EF4-FFF2-40B4-BE49-F238E27FC236}">
                <a16:creationId xmlns:a16="http://schemas.microsoft.com/office/drawing/2014/main" id="{D228286A-8CEA-F84E-9ABC-11862383BC30}"/>
              </a:ext>
            </a:extLst>
          </p:cNvPr>
          <p:cNvSpPr txBox="1"/>
          <p:nvPr/>
        </p:nvSpPr>
        <p:spPr>
          <a:xfrm>
            <a:off x="6499304" y="3394767"/>
            <a:ext cx="2134063" cy="1700960"/>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ΚΛΕΙΣΤΟΣ ΧΩΡΟΣ</a:t>
            </a:r>
          </a:p>
          <a:p>
            <a:pPr>
              <a:spcAft>
                <a:spcPts val="300"/>
              </a:spcAft>
            </a:pPr>
            <a:r>
              <a:rPr lang="el" sz="1200" b="0" i="0" strike="noStrike" cap="none" spc="0" baseline="0" dirty="0">
                <a:solidFill>
                  <a:srgbClr val="000000"/>
                </a:solidFill>
                <a:effectLst/>
                <a:latin typeface="Calibri"/>
                <a:ea typeface="Calibri"/>
                <a:cs typeface="Calibri"/>
              </a:rPr>
              <a:t>Η διεξαγωγή διεργασιών παραγωγής εισπνεόμενου διοξειδίου κρυσταλλικού πυριτίου (RCS) σε αεροστεγές περιβάλλον αποτρέπει την έκθεση στη σκόνη στην πηγή</a:t>
            </a:r>
          </a:p>
          <a:p>
            <a:pPr>
              <a:spcAft>
                <a:spcPts val="300"/>
              </a:spcAft>
            </a:pPr>
            <a:endParaRPr lang="en-US" dirty="0"/>
          </a:p>
        </p:txBody>
      </p:sp>
      <p:sp>
        <p:nvSpPr>
          <p:cNvPr id="29" name="TextBox 28">
            <a:extLst>
              <a:ext uri="{FF2B5EF4-FFF2-40B4-BE49-F238E27FC236}">
                <a16:creationId xmlns:a16="http://schemas.microsoft.com/office/drawing/2014/main" id="{87819C9B-BB41-FF46-B99B-11FB6A610ED7}"/>
              </a:ext>
            </a:extLst>
          </p:cNvPr>
          <p:cNvSpPr txBox="1"/>
          <p:nvPr/>
        </p:nvSpPr>
        <p:spPr>
          <a:xfrm>
            <a:off x="6499305" y="4852473"/>
            <a:ext cx="2275268" cy="1715854"/>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ΕΞΑΓΩΓΗ / ΕΞΑΕΡΙΣΜΟΣ</a:t>
            </a:r>
          </a:p>
          <a:p>
            <a:pPr>
              <a:spcAft>
                <a:spcPts val="300"/>
              </a:spcAft>
            </a:pPr>
            <a:r>
              <a:rPr lang="el" sz="1200" b="0" i="0" strike="noStrike" cap="none" spc="0" baseline="0" dirty="0">
                <a:solidFill>
                  <a:srgbClr val="000000"/>
                </a:solidFill>
                <a:effectLst/>
                <a:latin typeface="Calibri"/>
                <a:ea typeface="Calibri"/>
                <a:cs typeface="Calibri"/>
              </a:rPr>
              <a:t>Δέσμευση του εισπνεόμενου διοξειδίου κρυσταλλικού πυριτίου (RCS) στην πηγή, πριν εκτεθούμε σε αυτό, και  αντικατάσταση του μολυσμένου αέρα με καθαρό αέρα.</a:t>
            </a:r>
          </a:p>
          <a:p>
            <a:endParaRPr lang="en-US" dirty="0"/>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ΕΞΟΠΛΙΣΜΟΣ ΠΡΟΣΤΑΣΙΑΣ</a:t>
            </a:r>
          </a:p>
          <a:p>
            <a:r>
              <a:rPr lang="el" sz="1200" b="0" i="0" strike="noStrike" cap="none" spc="0" baseline="0">
                <a:solidFill>
                  <a:srgbClr val="000000"/>
                </a:solidFill>
                <a:effectLst/>
                <a:latin typeface="Calibri"/>
                <a:ea typeface="Calibri"/>
                <a:cs typeface="Calibri"/>
              </a:rPr>
              <a:t>Τα ΜΑΠ (π.χ. μάσκες προσώπου) προστατεύουν τους εργαζομένους από τη σκόνη όταν όλα τα άλλα μέτρα ελέγχου δεν επαρκούν για τον έλεγχο των κινδύνων έκθεσης</a:t>
            </a:r>
          </a:p>
          <a:p>
            <a:endParaRPr lang="en-US"/>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ΝΕΡΟ</a:t>
            </a:r>
          </a:p>
          <a:p>
            <a:pPr>
              <a:spcAft>
                <a:spcPts val="300"/>
              </a:spcAft>
            </a:pPr>
            <a:r>
              <a:rPr lang="el" sz="1200" b="0" i="0" strike="noStrike" cap="none" spc="0" baseline="0">
                <a:solidFill>
                  <a:srgbClr val="000000"/>
                </a:solidFill>
                <a:effectLst/>
                <a:latin typeface="Calibri"/>
                <a:ea typeface="Calibri"/>
                <a:cs typeface="Calibri"/>
              </a:rPr>
              <a:t>Η διατήρηση των διεργασιών σε υγρή κατάσταση αποτρέπει τη διασπορά σκόνης μέσω της δέσμευσης των σωματιδίων με νερό</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l" sz="2800" b="1" i="0" strike="noStrike" cap="none" spc="0" baseline="0">
                <a:solidFill>
                  <a:srgbClr val="F6A317"/>
                </a:solidFill>
                <a:effectLst/>
                <a:latin typeface="Helvetica"/>
                <a:ea typeface="Helvetica"/>
                <a:cs typeface="Helvetica"/>
              </a:rPr>
              <a:t>ΚΙΝΔΥΝΟΙ ΑΠΟ ΑΥΤΗ ΤΗ ΔΡΑΣΤΗΡΙΟΤΗΤΑ</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Αυτή η δραστηριότητα μπορεί να γίνεται σε πολύ σκόνη</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μακροχρόνια έκθεση σε υψηλά επίπεδα  εισπνεόμενου διοξειδίου κρυσταλλικού πυριτίου (RCS) μπορεί να προκαλέσει σοβαρή πνευμονοπάθεια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Είναι σημαντικό να προστατεύουμε τους εαυτούς μας από την έκθεση σε αυτή την αερομεταφερόμενη σκόνη κάθε μέρα. </a:t>
            </a:r>
          </a:p>
          <a:p>
            <a:pPr>
              <a:lnSpc>
                <a:spcPts val="2000"/>
              </a:lnSpc>
              <a:spcBef>
                <a:spcPts val="800"/>
              </a:spcBef>
            </a:pPr>
            <a:r>
              <a:rPr lang="el" b="0" i="0" strike="noStrike" cap="none" spc="0" baseline="0" dirty="0">
                <a:solidFill>
                  <a:srgbClr val="000000"/>
                </a:solidFill>
                <a:effectLst/>
                <a:latin typeface="Helvetica"/>
                <a:ea typeface="Helvetica"/>
                <a:cs typeface="Helvetica"/>
              </a:rPr>
              <a:t>Ακολουθώντας ορθές πρακτικές σήμερα, προστατεύουμε την υγεία μας για το μέλλον.</a:t>
            </a:r>
          </a:p>
          <a:p>
            <a:pPr>
              <a:lnSpc>
                <a:spcPts val="2000"/>
              </a:lnSpc>
              <a:spcBef>
                <a:spcPts val="800"/>
              </a:spcBef>
            </a:pPr>
            <a:r>
              <a:rPr lang="el" b="0" i="0" strike="noStrike" cap="none" spc="0" baseline="0" dirty="0">
                <a:solidFill>
                  <a:srgbClr val="000000"/>
                </a:solidFill>
                <a:effectLst/>
                <a:latin typeface="Helvetica"/>
                <a:ea typeface="Helvetica"/>
                <a:cs typeface="Helvetica"/>
              </a:rPr>
              <a:t>Πώς θα περάσετε την περίοδο συνταξιοδότησής σας;</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906924"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ΠΩΣ ΜΠΟΡΟΥΝ ΤΑ ΣΥΣΤΗΜΑΤΑ ΣΥΣΚΕΥΑΣΙΑΣ ΝΑ ΔΗΜΙΟΥΡΓΗΣΟΥΝ ΔΙΟΞΕΙΔΙΟ ΤΟΥ ΠΥΡΙΤΙΟΥ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3112168"/>
            <a:ext cx="7719486" cy="3262873"/>
          </a:xfrm>
        </p:spPr>
        <p:txBody>
          <a:bodyPr anchor="t"/>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Τα συστήματα συσκευασίας περιλαμβάνουν το χειρισμό μεγάλων ποσοτήτων υλικού, το οποίο συχνά περιέχει  διοξείδιο κρυσταλλικού πυριτίου. </a:t>
            </a:r>
          </a:p>
          <a:p>
            <a:pPr>
              <a:lnSpc>
                <a:spcPts val="2000"/>
              </a:lnSpc>
              <a:spcBef>
                <a:spcPts val="800"/>
              </a:spcBef>
            </a:pPr>
            <a:r>
              <a:rPr lang="el" b="0" i="0" strike="noStrike" cap="none" spc="0" baseline="0" dirty="0">
                <a:solidFill>
                  <a:srgbClr val="000000"/>
                </a:solidFill>
                <a:effectLst/>
                <a:latin typeface="Helvetica"/>
                <a:ea typeface="Helvetica"/>
                <a:cs typeface="Helvetica"/>
              </a:rPr>
              <a:t>Η μέθοδος συσκευασίας θα επηρεάσει την ποσότητα αερομεταφερόμενης εισπνεύσιμης σκόνης που μπορεί να παραχθεί. </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Τα ξηρά υλικά δημιουργούν περισσότερη σκόνη από τα υγρά</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ταχύτερη συσκευασία υψηλής ενέργειας δημιουργεί περισσότερη σκόνη</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Αν χρησιμοποιηθεί συμπιεσμένος αέρας για την ρευστοποίηση υλικού σε σκόνη, μπορεί να δημιουργηθεί περισσότερη αερομεταφερόμενη σκόνη</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‘Όταν τα υλικά πέφτουν από ύψος δημιουργείται περισσότερη σκόνη</a:t>
            </a:r>
          </a:p>
        </p:txBody>
      </p:sp>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11136220" cy="850900"/>
          </a:xfrm>
        </p:spPr>
        <p:txBody>
          <a:bodyPr/>
          <a:lstStyle/>
          <a:p>
            <a:pPr>
              <a:lnSpc>
                <a:spcPct val="100000"/>
              </a:lnSpc>
            </a:pPr>
            <a:r>
              <a:rPr lang="el" sz="2800" b="1" i="0" strike="noStrike" cap="none" spc="0" baseline="0">
                <a:solidFill>
                  <a:srgbClr val="F6A317"/>
                </a:solidFill>
                <a:effectLst/>
                <a:latin typeface="Helvetica"/>
                <a:ea typeface="Helvetica"/>
                <a:cs typeface="Helvetica"/>
              </a:rPr>
              <a:t>ΜΕΙΩΣΗ ΤΗΣ ΕΚΘΕΣΗΣ ΣΕ ΣΚΟΝΗ ΜΕ ΣΥΣΤΗΜΑΤΑ ΣΥΣΚΕΥΑΣΙΑΣ</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640786"/>
            <a:ext cx="11115673" cy="3220629"/>
          </a:xfrm>
        </p:spPr>
        <p:txBody>
          <a:bodyPr anchor="t"/>
          <a:lstStyle/>
          <a:p>
            <a:pPr>
              <a:lnSpc>
                <a:spcPct val="100000"/>
              </a:lnSpc>
              <a:spcBef>
                <a:spcPts val="800"/>
              </a:spcBef>
            </a:pPr>
            <a:r>
              <a:rPr lang="el" sz="1600" b="0" i="0" strike="noStrike" cap="none" spc="0" baseline="0" dirty="0">
                <a:solidFill>
                  <a:srgbClr val="000000"/>
                </a:solidFill>
                <a:effectLst/>
                <a:latin typeface="Helvetica"/>
                <a:ea typeface="Helvetica"/>
                <a:cs typeface="Helvetica"/>
              </a:rPr>
              <a:t>Τα κύρια μέτρα ελέγχου της σκόνης περιλαμβάνουν, αυτοματισμό, περιχαράκωση των διεργασιών και εξαερισμό</a:t>
            </a:r>
          </a:p>
          <a:p>
            <a:pPr marL="342900" indent="-342900">
              <a:lnSpc>
                <a:spcPct val="100000"/>
              </a:lnSpc>
              <a:spcBef>
                <a:spcPts val="800"/>
              </a:spcBef>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rPr>
              <a:t>Η </a:t>
            </a:r>
            <a:r>
              <a:rPr lang="el" sz="1600" b="1" i="0" strike="noStrike" cap="none" spc="0" baseline="0" dirty="0">
                <a:solidFill>
                  <a:srgbClr val="000000"/>
                </a:solidFill>
                <a:effectLst/>
                <a:latin typeface="Helvetica"/>
                <a:ea typeface="Helvetica"/>
                <a:cs typeface="Helvetica"/>
              </a:rPr>
              <a:t>αυτοματοποίηση</a:t>
            </a:r>
            <a:r>
              <a:rPr lang="el" sz="1600" b="0" i="0" strike="noStrike" cap="none" spc="0" baseline="0" dirty="0">
                <a:solidFill>
                  <a:srgbClr val="000000"/>
                </a:solidFill>
                <a:effectLst/>
                <a:latin typeface="Helvetica"/>
                <a:ea typeface="Helvetica"/>
                <a:cs typeface="Helvetica"/>
              </a:rPr>
              <a:t> συμβάλλει στην ελαχιστοποίηση της επαφής των εργαζομένων με σκονισμένες διεργασίες, επιτρέποντας συχνά την απομακρυσμένη παρακολούθηση των εργασιών από ένα καθαρό δωμάτιο ελέγχου</a:t>
            </a:r>
          </a:p>
          <a:p>
            <a:pPr marL="342900" indent="-342900">
              <a:lnSpc>
                <a:spcPct val="100000"/>
              </a:lnSpc>
              <a:spcBef>
                <a:spcPts val="800"/>
              </a:spcBef>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rPr>
              <a:t>Ο </a:t>
            </a:r>
            <a:r>
              <a:rPr lang="el" sz="1600" b="1" i="0" strike="noStrike" cap="none" spc="0" baseline="0" dirty="0">
                <a:solidFill>
                  <a:srgbClr val="000000"/>
                </a:solidFill>
                <a:effectLst/>
                <a:latin typeface="Helvetica"/>
                <a:ea typeface="Helvetica"/>
                <a:cs typeface="Helvetica"/>
              </a:rPr>
              <a:t>κλειστός χώρος</a:t>
            </a:r>
            <a:r>
              <a:rPr lang="el" sz="1600" b="0" i="0" strike="noStrike" cap="none" spc="0" baseline="0" dirty="0">
                <a:solidFill>
                  <a:srgbClr val="000000"/>
                </a:solidFill>
                <a:effectLst/>
                <a:latin typeface="Helvetica"/>
                <a:ea typeface="Helvetica"/>
                <a:cs typeface="Helvetica"/>
              </a:rPr>
              <a:t> συμβάλλει στην ελαχιστοποίηση της εξάπλωσης της σκόνης μακριά από την πηγή της. </a:t>
            </a:r>
          </a:p>
          <a:p>
            <a:pPr marL="1028700" lvl="1" indent="-342900">
              <a:lnSpc>
                <a:spcPct val="100000"/>
              </a:lnSpc>
              <a:spcBef>
                <a:spcPts val="800"/>
              </a:spcBef>
            </a:pPr>
            <a:r>
              <a:rPr lang="el" sz="1600" b="0" i="0" strike="noStrike" cap="none" spc="0" baseline="0" dirty="0">
                <a:solidFill>
                  <a:srgbClr val="000000"/>
                </a:solidFill>
                <a:effectLst/>
                <a:latin typeface="Helvetica"/>
                <a:ea typeface="Helvetica"/>
                <a:cs typeface="Helvetica"/>
              </a:rPr>
              <a:t>Ένα φυσικό εμπόδιο μεταξύ της διεργασίας και του εργαζομένου μπορεί να επιτύχει υψηλό επίπεδο προστασίας. Ωστόσο, πρέπει να λαμβάνονται προφυλάξεις κατά της έκθεσης εάν χρειάζεται να εισέλθετε στον κλειστό χώρο (θάλαμο)!</a:t>
            </a:r>
          </a:p>
          <a:p>
            <a:pPr marL="1028700" lvl="1" indent="-342900">
              <a:lnSpc>
                <a:spcPct val="100000"/>
              </a:lnSpc>
              <a:spcBef>
                <a:spcPts val="800"/>
              </a:spcBef>
            </a:pPr>
            <a:r>
              <a:rPr lang="el" sz="1600" b="0" i="0" strike="noStrike" cap="none" spc="0" baseline="0" dirty="0">
                <a:solidFill>
                  <a:srgbClr val="000000"/>
                </a:solidFill>
                <a:effectLst/>
                <a:latin typeface="Helvetica"/>
                <a:ea typeface="Helvetica"/>
                <a:cs typeface="Helvetica"/>
              </a:rPr>
              <a:t>Διασφαλίζοντας στεγανότητα μεταξύ του ακροφυσίου πλήρωσης και της σακούλας βοηθά στην πρόληψη της διαφυγής σκόνης</a:t>
            </a:r>
          </a:p>
          <a:p>
            <a:pPr marL="342900" indent="-342900">
              <a:lnSpc>
                <a:spcPct val="100000"/>
              </a:lnSpc>
              <a:spcBef>
                <a:spcPts val="800"/>
              </a:spcBef>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rPr>
              <a:t>Ο </a:t>
            </a:r>
            <a:r>
              <a:rPr lang="el" sz="1600" b="1" i="0" strike="noStrike" cap="none" spc="0" baseline="0" dirty="0">
                <a:solidFill>
                  <a:srgbClr val="000000"/>
                </a:solidFill>
                <a:effectLst/>
                <a:latin typeface="Helvetica"/>
                <a:ea typeface="Helvetica"/>
                <a:cs typeface="Helvetica"/>
              </a:rPr>
              <a:t>εξαερισμός εξαγωγής ρύπων</a:t>
            </a:r>
            <a:r>
              <a:rPr lang="el" sz="1600" b="0" i="0" strike="noStrike" cap="none" spc="0" baseline="0" dirty="0">
                <a:solidFill>
                  <a:srgbClr val="000000"/>
                </a:solidFill>
                <a:effectLst/>
                <a:latin typeface="Helvetica"/>
                <a:ea typeface="Helvetica"/>
                <a:cs typeface="Helvetica"/>
              </a:rPr>
              <a:t> δεσμεύει την αερομεταφερόμενη σκόνη στην πηγή, πριν εκτεθούμε σε αυτήν</a:t>
            </a:r>
          </a:p>
          <a:p>
            <a:pPr marL="342900" indent="-342900">
              <a:lnSpc>
                <a:spcPct val="100000"/>
              </a:lnSpc>
              <a:spcBef>
                <a:spcPts val="800"/>
              </a:spcBef>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rPr>
              <a:t>Ενδέχεται επίσης να χρειαστεί </a:t>
            </a:r>
            <a:r>
              <a:rPr lang="el" sz="1600" b="1" i="0" strike="noStrike" cap="none" spc="0" baseline="0" dirty="0">
                <a:solidFill>
                  <a:srgbClr val="000000"/>
                </a:solidFill>
                <a:effectLst/>
                <a:latin typeface="Helvetica"/>
                <a:ea typeface="Helvetica"/>
                <a:cs typeface="Helvetica"/>
              </a:rPr>
              <a:t>αναπνευστικός προστατευτικός εξοπλισμός</a:t>
            </a:r>
            <a:r>
              <a:rPr lang="el" sz="1600" b="0" i="0" strike="noStrike" cap="none" spc="0" baseline="0" dirty="0">
                <a:solidFill>
                  <a:srgbClr val="000000"/>
                </a:solidFill>
                <a:effectLst/>
                <a:latin typeface="Helvetica"/>
                <a:ea typeface="Helvetica"/>
                <a:cs typeface="Helvetica"/>
              </a:rPr>
              <a:t> εάν τα παραπάνω στοιχεία ελέγχου δεν επαρκούν.</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152945"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ΤΑ ΠΡΕΠΕΙ ΚΑΙ ΤΑ ΜΗ ΤΩΝ ΣΥΣΤΗΜΑΤΩΝ ΣΥΣΚΕΥΑΣΙΑΣ</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62990"/>
            <a:ext cx="10995657" cy="3382056"/>
          </a:xfrm>
        </p:spPr>
        <p:txBody>
          <a:bodyPr/>
          <a:lstStyle/>
          <a:p>
            <a:pPr>
              <a:lnSpc>
                <a:spcPct val="100000"/>
              </a:lnSpc>
              <a:spcBef>
                <a:spcPts val="600"/>
              </a:spcBef>
            </a:pPr>
            <a:r>
              <a:rPr lang="el" sz="1400" b="1" i="0" strike="noStrike" cap="none" spc="0" baseline="0" dirty="0">
                <a:solidFill>
                  <a:srgbClr val="000000"/>
                </a:solidFill>
                <a:effectLst/>
                <a:latin typeface="Helvetica"/>
                <a:ea typeface="Helvetica"/>
                <a:cs typeface="Helvetica"/>
              </a:rPr>
              <a:t>ΤΙ ΠΡΕΠΕΙ ΝΑ ΚΑΝΕΤΕ</a:t>
            </a:r>
          </a:p>
          <a:p>
            <a:pPr marL="285750" indent="-285750">
              <a:lnSpc>
                <a:spcPct val="100000"/>
              </a:lnSpc>
              <a:spcBef>
                <a:spcPts val="600"/>
              </a:spcBef>
              <a:buSzPct val="85000"/>
              <a:buFont typeface=".Apple Color Emoji UI"/>
              <a:buChar char="✅"/>
            </a:pPr>
            <a:r>
              <a:rPr lang="el" sz="1400" b="0" i="0" strike="noStrike" cap="none" spc="0" baseline="0" dirty="0">
                <a:solidFill>
                  <a:srgbClr val="000000"/>
                </a:solidFill>
                <a:effectLst/>
                <a:latin typeface="Helvetica"/>
                <a:ea typeface="Helvetica"/>
                <a:cs typeface="Helvetica"/>
              </a:rPr>
              <a:t>Χρησιμοποιήστε τα προβλεπόμενα μέτρα ελέγχου της σκόνης. Επιπλέον, ενδέχεται να απαιτείται αναπνευστικός προστατευτικός εξοπλισμός</a:t>
            </a:r>
          </a:p>
          <a:p>
            <a:pPr marL="285750" indent="-285750">
              <a:lnSpc>
                <a:spcPct val="100000"/>
              </a:lnSpc>
              <a:spcBef>
                <a:spcPts val="600"/>
              </a:spcBef>
              <a:buSzPct val="85000"/>
              <a:buFont typeface=".Apple Color Emoji UI"/>
              <a:buChar char="✅"/>
            </a:pPr>
            <a:r>
              <a:rPr lang="el" sz="1400" b="0" i="0" strike="noStrike" cap="none" spc="0" baseline="0" dirty="0">
                <a:solidFill>
                  <a:srgbClr val="000000"/>
                </a:solidFill>
                <a:effectLst/>
                <a:latin typeface="Helvetica"/>
                <a:ea typeface="Helvetica"/>
                <a:cs typeface="Helvetica"/>
              </a:rPr>
              <a:t>Σχεδιάστε να αντιμετωπίσετε τις διαρροές με ασφάλεια και καθαρίστε τις αμέσως χρησιμοποιώντας μεθόδους καθαρισμού με ηλεκτρική σκούπα ή υγρό καθαρισμό</a:t>
            </a:r>
          </a:p>
          <a:p>
            <a:pPr marL="285750" indent="-285750">
              <a:lnSpc>
                <a:spcPct val="100000"/>
              </a:lnSpc>
              <a:spcBef>
                <a:spcPts val="600"/>
              </a:spcBef>
              <a:buSzPct val="85000"/>
              <a:buFont typeface=".Apple Color Emoji UI"/>
              <a:buChar char="✅"/>
            </a:pPr>
            <a:r>
              <a:rPr lang="el" sz="1400" b="0" i="0" strike="noStrike" cap="none" spc="0" baseline="0" dirty="0">
                <a:solidFill>
                  <a:srgbClr val="000000"/>
                </a:solidFill>
                <a:effectLst/>
                <a:latin typeface="Helvetica"/>
                <a:ea typeface="Helvetica"/>
                <a:cs typeface="Helvetica"/>
              </a:rPr>
              <a:t>Βεβαιωθείτε ότι τα συστήματα εξαερισμού λειτουργούν αποτελεσματικά</a:t>
            </a:r>
          </a:p>
          <a:p>
            <a:pPr marL="285750" indent="-285750">
              <a:lnSpc>
                <a:spcPct val="100000"/>
              </a:lnSpc>
              <a:spcBef>
                <a:spcPts val="600"/>
              </a:spcBef>
              <a:buSzPct val="85000"/>
              <a:buFont typeface=".Apple Color Emoji UI"/>
              <a:buChar char="✅"/>
            </a:pPr>
            <a:r>
              <a:rPr lang="el" sz="1400" b="0" i="0" strike="noStrike" cap="none" spc="0" baseline="0" dirty="0">
                <a:solidFill>
                  <a:srgbClr val="000000"/>
                </a:solidFill>
                <a:effectLst/>
                <a:latin typeface="Helvetica"/>
                <a:ea typeface="Helvetica"/>
                <a:cs typeface="Helvetica"/>
              </a:rPr>
              <a:t>Αναφέρετε τυχόν ελαττώματα στον προϊστάμενό σας</a:t>
            </a:r>
          </a:p>
          <a:p>
            <a:pPr>
              <a:lnSpc>
                <a:spcPct val="100000"/>
              </a:lnSpc>
              <a:spcBef>
                <a:spcPts val="600"/>
              </a:spcBef>
            </a:pPr>
            <a:r>
              <a:rPr lang="el" sz="1400" b="1" i="0" strike="noStrike" cap="none" spc="0" baseline="0" dirty="0">
                <a:solidFill>
                  <a:srgbClr val="000000"/>
                </a:solidFill>
                <a:effectLst/>
                <a:latin typeface="Helvetica"/>
                <a:ea typeface="Helvetica"/>
                <a:cs typeface="Helvetica"/>
              </a:rPr>
              <a:t>ΤΙ ΔΕΝ ΠΡΕΠΕΙ ΝΑ ΚΑΝΕΤΕ</a:t>
            </a:r>
          </a:p>
          <a:p>
            <a:pPr marL="285750" indent="-285750">
              <a:lnSpc>
                <a:spcPct val="100000"/>
              </a:lnSpc>
              <a:spcBef>
                <a:spcPts val="600"/>
              </a:spcBef>
              <a:buSzPct val="85000"/>
              <a:buFont typeface=".Apple Color Emoji UI"/>
              <a:buChar char="❌"/>
            </a:pPr>
            <a:r>
              <a:rPr lang="el" sz="1400" b="0" i="0" strike="noStrike" cap="none" spc="0" baseline="0" dirty="0">
                <a:solidFill>
                  <a:srgbClr val="000000"/>
                </a:solidFill>
                <a:effectLst/>
                <a:latin typeface="Helvetica"/>
                <a:ea typeface="Helvetica"/>
                <a:cs typeface="Helvetica"/>
              </a:rPr>
              <a:t>Να εισέλθετε στον κλειστό χώρο χωρίς να λάβετε προφυλάξεις έναντι έκθεσης, όπως αναπνευστικό προστατευτικό εξοπλισμό</a:t>
            </a:r>
          </a:p>
          <a:p>
            <a:pPr marL="285750" indent="-285750">
              <a:lnSpc>
                <a:spcPct val="100000"/>
              </a:lnSpc>
              <a:spcBef>
                <a:spcPts val="600"/>
              </a:spcBef>
              <a:buSzPct val="85000"/>
              <a:buFont typeface=".Apple Color Emoji UI"/>
              <a:buChar char="❌"/>
            </a:pPr>
            <a:r>
              <a:rPr lang="el" sz="1400" b="0" i="0" strike="noStrike" cap="none" spc="0" baseline="0" dirty="0">
                <a:solidFill>
                  <a:srgbClr val="000000"/>
                </a:solidFill>
                <a:effectLst/>
                <a:latin typeface="Helvetica"/>
                <a:ea typeface="Helvetica"/>
                <a:cs typeface="Helvetica"/>
              </a:rPr>
              <a:t>Να παρεμποδίσετε τα μέτρα ελέγχου. Παρέχονται για την ασφάλεια και την υγεία σας.</a:t>
            </a:r>
          </a:p>
          <a:p>
            <a:pPr marL="285750" indent="-285750">
              <a:lnSpc>
                <a:spcPct val="100000"/>
              </a:lnSpc>
              <a:spcBef>
                <a:spcPts val="600"/>
              </a:spcBef>
              <a:buSzPct val="85000"/>
              <a:buFont typeface=".Apple Color Emoji UI"/>
              <a:buChar char="❌"/>
            </a:pPr>
            <a:r>
              <a:rPr lang="el" sz="1400" b="0" i="0" strike="noStrike" cap="none" spc="0" baseline="0" dirty="0">
                <a:solidFill>
                  <a:srgbClr val="000000"/>
                </a:solidFill>
                <a:effectLst/>
                <a:latin typeface="Helvetica"/>
                <a:ea typeface="Helvetica"/>
                <a:cs typeface="Helvetica"/>
              </a:rPr>
              <a:t>Να καθαρίσετε με στεγνή βούρτσα. Χρησιμοποιήστε αντ 'αυτού ηλεκτρική σκούπα ή υγρό καθαρισμό.</a:t>
            </a:r>
          </a:p>
          <a:p>
            <a:pPr marL="285750" indent="-285750">
              <a:lnSpc>
                <a:spcPct val="100000"/>
              </a:lnSpc>
              <a:spcBef>
                <a:spcPts val="600"/>
              </a:spcBef>
              <a:buSzPct val="85000"/>
              <a:buFont typeface=".Apple Color Emoji UI"/>
              <a:buChar char="❌"/>
            </a:pPr>
            <a:r>
              <a:rPr lang="el" sz="1400" b="0" i="0" strike="noStrike" cap="none" spc="0" baseline="0" dirty="0">
                <a:solidFill>
                  <a:srgbClr val="FF0000"/>
                </a:solidFill>
                <a:effectLst/>
                <a:latin typeface="Helvetica"/>
                <a:ea typeface="Helvetica"/>
                <a:cs typeface="Helvetica"/>
              </a:rPr>
              <a:t>Κείμενο για τον εκπαιδευτή– προσθέστε επιπλέον πληροφορίες σχετικά με το δικό σας πλαίσιο</a:t>
            </a:r>
          </a:p>
          <a:p>
            <a:pPr marL="285750" indent="-285750">
              <a:lnSpc>
                <a:spcPct val="100000"/>
              </a:lnSpc>
              <a:spcBef>
                <a:spcPts val="600"/>
              </a:spcBef>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ΣΥΜΠΕΡΑΣΜΑ</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000"/>
              </a:lnSpc>
            </a:pPr>
            <a:r>
              <a:rPr lang="el" b="0" i="0" strike="noStrike" cap="none" spc="0" baseline="0" dirty="0">
                <a:solidFill>
                  <a:srgbClr val="000000"/>
                </a:solidFill>
                <a:effectLst/>
                <a:latin typeface="Helvetica"/>
                <a:ea typeface="Helvetica"/>
                <a:cs typeface="Helvetica"/>
              </a:rPr>
              <a:t>Η ορθή χρήση των συστημάτων συσκευασίας μπορεί να συμβάλει στη διατήρηση ενός ασφαλούς περιβάλλοντος εργασίας χωρίς σκόνη. Υπενθύμιση:</a:t>
            </a:r>
          </a:p>
          <a:p>
            <a:pPr marL="285750" indent="-285750">
              <a:lnSpc>
                <a:spcPts val="2000"/>
              </a:lnSpc>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Χρησιμοποιείτε πάντα τα προβλεπόμενα μέτρα ελέγχου της σκόνης</a:t>
            </a:r>
          </a:p>
          <a:p>
            <a:pPr marL="285750" indent="-285750">
              <a:lnSpc>
                <a:spcPts val="2000"/>
              </a:lnSpc>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Εάν υποψιάζεστε ότι τα μέτρα ελέγχου της σκόνης είναι ελαττωματικά, αναφέρετέ το στον υπεύθυνο του εργοταξίου.</a:t>
            </a:r>
          </a:p>
          <a:p>
            <a:pPr marL="285750" indent="-285750">
              <a:lnSpc>
                <a:spcPts val="2000"/>
              </a:lnSpc>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Προβείτε στην άμεση αντιμετώπιση των διαρροών</a:t>
            </a:r>
          </a:p>
          <a:p>
            <a:pPr marL="285750" indent="-285750">
              <a:lnSpc>
                <a:spcPts val="2000"/>
              </a:lnSpc>
              <a:buClr>
                <a:srgbClr val="F1B600"/>
              </a:buClr>
              <a:buSzPct val="120000"/>
              <a:buFont typeface="Wingdings" pitchFamily="2" charset="2"/>
              <a:buChar char="q"/>
            </a:pPr>
            <a:r>
              <a:rPr lang="el" b="0" i="0" strike="noStrike" cap="none" spc="0" baseline="0" dirty="0">
                <a:solidFill>
                  <a:srgbClr val="FF0000"/>
                </a:solidFill>
                <a:effectLst/>
                <a:latin typeface="Helvetica"/>
                <a:ea typeface="Helvetica"/>
                <a:cs typeface="Helvetica"/>
              </a:rPr>
              <a:t>Ο Εκπαιδευτής πρέπει να προβεί στην προσθήκη συμπερασμάτων με βάση τα συμφραζόμενα</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ΚΕΝΗ ΔΙΑΦΑΝΕΙΑ</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Χρησιμοποιήστε αυτήν τη διαφάνεια για να δημιουργήσετε προσαρμοσμένο εκπαιδευτικό υλικό ειδικά για ένα περιβάλλον /εργασία.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αλλάξετε την εικόνα, κάντε δεξί κλικ &gt; αλλαγή εικόνας &gt; από αρχείο.</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δημιουργήσετε περισσότερες διαφάνειες, κάντε κλικ στην καρτέλα "Νέα διαφάνεια" παραπάνω.</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ΠΡΟΣΘΕΤΟ ΕΚΠΑΙΔΕΥΤΙΚΟ ΥΛΙΚΟ</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5078125"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3" history="0"/>
              </a:rPr>
              <a:t>Ορθή πρακτική για συστήματα συσκευασίας (Φύλλο εργασίας 2/1/2018)</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4" history="0"/>
              </a:rPr>
              <a:t>Οδηγός ορθής πρακτικής του NEPSI</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5" history="0"/>
              </a:rPr>
              <a:t>Οδηγός του NEPSI για ΜΜΕ</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173668"/>
            <a:ext cx="10022946" cy="615553"/>
          </a:xfrm>
          <a:prstGeom prst="rect">
            <a:avLst/>
          </a:prstGeom>
          <a:noFill/>
          <a:ln>
            <a:noFill/>
          </a:ln>
        </p:spPr>
        <p:txBody>
          <a:bodyPr wrap="square" anchor="ctr">
            <a:spAutoFit/>
          </a:bodyPr>
          <a:lstStyle/>
          <a:p>
            <a:pPr>
              <a:spcBef>
                <a:spcPts val="1200"/>
              </a:spcBef>
              <a:spcAft>
                <a:spcPts val="1200"/>
              </a:spcAft>
              <a:buSzPct val="130000"/>
            </a:pPr>
            <a:r>
              <a:rPr lang="el" sz="1700" b="0" i="0" strike="noStrike" cap="none" spc="0" baseline="0" dirty="0">
                <a:solidFill>
                  <a:srgbClr val="000000"/>
                </a:solidFill>
                <a:effectLst/>
                <a:latin typeface="Calibri"/>
                <a:ea typeface="Calibri"/>
                <a:cs typeface="Calibri"/>
              </a:rPr>
              <a:t>Επισκεφθείτε την </a:t>
            </a:r>
            <a:r>
              <a:rPr lang="el" sz="1700" b="1" i="0" strike="noStrike" cap="none" spc="0" baseline="0" dirty="0">
                <a:solidFill>
                  <a:srgbClr val="000000"/>
                </a:solidFill>
                <a:effectLst/>
                <a:latin typeface="Calibri"/>
                <a:ea typeface="Calibri"/>
                <a:cs typeface="Calibri"/>
              </a:rPr>
              <a:t>πλατφόρμα ηλεκτρονικής μάθησης του NEPSI</a:t>
            </a:r>
            <a:r>
              <a:rPr lang="el" sz="1700" b="0" i="0" strike="noStrike" cap="none" spc="0" baseline="0" dirty="0">
                <a:solidFill>
                  <a:srgbClr val="000000"/>
                </a:solidFill>
                <a:effectLst/>
                <a:latin typeface="Calibri"/>
                <a:ea typeface="Calibri"/>
                <a:cs typeface="Calibri"/>
              </a:rPr>
              <a:t> στο </a:t>
            </a:r>
            <a:r>
              <a:rPr lang="el" sz="1700" b="0" i="0" strike="noStrike" cap="none" spc="0" baseline="0" dirty="0">
                <a:solidFill>
                  <a:srgbClr val="000000"/>
                </a:solidFill>
                <a:effectLst/>
                <a:latin typeface="Calibri"/>
                <a:ea typeface="Calibri"/>
                <a:cs typeface="Calibri"/>
                <a:hlinkClick r:id="rId6" history="0"/>
              </a:rPr>
              <a:t>training.nepsi.eu</a:t>
            </a:r>
            <a:r>
              <a:rPr lang="el" sz="1700" b="0" i="0" strike="noStrike" cap="none" spc="0" baseline="0" dirty="0">
                <a:solidFill>
                  <a:srgbClr val="000000"/>
                </a:solidFill>
                <a:effectLst/>
                <a:latin typeface="Calibri"/>
                <a:ea typeface="Calibri"/>
                <a:cs typeface="Calibri"/>
              </a:rPr>
              <a:t> για περισσότερους μαθησιακούς πόρους σχετικά με το κρυσταλλικό πυρίτιο (RCS).</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872FC3CC-7254-489C-B4E7-F1BF96709D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47</TotalTime>
  <Words>1173</Words>
  <Application>Microsoft Macintosh PowerPoint</Application>
  <PresentationFormat>Widescreen</PresentationFormat>
  <Paragraphs>86</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48</cp:revision>
  <dcterms:created xsi:type="dcterms:W3CDTF">2020-07-22T07:31:06Z</dcterms:created>
  <dcterms:modified xsi:type="dcterms:W3CDTF">2024-11-13T11:53:51Z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