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a:p>
            <a:endParaRPr lang="en-US" sz="1200" b="0" i="0" u="none" strike="noStrike" kern="1200" dirty="0">
              <a:solidFill>
                <a:schemeClr val="tx1"/>
              </a:solidFill>
              <a:effectLst/>
              <a:latin typeface="+mn-lt"/>
              <a:ea typeface="+mn-ea"/>
              <a:cs typeface="+mn-cs"/>
            </a:endParaRPr>
          </a:p>
          <a:p>
            <a:r>
              <a:rPr lang="lv" sz="1200" b="0" i="0" strike="noStrike" cap="none" spc="0" baseline="0" dirty="0">
                <a:solidFill>
                  <a:srgbClr val="000000"/>
                </a:solidFill>
                <a:effectLst/>
                <a:latin typeface="Calibri"/>
                <a:ea typeface="Calibri"/>
                <a:cs typeface="Calibri"/>
              </a:rPr>
              <a:t>Šīs apmācības sniedz norādījumus par putekļu kontroli iepakošanas sistēmās. Paturiet prātā, ka, izstrādājot iepakošanas sistēmu, ir jāveic riska novērtējums, lai gan tas galvenokārt attiecas uz vadību.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v" sz="1400" b="1" i="0" strike="noStrike" cap="none" spc="0" baseline="0" dirty="0">
                <a:solidFill>
                  <a:srgbClr val="F6A317"/>
                </a:solidFill>
                <a:effectLst/>
                <a:latin typeface="Helvetica"/>
                <a:ea typeface="Helvetica"/>
                <a:cs typeface="Helvetica"/>
              </a:rPr>
              <a:t>LABĀS PRAKSES APMĀCĪBAS PAR IEPAKOŠANAS SISTĒMĀM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lv" sz="2800" b="1" i="0" strike="noStrike" cap="none" spc="0" baseline="0">
                <a:solidFill>
                  <a:srgbClr val="FFFFFF"/>
                </a:solidFill>
                <a:effectLst/>
                <a:latin typeface="Helvetica"/>
                <a:ea typeface="Helvetica"/>
                <a:cs typeface="Helvetica"/>
              </a:rPr>
              <a:t>LABĀS PRAKSES APMĀCĪBAS PAR IEPAKOŠANAS SISTĒMĀM</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327571" y="304800"/>
            <a:ext cx="3508829"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2208566"/>
            <a:ext cx="6995159" cy="3682369"/>
          </a:xfrm>
        </p:spPr>
        <p:txBody>
          <a:bodyPr/>
          <a:lstStyle/>
          <a:p>
            <a:pPr>
              <a:lnSpc>
                <a:spcPts val="2400"/>
              </a:lnSpc>
            </a:pPr>
            <a:r>
              <a:rPr lang="lv" sz="1800" b="1" i="0" strike="noStrike" cap="none" spc="0" baseline="0" dirty="0">
                <a:solidFill>
                  <a:srgbClr val="000000"/>
                </a:solidFill>
                <a:effectLst/>
                <a:latin typeface="Helvetica"/>
                <a:ea typeface="Helvetica"/>
                <a:cs typeface="Helvetica"/>
              </a:rPr>
              <a:t>Svarīgākais ir iemācīties aizsargāt sevi pret apdraudējumiem, </a:t>
            </a:r>
            <a:br>
              <a:rPr lang="en-US" sz="1800" b="1" i="0" strike="noStrike" cap="none" spc="0" baseline="0" dirty="0">
                <a:solidFill>
                  <a:srgbClr val="000000"/>
                </a:solidFill>
                <a:effectLst/>
                <a:latin typeface="Helvetica"/>
                <a:ea typeface="Helvetica"/>
                <a:cs typeface="Helvetica"/>
              </a:rPr>
            </a:br>
            <a:r>
              <a:rPr lang="lv" sz="1800" b="1" i="0" strike="noStrike" cap="none" spc="0" baseline="0" dirty="0">
                <a:solidFill>
                  <a:srgbClr val="000000"/>
                </a:solidFill>
                <a:effectLst/>
                <a:latin typeface="Helvetica"/>
                <a:ea typeface="Helvetica"/>
                <a:cs typeface="Helvetica"/>
              </a:rPr>
              <a:t>kas var rasties darbā.</a:t>
            </a:r>
          </a:p>
          <a:p>
            <a:pPr>
              <a:lnSpc>
                <a:spcPts val="2400"/>
              </a:lnSpc>
              <a:spcBef>
                <a:spcPts val="600"/>
              </a:spcBef>
            </a:pPr>
            <a:r>
              <a:rPr lang="lv" sz="1800" b="0" i="0" strike="noStrike" cap="none" spc="0" baseline="0" dirty="0">
                <a:solidFill>
                  <a:srgbClr val="000000"/>
                </a:solidFill>
                <a:effectLst/>
                <a:latin typeface="Helvetica"/>
                <a:ea typeface="Helvetica"/>
                <a:cs typeface="Helvetica"/>
              </a:rPr>
              <a:t>Šajā PowerPoint apmācības prezentācijā jūs uzzināsiet:</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 iepakošanas procesos var rasties gaisā esoši putekļi.</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Kāda ir iepakošanas sistēmu uzbūve, lai līdz minimumam </a:t>
            </a:r>
            <a:br>
              <a:rPr lang="en-US" sz="1800" b="0" i="0" strike="noStrike" cap="none" spc="0" baseline="0" dirty="0">
                <a:solidFill>
                  <a:srgbClr val="000000"/>
                </a:solidFill>
                <a:effectLst/>
                <a:latin typeface="Helvetica"/>
                <a:ea typeface="Helvetica"/>
                <a:cs typeface="Helvetica"/>
              </a:rPr>
            </a:br>
            <a:r>
              <a:rPr lang="lv" sz="1800" b="0" i="0" strike="noStrike" cap="none" spc="0" baseline="0" dirty="0">
                <a:solidFill>
                  <a:srgbClr val="000000"/>
                </a:solidFill>
                <a:effectLst/>
                <a:latin typeface="Helvetica"/>
                <a:ea typeface="Helvetica"/>
                <a:cs typeface="Helvetica"/>
              </a:rPr>
              <a:t>samazinātu gaisā esošo putekļu, tostarp ieelpojamā kristāliskā </a:t>
            </a:r>
            <a:br>
              <a:rPr lang="en-US" sz="1800" b="0" i="0" strike="noStrike" cap="none" spc="0" baseline="0" dirty="0">
                <a:solidFill>
                  <a:srgbClr val="000000"/>
                </a:solidFill>
                <a:effectLst/>
                <a:latin typeface="Helvetica"/>
                <a:ea typeface="Helvetica"/>
                <a:cs typeface="Helvetica"/>
              </a:rPr>
            </a:br>
            <a:r>
              <a:rPr lang="lv" sz="1800" b="0" i="0" strike="noStrike" cap="none" spc="0" baseline="0" dirty="0">
                <a:solidFill>
                  <a:srgbClr val="000000"/>
                </a:solidFill>
                <a:effectLst/>
                <a:latin typeface="Helvetica"/>
                <a:ea typeface="Helvetica"/>
                <a:cs typeface="Helvetica"/>
              </a:rPr>
              <a:t>silīcija dioksīda putekļu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izdalīšanos.</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Kāda laba prakse jāievēro, lai pasargātu sevi no gaisā esošo </a:t>
            </a:r>
            <a:br>
              <a:rPr lang="en-US" sz="1800" b="0" i="0" strike="noStrike" cap="none" spc="0" baseline="0" dirty="0">
                <a:solidFill>
                  <a:srgbClr val="000000"/>
                </a:solidFill>
                <a:effectLst/>
                <a:latin typeface="Helvetica"/>
                <a:ea typeface="Helvetica"/>
                <a:cs typeface="Helvetica"/>
              </a:rPr>
            </a:br>
            <a:r>
              <a:rPr lang="lv" sz="1800" b="0" i="0" strike="noStrike" cap="none" spc="0" baseline="0" dirty="0">
                <a:solidFill>
                  <a:srgbClr val="000000"/>
                </a:solidFill>
                <a:effectLst/>
                <a:latin typeface="Helvetica"/>
                <a:ea typeface="Helvetica"/>
                <a:cs typeface="Helvetica"/>
              </a:rPr>
              <a:t>putekļu iedarbības.</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285750" indent="-285750">
              <a:lnSpc>
                <a:spcPts val="2400"/>
              </a:lnSpc>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v" sz="1800" b="0" i="0" strike="noStrike" cap="none" spc="0" baseline="0">
                <a:solidFill>
                  <a:srgbClr val="000000"/>
                </a:solidFill>
                <a:effectLst/>
                <a:latin typeface="Helvetica"/>
                <a:ea typeface="Helvetica"/>
                <a:cs typeface="Helvetica"/>
              </a:rPr>
              <a:t>Putekļus, ko rada iepakošanas sistēmas, var ierobežot, izmantojot norobežošanu, nosūces/ventilāciju, individuālos aizsardzības līdzekļus un labu higiēnu/uzkopšanu, kas ir četras no piecām galvenajām putekļu kontroles metodēm.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69825"/>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Šīs darbības var radīt daudz putekļu.</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lv" sz="2800" b="1" i="0" strike="noStrike" cap="none" spc="0" baseline="0" dirty="0">
                <a:solidFill>
                  <a:srgbClr val="F6A317"/>
                </a:solidFill>
                <a:effectLst/>
                <a:latin typeface="Helvetica"/>
                <a:ea typeface="Helvetica"/>
                <a:cs typeface="Helvetica"/>
              </a:rPr>
              <a:t>KĀ IEPAKOŠANAS SISTĒMAS VAR RADĪT </a:t>
            </a:r>
            <a:r>
              <a:rPr lang="lv" sz="2800" b="1" i="1" strike="noStrike" cap="none" spc="0" baseline="0" dirty="0">
                <a:solidFill>
                  <a:srgbClr val="F6A317"/>
                </a:solidFill>
                <a:effectLst/>
                <a:latin typeface="Helvetica"/>
                <a:ea typeface="Helvetica"/>
                <a:cs typeface="Helvetica"/>
              </a:rPr>
              <a:t>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390713" cy="3786897"/>
          </a:xfrm>
        </p:spPr>
        <p:txBody>
          <a:bodyPr anchor="t"/>
          <a:lstStyle/>
          <a:p>
            <a:pPr>
              <a:lnSpc>
                <a:spcPts val="2400"/>
              </a:lnSpc>
            </a:pPr>
            <a:r>
              <a:rPr lang="lv" sz="1800" b="0" i="0" strike="noStrike" cap="none" spc="0" baseline="0" dirty="0">
                <a:solidFill>
                  <a:srgbClr val="000000"/>
                </a:solidFill>
                <a:effectLst/>
                <a:latin typeface="Helvetica"/>
                <a:ea typeface="Helvetica"/>
                <a:cs typeface="Helvetica"/>
              </a:rPr>
              <a:t>Iepakošanas sistēmas ir saistītas ar liela materiāla daudzuma pārvietošanu, kas bieži satur kristālisko silīcija dioksīdu. </a:t>
            </a:r>
          </a:p>
          <a:p>
            <a:pPr>
              <a:lnSpc>
                <a:spcPts val="2400"/>
              </a:lnSpc>
              <a:spcAft>
                <a:spcPts val="1000"/>
              </a:spcAft>
            </a:pPr>
            <a:r>
              <a:rPr lang="lv" sz="1800" b="0" i="0" strike="noStrike" cap="none" spc="0" baseline="0" dirty="0">
                <a:solidFill>
                  <a:srgbClr val="000000"/>
                </a:solidFill>
                <a:effectLst/>
                <a:latin typeface="Helvetica"/>
                <a:ea typeface="Helvetica"/>
                <a:cs typeface="Helvetica"/>
              </a:rPr>
              <a:t>Iepakošanas metode ietekmē gaisā esošo ieelpojamo putekļu daudzumu, kas var rasties. </a:t>
            </a:r>
          </a:p>
          <a:p>
            <a:pPr marL="342900" indent="-342900">
              <a:lnSpc>
                <a:spcPts val="2400"/>
              </a:lnSpc>
              <a:spcBef>
                <a:spcPct val="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Sausie materiāli parasti rada vairāk putekļu nekā mitrie materiāli.</a:t>
            </a:r>
          </a:p>
          <a:p>
            <a:pPr marL="342900" indent="-342900">
              <a:lnSpc>
                <a:spcPts val="2400"/>
              </a:lnSpc>
              <a:spcBef>
                <a:spcPct val="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Ātrākai, augstas enerģijas iepakošanai ir tendence radīt vairāk putekļu.</a:t>
            </a:r>
          </a:p>
          <a:p>
            <a:pPr marL="342900" indent="-342900">
              <a:lnSpc>
                <a:spcPts val="2400"/>
              </a:lnSpc>
              <a:spcBef>
                <a:spcPct val="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Ja pulverveida materiāla šķidrināšanai izmanto saspiestu gaisu, gaisā var izdalīties vairāk putekļu.</a:t>
            </a:r>
          </a:p>
          <a:p>
            <a:pPr marL="342900" indent="-342900">
              <a:lnSpc>
                <a:spcPts val="2400"/>
              </a:lnSpc>
              <a:spcBef>
                <a:spcPct val="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Vairāk putekļu rodas, kad materiāli krīt no lielāka augstuma.</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9650319" cy="850900"/>
          </a:xfrm>
        </p:spPr>
        <p:txBody>
          <a:bodyPr/>
          <a:lstStyle/>
          <a:p>
            <a:pPr>
              <a:lnSpc>
                <a:spcPct val="100000"/>
              </a:lnSpc>
            </a:pPr>
            <a:r>
              <a:rPr lang="lv" sz="2800" b="1" i="0" strike="noStrike" cap="none" spc="0" baseline="0" dirty="0">
                <a:solidFill>
                  <a:srgbClr val="F6A317"/>
                </a:solidFill>
                <a:effectLst/>
                <a:latin typeface="Helvetica"/>
                <a:ea typeface="Helvetica"/>
                <a:cs typeface="Helvetica"/>
              </a:rPr>
              <a:t>PUTEKĻU IEDARBĪBAS SAMAZINĀŠANA IEPAKOŠANAS SISTĒMĀS</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0952386" cy="3220629"/>
          </a:xfrm>
        </p:spPr>
        <p:txBody>
          <a:bodyPr anchor="t"/>
          <a:lstStyle/>
          <a:p>
            <a:pPr>
              <a:lnSpc>
                <a:spcPct val="100000"/>
              </a:lnSpc>
              <a:spcAft>
                <a:spcPts val="600"/>
              </a:spcAft>
            </a:pPr>
            <a:r>
              <a:rPr lang="lv" sz="1600" b="0" i="0" strike="noStrike" cap="none" spc="0" baseline="0" dirty="0">
                <a:solidFill>
                  <a:srgbClr val="000000"/>
                </a:solidFill>
                <a:effectLst/>
                <a:latin typeface="Helvetica"/>
                <a:ea typeface="Helvetica"/>
                <a:cs typeface="Helvetica"/>
              </a:rPr>
              <a:t>Galvenie putekļu kontroles pasākumi ietver automatizāciju, procesu norobežošanu un ventilāciju.</a:t>
            </a:r>
          </a:p>
          <a:p>
            <a:pPr marL="342900" indent="-342900">
              <a:lnSpc>
                <a:spcPct val="100000"/>
              </a:lnSpc>
              <a:spcAft>
                <a:spcPts val="600"/>
              </a:spcAft>
              <a:buFont typeface="Arial" panose="020B0604020202020204" pitchFamily="34" charset="0"/>
              <a:buChar char="•"/>
            </a:pPr>
            <a:r>
              <a:rPr lang="lv" sz="1600" b="1" i="0" strike="noStrike" cap="none" spc="0" baseline="0" dirty="0">
                <a:solidFill>
                  <a:srgbClr val="000000"/>
                </a:solidFill>
                <a:effectLst/>
                <a:latin typeface="Helvetica"/>
                <a:ea typeface="Helvetica"/>
                <a:cs typeface="Helvetica"/>
              </a:rPr>
              <a:t>Automatizācija</a:t>
            </a:r>
            <a:r>
              <a:rPr lang="lv" sz="1600" b="0" i="0" strike="noStrike" cap="none" spc="0" baseline="0" dirty="0">
                <a:solidFill>
                  <a:srgbClr val="000000"/>
                </a:solidFill>
                <a:effectLst/>
                <a:latin typeface="Helvetica"/>
                <a:ea typeface="Helvetica"/>
                <a:cs typeface="Helvetica"/>
              </a:rPr>
              <a:t> palīdz līdz minimumam samazināt darbinieku saskarsmi ar putekļainiem procesiem, bieži vien ļaujot darba procesus uzraudzīt attālināti no tīras vadības telpas.</a:t>
            </a:r>
          </a:p>
          <a:p>
            <a:pPr marL="342900" indent="-342900">
              <a:lnSpc>
                <a:spcPct val="100000"/>
              </a:lnSpc>
              <a:spcAft>
                <a:spcPts val="600"/>
              </a:spcAft>
              <a:buFont typeface="Arial" panose="020B0604020202020204" pitchFamily="34" charset="0"/>
              <a:buChar char="•"/>
            </a:pPr>
            <a:r>
              <a:rPr lang="lv" sz="1600" b="1" i="0" strike="noStrike" cap="none" spc="0" baseline="0" dirty="0">
                <a:solidFill>
                  <a:srgbClr val="000000"/>
                </a:solidFill>
                <a:effectLst/>
                <a:latin typeface="Helvetica"/>
                <a:ea typeface="Helvetica"/>
                <a:cs typeface="Helvetica"/>
              </a:rPr>
              <a:t>Norobežošana</a:t>
            </a:r>
            <a:r>
              <a:rPr lang="lv" sz="1600" b="0" i="0" strike="noStrike" cap="none" spc="0" baseline="0" dirty="0">
                <a:solidFill>
                  <a:srgbClr val="000000"/>
                </a:solidFill>
                <a:effectLst/>
                <a:latin typeface="Helvetica"/>
                <a:ea typeface="Helvetica"/>
                <a:cs typeface="Helvetica"/>
              </a:rPr>
              <a:t> palīdz samazināt putekļu izplatīšanos no to rašanās vietas. </a:t>
            </a:r>
          </a:p>
          <a:p>
            <a:pPr marL="1028700" lvl="1" indent="-342900">
              <a:lnSpc>
                <a:spcPct val="100000"/>
              </a:lnSpc>
              <a:spcAft>
                <a:spcPts val="600"/>
              </a:spcAft>
            </a:pPr>
            <a:r>
              <a:rPr lang="lv" sz="1600" b="0" i="0" strike="noStrike" cap="none" spc="0" baseline="0" dirty="0">
                <a:solidFill>
                  <a:srgbClr val="000000"/>
                </a:solidFill>
                <a:effectLst/>
                <a:latin typeface="Helvetica"/>
                <a:ea typeface="Helvetica"/>
                <a:cs typeface="Helvetica"/>
              </a:rPr>
              <a:t>Ar fizisku barjeru starp procesu un darbinieku var panākt augstu aizsardzības līmeni. Tomēr, ja nepieciešams iekļūt norobežotajā telpā, jāievēro piesardzības pasākumi, lai izvairītos no iedarbības!</a:t>
            </a:r>
          </a:p>
          <a:p>
            <a:pPr marL="1028700" lvl="1" indent="-342900">
              <a:lnSpc>
                <a:spcPct val="100000"/>
              </a:lnSpc>
              <a:spcAft>
                <a:spcPts val="600"/>
              </a:spcAft>
            </a:pPr>
            <a:r>
              <a:rPr lang="lv" sz="1600" b="0" i="0" strike="noStrike" cap="none" spc="0" baseline="0" dirty="0">
                <a:solidFill>
                  <a:srgbClr val="000000"/>
                </a:solidFill>
                <a:effectLst/>
                <a:latin typeface="Helvetica"/>
                <a:ea typeface="Helvetica"/>
                <a:cs typeface="Helvetica"/>
              </a:rPr>
              <a:t>Cieša blīvējuma nodrošināšana starp uzpildes sprauslu un maisiņu palīdz novērst putekļu noplūdi.</a:t>
            </a:r>
          </a:p>
          <a:p>
            <a:pPr marL="342900" indent="-342900">
              <a:lnSpc>
                <a:spcPct val="100000"/>
              </a:lnSpc>
              <a:spcAft>
                <a:spcPts val="600"/>
              </a:spcAft>
              <a:buFont typeface="Arial" panose="020B0604020202020204" pitchFamily="34" charset="0"/>
              <a:buChar char="•"/>
            </a:pPr>
            <a:r>
              <a:rPr lang="lv" sz="1600" b="1" i="0" strike="noStrike" cap="none" spc="0" baseline="0" dirty="0">
                <a:solidFill>
                  <a:srgbClr val="000000"/>
                </a:solidFill>
                <a:effectLst/>
                <a:latin typeface="Helvetica"/>
                <a:ea typeface="Helvetica"/>
                <a:cs typeface="Helvetica"/>
              </a:rPr>
              <a:t>Nosūces ventilācija</a:t>
            </a:r>
            <a:r>
              <a:rPr lang="lv" sz="1600" b="0" i="0" strike="noStrike" cap="none" spc="0" baseline="0" dirty="0">
                <a:solidFill>
                  <a:srgbClr val="000000"/>
                </a:solidFill>
                <a:effectLst/>
                <a:latin typeface="Helvetica"/>
                <a:ea typeface="Helvetica"/>
                <a:cs typeface="Helvetica"/>
              </a:rPr>
              <a:t> aiztur gaisā esošos putekļus to rašanās vietā pirms mēs tiekam pakļauti to iedarbībai.</a:t>
            </a:r>
          </a:p>
          <a:p>
            <a:pPr marL="342900" indent="-342900">
              <a:lnSpc>
                <a:spcPct val="100000"/>
              </a:lnSpc>
              <a:spcAft>
                <a:spcPts val="600"/>
              </a:spcAft>
              <a:buFont typeface="Arial" panose="020B0604020202020204" pitchFamily="34" charset="0"/>
              <a:buChar char="•"/>
            </a:pPr>
            <a:r>
              <a:rPr lang="lv" sz="1600" b="1" i="0" strike="noStrike" cap="none" spc="0" baseline="0" dirty="0">
                <a:solidFill>
                  <a:srgbClr val="000000"/>
                </a:solidFill>
                <a:effectLst/>
                <a:latin typeface="Helvetica"/>
                <a:ea typeface="Helvetica"/>
                <a:cs typeface="Helvetica"/>
              </a:rPr>
              <a:t>Elpceļu aizsarglīdzekļi</a:t>
            </a:r>
            <a:r>
              <a:rPr lang="lv" sz="1600" b="0" i="0" strike="noStrike" cap="none" spc="0" baseline="0" dirty="0">
                <a:solidFill>
                  <a:srgbClr val="000000"/>
                </a:solidFill>
                <a:effectLst/>
                <a:latin typeface="Helvetica"/>
                <a:ea typeface="Helvetica"/>
                <a:cs typeface="Helvetica"/>
              </a:rPr>
              <a:t> var būt nepieciešami arī tad, ja iepriekš minētie kontroles pasākumi nav pietiekami.</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428113" cy="850900"/>
          </a:xfrm>
        </p:spPr>
        <p:txBody>
          <a:bodyPr/>
          <a:lstStyle/>
          <a:p>
            <a:pPr>
              <a:lnSpc>
                <a:spcPct val="100000"/>
              </a:lnSpc>
            </a:pPr>
            <a:r>
              <a:rPr lang="lv" sz="2800" b="1" i="0" strike="noStrike" cap="none" spc="0" baseline="0" dirty="0">
                <a:solidFill>
                  <a:srgbClr val="F6A317"/>
                </a:solidFill>
                <a:effectLst/>
                <a:latin typeface="Helvetica"/>
                <a:ea typeface="Helvetica"/>
                <a:cs typeface="Helvetica"/>
              </a:rPr>
              <a:t>IETEIKUMI IEPAKOŠANAS SISTĒMĀM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341109"/>
            <a:ext cx="10995657" cy="3716791"/>
          </a:xfrm>
        </p:spPr>
        <p:txBody>
          <a:bodyPr/>
          <a:lstStyle/>
          <a:p>
            <a:pPr>
              <a:lnSpc>
                <a:spcPct val="100000"/>
              </a:lnSpc>
            </a:pPr>
            <a:r>
              <a:rPr lang="lv" sz="1400" b="1" i="0" strike="noStrike" cap="none" spc="0" baseline="0" dirty="0">
                <a:solidFill>
                  <a:srgbClr val="000000"/>
                </a:solidFill>
                <a:effectLst/>
                <a:latin typeface="Helvetica"/>
                <a:ea typeface="Helvetica"/>
                <a:cs typeface="Helvetica"/>
              </a:rPr>
              <a:t>KO DARĪT</a:t>
            </a:r>
          </a:p>
          <a:p>
            <a:pPr marL="285750" indent="-285750">
              <a:lnSpc>
                <a:spcPct val="100000"/>
              </a:lnSpc>
              <a:buSzPct val="85000"/>
              <a:buFont typeface=".Apple Color Emoji UI"/>
              <a:buChar char="✅"/>
            </a:pPr>
            <a:r>
              <a:rPr lang="lv" sz="1400" b="0" i="0" strike="noStrike" cap="none" spc="0" baseline="0" dirty="0">
                <a:solidFill>
                  <a:srgbClr val="000000"/>
                </a:solidFill>
                <a:effectLst/>
                <a:latin typeface="Helvetica"/>
                <a:ea typeface="Helvetica"/>
                <a:cs typeface="Helvetica"/>
              </a:rPr>
              <a:t>Izmantojiet esošos putekļu kontroles pasākumus. Turklāt var būt nepieciešami elpceļu aizsardzības līdzekļi.</a:t>
            </a:r>
          </a:p>
          <a:p>
            <a:pPr marL="285750" indent="-285750">
              <a:lnSpc>
                <a:spcPct val="100000"/>
              </a:lnSpc>
              <a:buSzPct val="85000"/>
              <a:buFont typeface=".Apple Color Emoji UI"/>
              <a:buChar char="✅"/>
            </a:pPr>
            <a:r>
              <a:rPr lang="lv" sz="1400" b="0" i="0" strike="noStrike" cap="none" spc="0" baseline="0" dirty="0">
                <a:solidFill>
                  <a:srgbClr val="000000"/>
                </a:solidFill>
                <a:effectLst/>
                <a:latin typeface="Helvetica"/>
                <a:ea typeface="Helvetica"/>
                <a:cs typeface="Helvetica"/>
              </a:rPr>
              <a:t>Izstrādājiet plānu, kā droši likvidēt noplūdes, un nekavējoties satīriet tās, izmantojot putekļsūcēju vai mitro tīrīšanas metodi.</a:t>
            </a:r>
          </a:p>
          <a:p>
            <a:pPr marL="285750" indent="-285750">
              <a:lnSpc>
                <a:spcPct val="100000"/>
              </a:lnSpc>
              <a:buSzPct val="85000"/>
              <a:buFont typeface=".Apple Color Emoji UI"/>
              <a:buChar char="✅"/>
            </a:pPr>
            <a:r>
              <a:rPr lang="lv" sz="1400" b="0" i="0" strike="noStrike" cap="none" spc="0" baseline="0" dirty="0">
                <a:solidFill>
                  <a:srgbClr val="000000"/>
                </a:solidFill>
                <a:effectLst/>
                <a:latin typeface="Helvetica"/>
                <a:ea typeface="Helvetica"/>
                <a:cs typeface="Helvetica"/>
              </a:rPr>
              <a:t>Pārliecinieties, ka ventilācijas sistēmas darbojas efektīvi.</a:t>
            </a:r>
          </a:p>
          <a:p>
            <a:pPr marL="285750" indent="-285750">
              <a:lnSpc>
                <a:spcPct val="100000"/>
              </a:lnSpc>
              <a:spcAft>
                <a:spcPts val="1000"/>
              </a:spcAft>
              <a:buSzPct val="85000"/>
              <a:buFont typeface=".Apple Color Emoji UI"/>
              <a:buChar char="✅"/>
            </a:pPr>
            <a:r>
              <a:rPr lang="lv" sz="1400" b="0" i="0" strike="noStrike" cap="none" spc="0" baseline="0" dirty="0">
                <a:solidFill>
                  <a:srgbClr val="000000"/>
                </a:solidFill>
                <a:effectLst/>
                <a:latin typeface="Helvetica"/>
                <a:ea typeface="Helvetica"/>
                <a:cs typeface="Helvetica"/>
              </a:rPr>
              <a:t>Ziņojiet par bojājumiem savam tiešajam vadītājam.</a:t>
            </a:r>
          </a:p>
          <a:p>
            <a:pPr>
              <a:lnSpc>
                <a:spcPct val="100000"/>
              </a:lnSpc>
            </a:pPr>
            <a:r>
              <a:rPr lang="lv" sz="1400" b="1" i="0" strike="noStrike" cap="none" spc="0" baseline="0" dirty="0">
                <a:solidFill>
                  <a:srgbClr val="000000"/>
                </a:solidFill>
                <a:effectLst/>
                <a:latin typeface="Helvetica"/>
                <a:ea typeface="Helvetica"/>
                <a:cs typeface="Helvetica"/>
              </a:rPr>
              <a:t>KO NEDARĪT</a:t>
            </a:r>
          </a:p>
          <a:p>
            <a:pPr marL="285750" indent="-285750">
              <a:lnSpc>
                <a:spcPct val="100000"/>
              </a:lnSpc>
              <a:buSzPct val="85000"/>
              <a:buFont typeface=".Apple Color Emoji UI"/>
              <a:buChar char="❌"/>
            </a:pPr>
            <a:r>
              <a:rPr lang="lv" sz="1400" b="0" i="0" strike="noStrike" cap="none" spc="0" baseline="0" dirty="0">
                <a:solidFill>
                  <a:srgbClr val="000000"/>
                </a:solidFill>
                <a:effectLst/>
                <a:latin typeface="Helvetica"/>
                <a:ea typeface="Helvetica"/>
                <a:cs typeface="Helvetica"/>
              </a:rPr>
              <a:t>Neejiet norobežotajā telpā, neveicot piesardzības pasākumus, piemēram, neizmantojot elpceļu aizsarglīdzekļus.</a:t>
            </a:r>
          </a:p>
          <a:p>
            <a:pPr marL="285750" indent="-285750">
              <a:lnSpc>
                <a:spcPct val="100000"/>
              </a:lnSpc>
              <a:buSzPct val="85000"/>
              <a:buFont typeface=".Apple Color Emoji UI"/>
              <a:buChar char="❌"/>
            </a:pPr>
            <a:r>
              <a:rPr lang="lv" sz="1400" b="0" i="0" strike="noStrike" cap="none" spc="0" baseline="0" dirty="0">
                <a:solidFill>
                  <a:srgbClr val="000000"/>
                </a:solidFill>
                <a:effectLst/>
                <a:latin typeface="Helvetica"/>
                <a:ea typeface="Helvetica"/>
                <a:cs typeface="Helvetica"/>
              </a:rPr>
              <a:t>Netraucējiet kontroles pasākumiem. Tie ir ieviesti jūsu drošībai un veselībai.</a:t>
            </a:r>
          </a:p>
          <a:p>
            <a:pPr marL="285750" indent="-285750">
              <a:lnSpc>
                <a:spcPct val="100000"/>
              </a:lnSpc>
              <a:buSzPct val="85000"/>
              <a:buFont typeface=".Apple Color Emoji UI"/>
              <a:buChar char="❌"/>
            </a:pPr>
            <a:r>
              <a:rPr lang="lv" sz="1400" b="0" i="0" strike="noStrike" cap="none" spc="0" baseline="0" dirty="0">
                <a:solidFill>
                  <a:srgbClr val="000000"/>
                </a:solidFill>
                <a:effectLst/>
                <a:latin typeface="Helvetica"/>
                <a:ea typeface="Helvetica"/>
                <a:cs typeface="Helvetica"/>
              </a:rPr>
              <a:t>Tīrīšanai neizmantojiet sausu birsti. Tā vietā jāizmanto putekļsūcējs vai mitrā tīrīšana.</a:t>
            </a:r>
          </a:p>
          <a:p>
            <a:pPr marL="285750" indent="-285750">
              <a:lnSpc>
                <a:spcPct val="100000"/>
              </a:lnSpc>
              <a:buSzPct val="85000"/>
              <a:buFont typeface=".Apple Color Emoji UI"/>
              <a:buChar char="❌"/>
            </a:pPr>
            <a:r>
              <a:rPr lang="lv" sz="1400" b="0" i="0" strike="noStrike" cap="none" spc="0" baseline="0" dirty="0">
                <a:solidFill>
                  <a:srgbClr val="FF0000"/>
                </a:solidFill>
                <a:effectLst/>
                <a:latin typeface="Helvetica"/>
                <a:ea typeface="Helvetica"/>
                <a:cs typeface="Helvetica"/>
              </a:rPr>
              <a:t>Teksta daļa, ko ievada pasniedzējs – pievienojiet papildu informāciju, kas attiecas uz jūsu darba kontekstu</a:t>
            </a:r>
          </a:p>
          <a:p>
            <a:pPr marL="285750" indent="-285750">
              <a:lnSpc>
                <a:spcPct val="100000"/>
              </a:lnSpc>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52157" cy="3682369"/>
          </a:xfrm>
        </p:spPr>
        <p:txBody>
          <a:bodyPr/>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Pareiza iepakošanas sistēmu izmantošana var palīdzēt uzturēt drošu, no putekļiem brīvu darba vidi. 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Vienmēr izmantojiet esošos putekļu kontroles pasākumus.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Ja jums ir aizdomas, ka putekļu kontroles pasākumi nedarbojas pareizi, ziņojiet par to objekta pārvaldniekam.</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Nekavējoties savāciet izlijušos šķidrumus.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FF0000"/>
                </a:solidFill>
                <a:effectLst/>
                <a:latin typeface="Helvetica"/>
                <a:ea typeface="Helvetica"/>
                <a:cs typeface="Helvetica"/>
              </a:rPr>
              <a:t>Pasniedzējam jāpievieno kontekstam atbilstoši secinājumi</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26037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hlinkClick r:id="rId3" history="0"/>
              </a:rPr>
              <a:t>Labā prakse iepakošanas sistēmām (Uzdevumu lapa 2.1.18)</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hlinkClick r:id="rId4"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hlinkClick r:id="rId5" history="0"/>
              </a:rPr>
              <a:t>NEPSI Rokasgrāmata MVU</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1385"/>
            <a:ext cx="10022946" cy="440120"/>
          </a:xfrm>
          <a:prstGeom prst="rect">
            <a:avLst/>
          </a:prstGeom>
          <a:noFill/>
          <a:ln>
            <a:noFill/>
          </a:ln>
        </p:spPr>
        <p:txBody>
          <a:bodyPr wrap="square" anchor="ctr">
            <a:spAutoFit/>
          </a:bodyPr>
          <a:lstStyle/>
          <a:p>
            <a:pPr>
              <a:lnSpc>
                <a:spcPts val="3000"/>
              </a:lnSpc>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6"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0D00C5-8F86-4D6E-A051-5F9E7997B4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73</TotalTime>
  <Words>995</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43</cp:revision>
  <dcterms:created xsi:type="dcterms:W3CDTF">2020-07-22T07:31:06Z</dcterms:created>
  <dcterms:modified xsi:type="dcterms:W3CDTF">2024-11-13T11:26:49Z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