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Η εκπαίδευση αυτή παρέχει καθοδήγηση για την επεξεργασία (π.χ. διάτρηση, κοπή, λείανση) υλικών που περιέχουν διοξείδιο του κρυσταλλικού πυριτίου χρησιμοποιώντας φορητά ηλεκτρικά εργαλεία με σύστημα νερού.</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Για να αποφύγετε την έκθεση σε επικίνδυνα επίπεδα σκόνης που παράγονται από διεργασίες υψηλής ενέργειας, διατηρήστε τις διεργασίες υγρές. Η χρήση υδατοπαγίδων διατηρεί την έκθεση στο ελάχιστο.</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Το παρακάτω βίντεο δείχνει την επίδραση του νερού ως μέσου καταστολής της σκόνης σε υγρές διεργασίες. Δίπλα στην εικόνα βίντεο βλέπετε ένα γράφημα και μια κόκκινη γραμμή που απεικονίζουν τη συγκέντρωση σκόνης σε mg/m3.</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Η μέτρηση της συγκέντρωσης σκόνης δεν αφορά το εισπνεύσιμο  διοξείδιο κρυσταλλικού πυριτίου, βασίζεται σε μια ημι-ποσοτική μέτρηση. Αυτό που έχει σημασία δεν είναι η τιμή συγκέντρωσης σκόνης αλλά η σχετική διαφορά μεταξύ των επιπέδων έκθεσης κατά τη διάρκεια της συνιστώμενης πρακτικής και άλλης πρακτικής.</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Οι υγρές διεργασίες πρέπει πάντα να χρησιμοποιούνται όταν είναι διαθέσιμες για τον περιορισμό της παραγωγής αερομεταφερόμενης σκόνης. Δεν είναι όλα τα ηλεκτρικά εργαλεία προσαρμοσμένα για υγρή διεργασία. Βεβαιωθείτε ότι ο χρησιμοποιούμενος εξοπλισμός είναι κατάλληλος για την παρούσα εργασία.</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Πριν από τη χρήση υγρών διεργασιών, βεβαιωθείτε ότι ο εξοπλισμός και το σύστημα νερού λειτουργούν σωστά. Εάν υποψιάζεστε ότι ο εξοπλισμός δεν λειτουργήσει σωστά, επικοινωνήστε με τον διαχειριστή του εργοταξίου.</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επισκεφτείτε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a:solidFill>
                  <a:srgbClr val="F6A317"/>
                </a:solidFill>
                <a:effectLst/>
                <a:latin typeface="Helvetica"/>
                <a:ea typeface="Helvetica"/>
                <a:cs typeface="Helvetica"/>
              </a:rPr>
              <a:t>ΚΑΤΑΡΤΙΣΗ ΟΡΘΗΣ ΠΡΑΚΤΙΚΗΣ ΓΙΑ ΥΓΡΕΣ ΔΙΑΔΙΚΑΣΙΕΣ</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ΟΡΘΗΣ ΠΡΑΚΤΙΚΗΣ ΓΙΑ ΥΓΡΕΣ ΔΙΑΔΙΚΑΣΙΕΣ</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604874"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χρησιμοποιείται το νερό σε βιομηχανικές διεργασίες υψηλής ενέργειας για τη μείωση της έκθεσης σε εισπνεύσιμη σκόνη διοξειδίου του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και πότε να χρησιμοποιείτε υγρές διεργασίες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Βέλτιστες πρακτικές και τα Πρέπει και τα Μη για υγρές διεργασίες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120220"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Οι υγρές διαδικασίες είναι μία από τις πέντε κύριες τεχνικές ελέγχου της σκόνης.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95148"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9514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438308" y="1702138"/>
            <a:ext cx="2316513"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438308"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438309" y="4852473"/>
            <a:ext cx="2305799"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685549"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σωστή λειτουργία αυτού του εξοπλισμού είναι απαραίτητη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ΠΩΣ ΟΙ ΥΓΡΕΣ ΔΙΕΡΓΑΣΙΕΣ ΜΕΙΩΝΟΥΝ ΤΗΝ ΕΚΘΕΣΗ ΣΕ ΔΙΟΞΕΙΔΙΟ ΚΡΥΣΤΑΛΛΙΚΟΥ ΠΥΡΙΤΙΟΥ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409627"/>
            <a:ext cx="6475964" cy="2876602"/>
          </a:xfrm>
        </p:spPr>
        <p:txBody>
          <a:bodyPr/>
          <a:lstStyle/>
          <a:p>
            <a:pPr>
              <a:lnSpc>
                <a:spcPts val="2000"/>
              </a:lnSpc>
              <a:spcBef>
                <a:spcPts val="600"/>
              </a:spcBef>
            </a:pPr>
            <a:r>
              <a:rPr lang="el" b="0" i="0" strike="noStrike" cap="none" spc="0" baseline="0" dirty="0">
                <a:solidFill>
                  <a:srgbClr val="000000"/>
                </a:solidFill>
                <a:effectLst/>
                <a:latin typeface="Helvetica"/>
                <a:ea typeface="Helvetica"/>
                <a:cs typeface="Helvetica"/>
              </a:rPr>
              <a:t>Οι υγρές διεργασίες χρησιμοποιούνται σε βιομηχανικές διεργασίες υψηλής ενέργειας που περιλαμβάνουν υλικά που περιέχουν κρυσταλλικό πυρίτιο, όπως η διάτρηση, η κοπή, η άλεση και η λείανση. Τα συστήματα νερού μπορούν να ενσωματωθούν σε εργαλεία και εξοπλισμό.</a:t>
            </a:r>
          </a:p>
          <a:p>
            <a:pPr>
              <a:lnSpc>
                <a:spcPts val="2000"/>
              </a:lnSpc>
              <a:spcBef>
                <a:spcPts val="600"/>
              </a:spcBef>
            </a:pPr>
            <a:r>
              <a:rPr lang="el" b="0" i="0" strike="noStrike" cap="none" spc="0" baseline="0" dirty="0">
                <a:solidFill>
                  <a:srgbClr val="000000"/>
                </a:solidFill>
                <a:effectLst/>
                <a:latin typeface="Helvetica"/>
                <a:ea typeface="Helvetica"/>
                <a:cs typeface="Helvetica"/>
              </a:rPr>
              <a:t>Το νερό μπορεί να χρησιμοποιηθεί για τον έλεγχο της αερομεταφερόμενης σκόνης που παράγεται από τις μετακινήσεις οχημάτων σε δρόμους και εργοτάξια, καθώς και για γενικό καθαρισμό.</a:t>
            </a:r>
          </a:p>
          <a:p>
            <a:pPr>
              <a:lnSpc>
                <a:spcPts val="2000"/>
              </a:lnSpc>
              <a:spcBef>
                <a:spcPts val="600"/>
              </a:spcBef>
            </a:pPr>
            <a:r>
              <a:rPr lang="el" b="0" i="0" strike="noStrike" cap="none" spc="0" baseline="0" dirty="0">
                <a:solidFill>
                  <a:srgbClr val="000000"/>
                </a:solidFill>
                <a:effectLst/>
                <a:latin typeface="Helvetica"/>
                <a:ea typeface="Helvetica"/>
                <a:cs typeface="Helvetica"/>
              </a:rPr>
              <a:t>Το νερό εγκλωβίζει τα σωματίδια σκόνης, εμποδίζοντάς τα να μεταφερθούν στον αέρα.</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11632" r="24053"/>
          <a:stretch/>
        </p:blipFill>
        <p:spPr>
          <a:xfrm>
            <a:off x="7532176" y="1608138"/>
            <a:ext cx="4285174"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a:xfrm>
            <a:off x="777245" y="1640901"/>
            <a:ext cx="4895136"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ΚΑΤΑΣΤΟΛΗ ΣΚΟΝΗΣ ΥΠΟΒΟΗΘΟΥΜΕΝΗ ΑΠΟ ΤΟ ΝΕΡΟ</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3183666"/>
            <a:ext cx="5453624" cy="3248836"/>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Το νερό μειώνει τα επίπεδα σκόνης που παράγεται μέσω των διεργασιών υψηλής ενέργειας.</a:t>
            </a:r>
          </a:p>
          <a:p>
            <a:pPr>
              <a:lnSpc>
                <a:spcPts val="2000"/>
              </a:lnSpc>
              <a:spcBef>
                <a:spcPts val="800"/>
              </a:spcBef>
            </a:pPr>
            <a:r>
              <a:rPr lang="el" b="0" i="0" strike="noStrike" cap="none" spc="0" baseline="0" dirty="0">
                <a:solidFill>
                  <a:srgbClr val="000000"/>
                </a:solidFill>
                <a:effectLst/>
                <a:latin typeface="Helvetica"/>
                <a:ea typeface="Helvetica"/>
                <a:cs typeface="Helvetica"/>
              </a:rPr>
              <a:t>(Κάντε κλικ για αναπαραγωγή βίντεο)</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ΧΡΗΣΗ ΥΓΡΩΝ ΔΙΕΡΓΑΣΙΩΝ</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Οι υγρές διεργασίες προτιμώνται πάντα όταν είναι διαθέσιμες (και ασφαλείς για χρήση). Πότε να χρησιμοποιήσετε υγρές διεργασίες: </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Βεβαιωθείτε ότι ο χώρος αερίζεται καλά</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Βεβαιωθείτε ότι η παροχή νερού είναι κατάλληλη και επαρκής για την παρούσα εργασία</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Καθαρίστε με υγρές μεθόδους</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Προστατέψτε τα αποθέματα νερού ώστε να μην ψυχθούν</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Έλεγχος για ανάπτυξη βακτηρίων που προκαλείται από πηγές νερού, όπου ενδέχεται να σχηματιστούν αερομεταφερόμενα σταγονίδια</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78798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ΤΩΝ ΥΓΡΩΝ ΔΙΕΡΓΑΣΙΩΝ</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1078960" cy="3230407"/>
          </a:xfrm>
        </p:spPr>
        <p:txBody>
          <a:bodyPr/>
          <a:lstStyle/>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υποβοηθούμενη από το νερό καταστολή της σκόνης όταν είναι δυνατό και ασφαλές να το κάνετε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Βεβαιωθείτε ότι το νερό απορρίπτεται σε κατάλληλο σύστημα αποστράγγισης</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Καθαρίστε αμέσως τις διαρροές και τις λιμνούλες με νερό.</a:t>
            </a:r>
          </a:p>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χρησιμοποιήσετε υπερβολική πίεση νερού που μπορεί να διαταράξει τη σκόνη που έχει κατακαθίσει. Μια λεπτή ομίχλη ή ψεκασμός είναι πιο αποτελεσματική από την πίεση νερού.</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καταστολή υποβοηθούμενη από το νερό σε συσκευές που δεν υποστηρίζουν τη διείσδυση νερού</a:t>
            </a:r>
          </a:p>
          <a:p>
            <a:pPr marL="285750" indent="-285750">
              <a:lnSpc>
                <a:spcPct val="100000"/>
              </a:lnSpc>
              <a:spcBef>
                <a:spcPts val="800"/>
              </a:spcBef>
              <a:buSzPct val="85000"/>
              <a:buFont typeface=".Apple Color Emoji UI"/>
              <a:buChar char="❌"/>
            </a:pPr>
            <a:r>
              <a:rPr lang="el" sz="16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μέτρα που σχετίζονται με τις υγρές διεργασίες που σχετίζονται με το δικό σας πλαίσιο</a:t>
            </a:r>
          </a:p>
          <a:p>
            <a:pPr marL="285750" indent="-285750">
              <a:lnSpc>
                <a:spcPct val="100000"/>
              </a:lnSpc>
              <a:spcBef>
                <a:spcPts val="800"/>
              </a:spcBef>
              <a:buSzPct val="85000"/>
              <a:buFont typeface=".Apple Color Emoji UI"/>
              <a:buChar char="✅"/>
            </a:pPr>
            <a:endParaRPr lang="en-US" dirty="0"/>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623557" cy="3682369"/>
          </a:xfrm>
        </p:spPr>
        <p:txBody>
          <a:bodyPr anchor="t"/>
          <a:lstStyle/>
          <a:p>
            <a:pPr>
              <a:lnSpc>
                <a:spcPts val="2000"/>
              </a:lnSpc>
              <a:spcBef>
                <a:spcPts val="800"/>
              </a:spcBef>
            </a:pPr>
            <a:r>
              <a:rPr lang="el" sz="1800" b="0" i="0" strike="noStrike" cap="none" spc="0" baseline="0" dirty="0">
                <a:solidFill>
                  <a:srgbClr val="000000"/>
                </a:solidFill>
                <a:effectLst/>
                <a:latin typeface="Helvetica"/>
                <a:ea typeface="Helvetica"/>
                <a:cs typeface="Helvetica"/>
              </a:rPr>
              <a:t>Οι υγρές διεργασίες διατηρούν τη σκόνη στο ελάχιστο και μειώνουν τον κίνδυνο έκθεσης στο εισπνεύσιμο διοξείδιο κρυσταλλικού πυριτίου (RCS).</a:t>
            </a:r>
          </a:p>
          <a:p>
            <a:pPr>
              <a:lnSpc>
                <a:spcPts val="2000"/>
              </a:lnSpc>
              <a:spcBef>
                <a:spcPts val="800"/>
              </a:spcBef>
            </a:pPr>
            <a:r>
              <a:rPr lang="el" sz="1800" b="0" i="0" strike="noStrike" cap="none" spc="0" baseline="0" dirty="0">
                <a:solidFill>
                  <a:srgbClr val="000000"/>
                </a:solidFill>
                <a:effectLst/>
                <a:latin typeface="Helvetica"/>
                <a:ea typeface="Helvetica"/>
                <a:cs typeface="Helvetica"/>
              </a:rPr>
              <a:t>Υπενθύμιση:</a:t>
            </a:r>
          </a:p>
          <a:p>
            <a:pPr marL="285750" indent="-285750">
              <a:lnSpc>
                <a:spcPts val="2000"/>
              </a:lnSpc>
              <a:spcBef>
                <a:spcPts val="800"/>
              </a:spcBef>
              <a:buClr>
                <a:srgbClr val="F1B600"/>
              </a:buClr>
              <a:buSzPct val="120000"/>
              <a:buFont typeface="Wingdings" pitchFamily="2" charset="2"/>
              <a:buChar char="q"/>
            </a:pPr>
            <a:r>
              <a:rPr lang="el" sz="1800" b="0" i="0" strike="noStrike" cap="none" spc="0" baseline="0" dirty="0">
                <a:solidFill>
                  <a:srgbClr val="000000"/>
                </a:solidFill>
                <a:effectLst/>
                <a:latin typeface="Helvetica"/>
                <a:ea typeface="Helvetica"/>
                <a:cs typeface="Helvetica"/>
              </a:rPr>
              <a:t>Χρησιμοποιείτε πάντα συστήματα νερού όποτε είναι διαθέσιμα</a:t>
            </a:r>
          </a:p>
          <a:p>
            <a:pPr marL="285750" indent="-285750">
              <a:lnSpc>
                <a:spcPts val="2000"/>
              </a:lnSpc>
              <a:spcBef>
                <a:spcPts val="800"/>
              </a:spcBef>
              <a:buClr>
                <a:srgbClr val="F1B600"/>
              </a:buClr>
              <a:buSzPct val="120000"/>
              <a:buFont typeface="Wingdings" pitchFamily="2" charset="2"/>
              <a:buChar char="q"/>
            </a:pPr>
            <a:r>
              <a:rPr lang="el" sz="1800" b="0" i="0" strike="noStrike" cap="none" spc="0" baseline="0" dirty="0">
                <a:solidFill>
                  <a:srgbClr val="000000"/>
                </a:solidFill>
                <a:effectLst/>
                <a:latin typeface="Helvetica"/>
                <a:ea typeface="Helvetica"/>
                <a:cs typeface="Helvetica"/>
              </a:rPr>
              <a:t>Βεβαιωθείτε ότι τα συστήματα νερού είναι κατάλληλα και επαρκή για την παρούσα εργασία</a:t>
            </a:r>
          </a:p>
          <a:p>
            <a:pPr marL="285750" indent="-285750">
              <a:lnSpc>
                <a:spcPts val="2000"/>
              </a:lnSpc>
              <a:spcBef>
                <a:spcPts val="800"/>
              </a:spcBef>
              <a:buClr>
                <a:srgbClr val="F1B600"/>
              </a:buClr>
              <a:buSzPct val="120000"/>
              <a:buFont typeface="Wingdings" pitchFamily="2" charset="2"/>
              <a:buChar char="q"/>
            </a:pPr>
            <a:r>
              <a:rPr lang="el" sz="1800" b="0" i="0" strike="noStrike" cap="none" spc="0" baseline="0" dirty="0">
                <a:solidFill>
                  <a:srgbClr val="000000"/>
                </a:solidFill>
                <a:effectLst/>
                <a:latin typeface="Helvetica"/>
                <a:ea typeface="Helvetica"/>
                <a:cs typeface="Helvetica"/>
              </a:rPr>
              <a:t>Εάν υποψιάζεστε ότι ένα σύστημα νερού δεν λειτουργεί σωστά, επικοινωνήστε με τον διαχειριστή του  εργοταξίου</a:t>
            </a:r>
          </a:p>
          <a:p>
            <a:pPr marL="285750" indent="-285750">
              <a:lnSpc>
                <a:spcPts val="2000"/>
              </a:lnSpc>
              <a:spcBef>
                <a:spcPts val="800"/>
              </a:spcBef>
              <a:buClr>
                <a:srgbClr val="F1B600"/>
              </a:buClr>
              <a:buSzPct val="120000"/>
              <a:buFont typeface="Wingdings" pitchFamily="2" charset="2"/>
              <a:buChar char="q"/>
            </a:pPr>
            <a:endParaRPr lang="en-GB" sz="1800" dirty="0"/>
          </a:p>
          <a:p>
            <a:pPr>
              <a:lnSpc>
                <a:spcPts val="2000"/>
              </a:lnSpc>
              <a:spcBef>
                <a:spcPts val="8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Ορθές πρακτικές για υγρή διεργασία ορυκτών αντικειμένων που περιέχουν διοξείδιο του κρυσταλλικού πυριτίου με τη χρήση φορητών ηλεκτρικών εργαλείων (φύλλο εργασίας 2.1.14δ)</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Ορθές πρακτικές για τη χρήση νερού/προσθέτων στους δρόμους ή σε ανοιχτές επιφάνειες για τη μείωση των επιπέδων σκόνης (φύλλο εργασίας 2.2.27)</a:t>
            </a:r>
            <a:endParaRPr lang="en-IN"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endParaRPr lang="el"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Ορθές πρακτικές για καταστολή της σκόνης υποβοηθούμενης από νερό (Φύλλο εργασίας 2.2.2035)</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Ορθές πρακτικές για διεργασίες υγρής κοπής μονάδων τοιχοποιίας, συσσωματωμένων και φυσικών λίθων (φύλλο εργασίας 2.2.42)</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8"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9" history="0"/>
              </a:rPr>
              <a:t>Οδηγός του NEPSI για ΜΜΕ</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62351"/>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10"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B7E522A9-4903-4C55-AE13-1DBDC8EB84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42</TotalTime>
  <Words>1351</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39</cp:revision>
  <dcterms:created xsi:type="dcterms:W3CDTF">2020-01-29T17:43:15Z</dcterms:created>
  <dcterms:modified xsi:type="dcterms:W3CDTF">2024-11-13T11:54:00Z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