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a:p>
            <a:endParaRPr lang="en-US" sz="1200" b="0" i="0" u="none" strike="noStrike" kern="1200" dirty="0">
              <a:solidFill>
                <a:schemeClr val="tx1"/>
              </a:solidFill>
              <a:effectLst/>
              <a:latin typeface="+mn-lt"/>
              <a:ea typeface="+mn-ea"/>
              <a:cs typeface="+mn-cs"/>
            </a:endParaRPr>
          </a:p>
          <a:p>
            <a:r>
              <a:rPr lang="lv" sz="1200" b="0" i="0" strike="noStrike" cap="none" spc="0" baseline="0" dirty="0">
                <a:solidFill>
                  <a:srgbClr val="000000"/>
                </a:solidFill>
                <a:effectLst/>
                <a:latin typeface="Calibri"/>
                <a:ea typeface="Calibri"/>
                <a:cs typeface="Calibri"/>
              </a:rPr>
              <a:t>Šīs apmācības sniedz informāciju par tīrīšanu un labu higiēnu. Paturiet prātā, ka pirms tīrīšanas uzsākšanas ir jāveic riska novērtējums, lai gan tas galvenokārt attiecas uz vadību.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a:solidFill>
                  <a:srgbClr val="000000"/>
                </a:solidFill>
                <a:effectLst/>
                <a:latin typeface="Calibri"/>
                <a:ea typeface="Calibri"/>
                <a:cs typeface="Calibri"/>
              </a:rPr>
              <a:t>Veicot dažādas darba darbības (zāģēšana, smalcināšana, saiņošana u.c.), rodas sīkas putekļu daļiņas. Ja netiek ievērots pienācīgs tīrīšanas process, ieelpojamie putekļi var saglabāties telpā vairākas dienas, radot nopietnu risku darbiniekiem.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200" b="0" i="0" strike="noStrike" cap="none" spc="0" baseline="0">
                <a:solidFill>
                  <a:srgbClr val="000000"/>
                </a:solidFill>
                <a:effectLst/>
                <a:latin typeface="Calibri"/>
                <a:ea typeface="Calibri"/>
                <a:cs typeface="Calibri"/>
              </a:rPr>
              <a:t>Putekļu kontroli var panākt, izmantojot divu veidu tīrīšanas metodes: sauso tīrīšanu un mitro tīrīšanu.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a:solidFill>
                  <a:srgbClr val="000000"/>
                </a:solidFill>
                <a:effectLst/>
                <a:latin typeface="Calibri"/>
                <a:ea typeface="Calibri"/>
                <a:cs typeface="Calibri"/>
              </a:rPr>
              <a:t>Šajā videoklipā ir parādīta laba prakse saistībā ar grīdu tīrīšanu. </a:t>
            </a:r>
            <a:r>
              <a:rPr lang="lv" sz="1200" b="0" i="0" strike="noStrike" cap="none" spc="0" baseline="0">
                <a:solidFill>
                  <a:srgbClr val="000000"/>
                </a:solidFill>
                <a:effectLst/>
                <a:latin typeface="Calibri"/>
                <a:ea typeface="Calibri"/>
                <a:cs typeface="Calibri"/>
              </a:rPr>
              <a:t>Blakus videoattēlam redzams grafiks un sarkana josla, kas ilustrē putekļu koncentrāciju mg/m3.</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Putekļu koncentrācijas mērījums neattiecas uz ieelpojamo kristālisko silīcija dioksīdu, tas ir balstīts uz daļēji kvantitatīvu mērījumu. Būtiska ir nevis putekļu koncentrācijas vērtība, bet gan relatīvā atšķirība starp iedarbības līmeņiem ieteicamās prakses laikā un citas prakses laikā.</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v" sz="1200" b="0" i="0" strike="noStrike" cap="none" spc="0" baseline="0">
                <a:solidFill>
                  <a:srgbClr val="000000"/>
                </a:solidFill>
                <a:effectLst/>
                <a:latin typeface="Calibri"/>
                <a:ea typeface="Calibri"/>
                <a:cs typeface="Calibri"/>
              </a:rPr>
              <a:t>Pirms tīrīšanas aprīkojuma lietošanas vismaz reizi nedēļā vizuāli pārbaudiet, vai uz aprīkojuma nav bojājumu pazīmju. Iekārtām, kas tiek pastāvīgi izmantotas, būs nepieciešamas biežākas pārbaudes. Ja ir redzami bojājumi, informējiet par to objekta pārvaldnieku.</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Nelietojiet sausu birsti putekļu slaucīšanai slēgtās telpās (skat. attēlu).</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Neizmantojiet saspiestu gaisu, jo tas pacels putekļus un tie atkal nonāks gaisā. Tīrīt putekļus no darba apģērba ar saspiestu gaisu drīkst tikai, izmantojot specializētu un tam paredzētu aprīkojumu (piemēram, gaisa dušas kabīnes). </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Ņemiet vērā, ka putekļsūcēja tīrīšanas sistēmas parasti nav piemērotas mitru materiālu noplūžu tīrīšanai.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lv" sz="1800" b="0" i="0" strike="noStrike" cap="none" spc="0" baseline="0">
                <a:solidFill>
                  <a:srgbClr val="000000"/>
                </a:solidFill>
                <a:effectLst/>
                <a:latin typeface="Calibri"/>
                <a:ea typeface="Calibri"/>
                <a:cs typeface="Calibri"/>
              </a:rPr>
              <a:t>Mitrā tīrīšana parasti ir efektīvāka, jo mitrās tīrīšanas metodes novērš smalko putekļu nokļūšanu gaisā, aizturot tos ūdenī.</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Ir svarīgi pielāgot ūdens spiediena jaudu atkarībā no tīrīšanas uzdevuma. Mitrinot smalkas, sausas, putekļainas vielas, vislabāk ir izmantot smalku migliņu. Izmantojot ūdens strūklu, putekļi atkal nonāks gaisā. </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Visbeidzot, lietojot mitros procesus, pārliecinieties, vai ir pieejamas atbilstošas kanalizācijas sistēmas, ja izmantojat ūdens smidzinātājus un šļūtenes.</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v" sz="1400" b="1" i="0" strike="noStrike" cap="none" spc="0" baseline="0" dirty="0">
                <a:solidFill>
                  <a:srgbClr val="F6A317"/>
                </a:solidFill>
                <a:effectLst/>
                <a:latin typeface="Helvetica"/>
                <a:ea typeface="Helvetica"/>
                <a:cs typeface="Helvetica"/>
              </a:rPr>
              <a:t>LABĀS PRAKSES APMĀCĪBAS PAR TĪRĪŠANU UN LABU HIGIĒNU</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lv" sz="2800" b="1" i="0" strike="noStrike" cap="none" spc="0" baseline="0">
                <a:solidFill>
                  <a:srgbClr val="FFFFFF"/>
                </a:solidFill>
                <a:effectLst/>
                <a:latin typeface="Helvetica"/>
                <a:ea typeface="Helvetica"/>
                <a:cs typeface="Helvetica"/>
              </a:rPr>
              <a:t>LABĀS PRAKSES APMĀCĪBAS PAR TĪRĪŠANU UN LABU HIGIĒNU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199621" y="351692"/>
            <a:ext cx="3640688"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403047" cy="3682369"/>
          </a:xfrm>
        </p:spPr>
        <p:txBody>
          <a:bodyPr/>
          <a:lstStyle/>
          <a:p>
            <a:pPr>
              <a:lnSpc>
                <a:spcPts val="2400"/>
              </a:lnSpc>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pPr>
            <a:r>
              <a:rPr lang="lv" sz="1800" b="0" i="0" strike="noStrike" cap="none" spc="0" baseline="0" dirty="0">
                <a:solidFill>
                  <a:srgbClr val="000000"/>
                </a:solidFill>
                <a:effectLst/>
                <a:latin typeface="Helvetica"/>
                <a:ea typeface="Helvetica"/>
                <a:cs typeface="Helvetica"/>
              </a:rPr>
              <a:t>Šajā PowerPoint apmācības prezentācijā jūs uzzināsiet par:</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Tīrīšanas metožu veidiem, ko izmanto procesos, kuros var rasties ieelpojami kristāliskā silīcija dioksīda putekļi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Labo tīrīšanas un labas higiēnas praksi. </a:t>
            </a:r>
          </a:p>
          <a:p>
            <a:pPr marL="285750" indent="-285750">
              <a:lnSpc>
                <a:spcPts val="2400"/>
              </a:lnSpc>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285750" indent="-285750">
              <a:lnSpc>
                <a:spcPts val="2400"/>
              </a:lnSpc>
              <a:buFont typeface="Arial" panose="020B0604020202020204" pitchFamily="34" charset="0"/>
              <a:buChar char="•"/>
            </a:pPr>
            <a:endParaRPr lang="en-US" sz="1800" dirty="0"/>
          </a:p>
        </p:txBody>
      </p:sp>
      <p:pic>
        <p:nvPicPr>
          <p:cNvPr id="6" name="Picture Placeholder 8" descr="Mop and bucket">
            <a:extLst>
              <a:ext uri="{FF2B5EF4-FFF2-40B4-BE49-F238E27FC236}">
                <a16:creationId xmlns:a16="http://schemas.microsoft.com/office/drawing/2014/main" id="{0A8CDE11-E2DA-260B-3195-0C342E1EDE69}"/>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lv" sz="1800" b="0" i="0" strike="noStrike" cap="none" spc="0" baseline="0">
                <a:solidFill>
                  <a:srgbClr val="000000"/>
                </a:solidFill>
                <a:effectLst/>
                <a:latin typeface="Helvetica"/>
                <a:ea typeface="Helvetica"/>
                <a:cs typeface="Helvetica"/>
              </a:rPr>
              <a:t>Tīrīšana un laba higiēna ir viena no piecām galvenajām putekļu kontroles metodēm.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Šīs darbības var radīt ļoti daudz putekļu.</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KĀDĒĻ TĪRĪŠANA UN LABA HIGIĒNA IR SVARĪGAS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Ieelpojamie putekļi (t.i., putekļi, kas var iekļūt plaušās) var saglabāties gaisā vairākas dienas.</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Ja nogulsnējušies putekļi paceļas, tie var nonākt gaisā un kļūt bīstami.</a:t>
            </a:r>
          </a:p>
          <a:p>
            <a:pPr marL="285750" indent="-285750">
              <a:lnSpc>
                <a:spcPts val="2400"/>
              </a:lnSpc>
              <a:buFont typeface="Arial" panose="020B0604020202020204" pitchFamily="34" charset="0"/>
              <a:buChar char="•"/>
            </a:pPr>
            <a:r>
              <a:rPr lang="lv" sz="1800" b="0" i="0" strike="noStrike" cap="none" spc="0" baseline="0">
                <a:solidFill>
                  <a:srgbClr val="000000"/>
                </a:solidFill>
                <a:effectLst/>
                <a:latin typeface="Helvetica"/>
                <a:ea typeface="Helvetica"/>
                <a:cs typeface="Helvetica"/>
              </a:rPr>
              <a:t>Regulāra tīrīšana samazina risku darba vietā un novērš putekļu uzkrāšanos.</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TĪRĪŠANAS VEIDI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lv" sz="1800" b="0" i="0" strike="noStrike" cap="none" spc="0" baseline="0">
                <a:solidFill>
                  <a:srgbClr val="000000"/>
                </a:solidFill>
                <a:effectLst/>
                <a:latin typeface="Helvetica"/>
                <a:ea typeface="Helvetica"/>
                <a:cs typeface="Helvetica"/>
              </a:rPr>
              <a:t>Ir divi galvenie tīrīšanas darbību veidi, kas palīdz no darba vietas aizvākt bīstamos putekļus. Tie ir:</a:t>
            </a:r>
          </a:p>
          <a:p>
            <a:pPr>
              <a:lnSpc>
                <a:spcPts val="2400"/>
              </a:lnSpc>
            </a:pPr>
            <a:r>
              <a:rPr lang="lv" sz="1800" b="1" i="0" strike="noStrike" cap="none" spc="0" baseline="0">
                <a:solidFill>
                  <a:srgbClr val="000000"/>
                </a:solidFill>
                <a:effectLst/>
                <a:latin typeface="Helvetica"/>
                <a:ea typeface="Helvetica"/>
                <a:cs typeface="Helvetica"/>
              </a:rPr>
              <a:t>Sausās tīrīšanas metodes</a:t>
            </a:r>
          </a:p>
          <a:p>
            <a:pPr>
              <a:lnSpc>
                <a:spcPts val="2400"/>
              </a:lnSpc>
              <a:spcAft>
                <a:spcPts val="1000"/>
              </a:spcAft>
            </a:pPr>
            <a:r>
              <a:rPr lang="lv" sz="1800" b="0" i="0" strike="noStrike" cap="none" spc="0" baseline="0">
                <a:solidFill>
                  <a:srgbClr val="000000"/>
                </a:solidFill>
                <a:effectLst/>
                <a:latin typeface="Helvetica"/>
                <a:ea typeface="Helvetica"/>
                <a:cs typeface="Helvetica"/>
              </a:rPr>
              <a:t>Sausā tīrīšana parasti ir sauso putekļu noņemšana no grīdām un virsmām, izmantojot putekļusūcēju. </a:t>
            </a:r>
          </a:p>
          <a:p>
            <a:pPr>
              <a:lnSpc>
                <a:spcPts val="2400"/>
              </a:lnSpc>
            </a:pPr>
            <a:r>
              <a:rPr lang="lv" sz="1800" b="1" i="0" strike="noStrike" cap="none" spc="0" baseline="0">
                <a:solidFill>
                  <a:srgbClr val="000000"/>
                </a:solidFill>
                <a:effectLst/>
                <a:latin typeface="Helvetica"/>
                <a:ea typeface="Helvetica"/>
                <a:cs typeface="Helvetica"/>
              </a:rPr>
              <a:t>Mitrās tīrīšanas metodes</a:t>
            </a:r>
          </a:p>
          <a:p>
            <a:pPr>
              <a:lnSpc>
                <a:spcPts val="2400"/>
              </a:lnSpc>
            </a:pPr>
            <a:r>
              <a:rPr lang="lv" sz="1800" b="0" i="0" strike="noStrike" cap="none" spc="0" baseline="0">
                <a:solidFill>
                  <a:srgbClr val="000000"/>
                </a:solidFill>
                <a:effectLst/>
                <a:latin typeface="Helvetica"/>
                <a:ea typeface="Helvetica"/>
                <a:cs typeface="Helvetica"/>
              </a:rPr>
              <a:t>Mitrās tīrīšanas metodes var ietvert slaucīšanu, mitras birstes lietošanu vai ūdens strūklu un šļūteņu izmantošanu. Ūdens palīdz samazināt iespēju, ka tīrīšanas laikā putekļi nonāks gaisā.</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GRĪDU TĪRĪŠANA</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Lai izvairītos no nevajadzīgas putekļu iedarbības, vienmēr izmantojiet piemērotu tīrīšanas aprīkojumu, ja tāds ir pieejams. </a:t>
            </a:r>
          </a:p>
          <a:p>
            <a:pPr>
              <a:lnSpc>
                <a:spcPts val="2400"/>
              </a:lnSpc>
            </a:pPr>
            <a:r>
              <a:rPr lang="lv" sz="1800" b="0" i="0" strike="noStrike" cap="none" spc="0" baseline="0">
                <a:solidFill>
                  <a:srgbClr val="000000"/>
                </a:solidFill>
                <a:effectLst/>
                <a:latin typeface="Helvetica"/>
                <a:ea typeface="Helvetica"/>
                <a:cs typeface="Helvetica"/>
              </a:rPr>
              <a:t>Šajā videoklipā ir parādīta vispiemērotākā tīrīšanas metode, lai aizvāktu putekļus no grīdas.</a:t>
            </a:r>
          </a:p>
          <a:p>
            <a:pPr>
              <a:lnSpc>
                <a:spcPts val="2400"/>
              </a:lnSpc>
            </a:pPr>
            <a:r>
              <a:rPr lang="lv" sz="1800" b="0" i="0" strike="noStrike" cap="none" spc="0" baseline="0">
                <a:solidFill>
                  <a:srgbClr val="000000"/>
                </a:solidFill>
                <a:effectLst/>
                <a:latin typeface="Helvetica"/>
                <a:ea typeface="Helvetica"/>
                <a:cs typeface="Helvetica"/>
              </a:rPr>
              <a:t>(Noklikšķiniet, lai atskaņotu video.)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IETEIKUMI SAUSAJAI TĪRĪŠANAI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713220"/>
            <a:ext cx="5985276" cy="3331825"/>
          </a:xfrm>
        </p:spPr>
        <p:txBody>
          <a:bodyPr/>
          <a:lstStyle/>
          <a:p>
            <a:pPr>
              <a:lnSpc>
                <a:spcPct val="100000"/>
              </a:lnSpc>
            </a:pPr>
            <a:r>
              <a:rPr lang="lv" sz="1600" b="1" i="0" strike="noStrike" cap="none" spc="0" baseline="0" dirty="0">
                <a:solidFill>
                  <a:srgbClr val="000000"/>
                </a:solidFill>
                <a:effectLst/>
                <a:latin typeface="Helvetica"/>
                <a:ea typeface="Helvetica"/>
                <a:cs typeface="Helvetica"/>
              </a:rPr>
              <a:t>KO 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Izstrādājiet plānu, kā droši un ātri likvidēt noplūdes.</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Pirms lietošanas pārbaudiet, vai putekļsūcēja tīrīšanas iekārtas nav bojātas. Ziņojiet par bojājumiem.</a:t>
            </a:r>
          </a:p>
          <a:p>
            <a:pPr marL="285750" indent="-285750">
              <a:lnSpc>
                <a:spcPct val="100000"/>
              </a:lnSpc>
              <a:spcAft>
                <a:spcPts val="600"/>
              </a:spcAft>
              <a:buSzPct val="85000"/>
              <a:buFont typeface=".Apple Color Emoji UI"/>
              <a:buChar char="✅"/>
            </a:pPr>
            <a:r>
              <a:rPr lang="lv" sz="1600" b="0" i="0" strike="noStrike" cap="none" spc="0" baseline="0" dirty="0">
                <a:solidFill>
                  <a:srgbClr val="000000"/>
                </a:solidFill>
                <a:effectLst/>
                <a:latin typeface="Helvetica"/>
                <a:ea typeface="Helvetica"/>
                <a:cs typeface="Helvetica"/>
              </a:rPr>
              <a:t>Pārbaudiet, vai putekļsūcēja filtrs nav jānomaina.</a:t>
            </a:r>
          </a:p>
          <a:p>
            <a:pPr>
              <a:lnSpc>
                <a:spcPct val="100000"/>
              </a:lnSpc>
            </a:pPr>
            <a:r>
              <a:rPr lang="lv" sz="1600" b="1" i="0" strike="noStrike" cap="none" spc="0" baseline="0" dirty="0">
                <a:solidFill>
                  <a:srgbClr val="000000"/>
                </a:solidFill>
                <a:effectLst/>
                <a:latin typeface="Helvetica"/>
                <a:ea typeface="Helvetica"/>
                <a:cs typeface="Helvetica"/>
              </a:rPr>
              <a:t>KO NEDARĪT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Netīriet ar sausu birsti vai izmantojot saspiestu gaisu, kas izraisa putekļu nonākšanu gaisā.</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Lai notīrītu sausus putekļus no darba apģērba, neizmantojiet parastu saspiesta gaisa padeves līniju vai uzgali.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rotWithShape="1">
          <a:blip r:embed="rId6"/>
          <a:srcRect l="15903" r="10814"/>
          <a:stretch/>
        </p:blipFill>
        <p:spPr>
          <a:xfrm>
            <a:off x="6932148" y="1608138"/>
            <a:ext cx="4885201" cy="4437062"/>
          </a:xfrm>
          <a:prstGeom prst="rect">
            <a:avLst/>
          </a:prstGeom>
        </p:spPr>
      </p:pic>
      <p:pic>
        <p:nvPicPr>
          <p:cNvPr id="3" name="Graphic 2" descr="Close">
            <a:extLst>
              <a:ext uri="{FF2B5EF4-FFF2-40B4-BE49-F238E27FC236}">
                <a16:creationId xmlns:a16="http://schemas.microsoft.com/office/drawing/2014/main" id="{ACC8D93B-9859-90FD-2166-7A51C89CB0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3214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IETEIKUMI MITRAI TĪRĪŠANAI</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293494"/>
            <a:ext cx="5453624" cy="3751705"/>
          </a:xfrm>
        </p:spPr>
        <p:txBody>
          <a:bodyPr/>
          <a:lstStyle/>
          <a:p>
            <a:pPr>
              <a:lnSpc>
                <a:spcPct val="100000"/>
              </a:lnSpc>
            </a:pPr>
            <a:r>
              <a:rPr lang="lv" sz="1600" b="1" i="0" strike="noStrike" cap="none" spc="0" baseline="0" dirty="0">
                <a:solidFill>
                  <a:srgbClr val="000000"/>
                </a:solidFill>
                <a:effectLst/>
                <a:latin typeface="Helvetica"/>
                <a:ea typeface="Helvetica"/>
                <a:cs typeface="Helvetica"/>
              </a:rPr>
              <a:t>KO 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Izstrādājiet plānu, kā droši un ātri likvidēt noplūdes.</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Pārliecinieties, ka ūdens padeve ir pietiekama un atbilstoša uzdevumam.</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Pielāgojiet ūdens spiedienu un izsmidzināšanu atbilstoši uzdevumam.</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Pārliecinieties, ka, izmantojot smidzinātājus un šļūtenes, ir pieejama atbilstoša kanalizācijas sistēma.</a:t>
            </a:r>
          </a:p>
          <a:p>
            <a:pPr>
              <a:lnSpc>
                <a:spcPct val="100000"/>
              </a:lnSpc>
            </a:pPr>
            <a:r>
              <a:rPr lang="lv" sz="1600" b="1" i="0" strike="noStrike" cap="none" spc="0" baseline="0" dirty="0">
                <a:solidFill>
                  <a:srgbClr val="000000"/>
                </a:solidFill>
                <a:effectLst/>
                <a:latin typeface="Helvetica"/>
                <a:ea typeface="Helvetica"/>
                <a:cs typeface="Helvetica"/>
              </a:rPr>
              <a:t>KO NEDARĪT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Sausu putekļu kaudzes tīrīšanai nedrīkst izmantot spēcīgu ūdens strūklu. Smidzināšana būs daudz efektīvāka.</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904028"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IETEIKUMI LABAI HIGIĒNAI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6547"/>
            <a:ext cx="6823707" cy="3230407"/>
          </a:xfrm>
        </p:spPr>
        <p:txBody>
          <a:bodyPr/>
          <a:lstStyle/>
          <a:p>
            <a:pPr>
              <a:lnSpc>
                <a:spcPct val="100000"/>
              </a:lnSpc>
              <a:spcBef>
                <a:spcPts val="800"/>
              </a:spcBef>
            </a:pPr>
            <a:r>
              <a:rPr lang="lv" sz="1600" b="1" i="0" strike="noStrike" cap="none" spc="0" baseline="0" dirty="0">
                <a:solidFill>
                  <a:srgbClr val="000000"/>
                </a:solidFill>
                <a:effectLst/>
                <a:latin typeface="Helvetica"/>
                <a:ea typeface="Helvetica"/>
                <a:cs typeface="Helvetica"/>
              </a:rPr>
              <a:t>KO DARĪT</a:t>
            </a:r>
          </a:p>
          <a:p>
            <a:pPr marL="285750" indent="-285750">
              <a:lnSpc>
                <a:spcPct val="100000"/>
              </a:lnSpc>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Regulāri mazgājiet rokas.</a:t>
            </a:r>
          </a:p>
          <a:p>
            <a:pPr marL="285750" indent="-285750">
              <a:lnSpc>
                <a:spcPct val="100000"/>
              </a:lnSpc>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Pirms ieiešanas ēdināšanas iestādē novelciet netīrās drēbes.</a:t>
            </a:r>
          </a:p>
          <a:p>
            <a:pPr marL="285750" indent="-285750">
              <a:lnSpc>
                <a:spcPct val="100000"/>
              </a:lnSpc>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Regulāri tīriet darba kombinezonus.</a:t>
            </a:r>
          </a:p>
          <a:p>
            <a:pPr marL="285750" indent="-285750">
              <a:lnSpc>
                <a:spcPct val="100000"/>
              </a:lnSpc>
              <a:spcBef>
                <a:spcPts val="800"/>
              </a:spcBef>
              <a:spcAft>
                <a:spcPts val="1000"/>
              </a:spcAft>
              <a:buSzPct val="85000"/>
              <a:buFont typeface=".Apple Color Emoji UI"/>
              <a:buChar char="✅"/>
            </a:pPr>
            <a:r>
              <a:rPr lang="lv" sz="1600" b="0" i="0" strike="noStrike" cap="none" spc="0" baseline="0" dirty="0">
                <a:solidFill>
                  <a:srgbClr val="000000"/>
                </a:solidFill>
                <a:effectLst/>
                <a:latin typeface="Helvetica"/>
                <a:ea typeface="Helvetica"/>
                <a:cs typeface="Helvetica"/>
              </a:rPr>
              <a:t>Tīrām drēbēm un netīriem kombinezoniem jāizmanto paredzētās uzglabāšanas vietas.</a:t>
            </a:r>
          </a:p>
          <a:p>
            <a:pPr>
              <a:lnSpc>
                <a:spcPct val="100000"/>
              </a:lnSpc>
              <a:spcBef>
                <a:spcPts val="800"/>
              </a:spcBef>
            </a:pPr>
            <a:r>
              <a:rPr lang="lv" sz="1600" b="1" i="0" strike="noStrike" cap="none" spc="0" baseline="0" dirty="0">
                <a:solidFill>
                  <a:srgbClr val="000000"/>
                </a:solidFill>
                <a:effectLst/>
                <a:latin typeface="Helvetica"/>
                <a:ea typeface="Helvetica"/>
                <a:cs typeface="Helvetica"/>
              </a:rPr>
              <a:t>KO NEDARĪT</a:t>
            </a:r>
          </a:p>
          <a:p>
            <a:pPr marL="285750" indent="-285750">
              <a:lnSpc>
                <a:spcPct val="100000"/>
              </a:lnSpc>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Nesmēķējiet darba vietā.</a:t>
            </a:r>
          </a:p>
          <a:p>
            <a:pPr marL="285750" indent="-285750">
              <a:lnSpc>
                <a:spcPct val="100000"/>
              </a:lnSpc>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Neuzglabājiet vai nelietojiet pārtiku un dzērienus darba vietās.</a:t>
            </a:r>
          </a:p>
          <a:p>
            <a:pPr marL="285750" indent="-285750">
              <a:lnSpc>
                <a:spcPct val="100000"/>
              </a:lnSpc>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Nejauciet kopā netīrās un tīrās drēbes.</a:t>
            </a:r>
          </a:p>
          <a:p>
            <a:pPr marL="285750" indent="-285750">
              <a:lnSpc>
                <a:spcPct val="100000"/>
              </a:lnSpc>
              <a:spcBef>
                <a:spcPts val="800"/>
              </a:spcBef>
              <a:buSzPct val="85000"/>
              <a:buFont typeface=".Apple Color Emoji UI"/>
              <a:buChar char="❌"/>
            </a:pPr>
            <a:r>
              <a:rPr lang="lv" sz="1600" b="0" i="0" strike="noStrike" cap="none" spc="0" baseline="0" dirty="0">
                <a:solidFill>
                  <a:srgbClr val="000000"/>
                </a:solidFill>
                <a:effectLst/>
                <a:latin typeface="Helvetica"/>
                <a:ea typeface="Helvetica"/>
                <a:cs typeface="Helvetica"/>
              </a:rPr>
              <a:t>Nenesiet mājās netīros kombinezonus.</a:t>
            </a:r>
          </a:p>
          <a:p>
            <a:pPr marL="285750" indent="-285750">
              <a:lnSpc>
                <a:spcPct val="100000"/>
              </a:lnSpc>
              <a:spcBef>
                <a:spcPts val="8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Veicot tīrīšanu un ievērojot labas higiēnas prasības, 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Izmantojiet attiecīgajam uzdevumam piemērotu tīrīšanas metodi.</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Pirms lietošanas pārbaudiet, vai aprīkojums nav bojāts un darbojas pareizi.</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Ievērojiet labu personīgo higiēnu.</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Izvairieties no smēķēšanas – smēķēšana pastiprina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negatīvo ietekmi uz veselību.</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7" history="0"/>
              </a:rPr>
              <a:t>Labā prakse virsmu un instalāciju tīrīšanai (Uzdevumu lapa 2.1.1.1a)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7" history="0"/>
              </a:rPr>
              <a:t>Labas higiēnas labā prakse (Uzdevumu lapa 2.1.10)</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8"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9" history="0"/>
              </a:rPr>
              <a:t>NEPSI Rokasgrāmata MVU</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1385"/>
            <a:ext cx="10022946" cy="440120"/>
          </a:xfrm>
          <a:prstGeom prst="rect">
            <a:avLst/>
          </a:prstGeom>
          <a:noFill/>
          <a:ln>
            <a:noFill/>
          </a:ln>
        </p:spPr>
        <p:txBody>
          <a:bodyPr wrap="square" anchor="ctr">
            <a:spAutoFit/>
          </a:bodyPr>
          <a:lstStyle/>
          <a:p>
            <a:pPr>
              <a:lnSpc>
                <a:spcPts val="3000"/>
              </a:lnSpc>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10"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8"/>
</p:tagLst>
</file>

<file path=ppt/tags/tag12.xml><?xml version="1.0" encoding="utf-8"?>
<p:tagLst xmlns:a="http://schemas.openxmlformats.org/drawingml/2006/main" xmlns:r="http://schemas.openxmlformats.org/officeDocument/2006/relationships" xmlns:p="http://schemas.openxmlformats.org/presentationml/2006/main">
  <p:tag name="AS_UNIQUEID" val="19"/>
</p:tagLst>
</file>

<file path=ppt/tags/tag13.xml><?xml version="1.0" encoding="utf-8"?>
<p:tagLst xmlns:a="http://schemas.openxmlformats.org/drawingml/2006/main" xmlns:r="http://schemas.openxmlformats.org/officeDocument/2006/relationships" xmlns:p="http://schemas.openxmlformats.org/presentationml/2006/main">
  <p:tag name="AS_UNIQUEID" val="20"/>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16"/>
</p:tagLst>
</file>

<file path=ppt/tags/tag17.xml><?xml version="1.0" encoding="utf-8"?>
<p:tagLst xmlns:a="http://schemas.openxmlformats.org/drawingml/2006/main" xmlns:r="http://schemas.openxmlformats.org/officeDocument/2006/relationships" xmlns:p="http://schemas.openxmlformats.org/presentationml/2006/main">
  <p:tag name="AS_UNIQUEID" val="26"/>
</p:tagLst>
</file>

<file path=ppt/tags/tag18.xml><?xml version="1.0" encoding="utf-8"?>
<p:tagLst xmlns:a="http://schemas.openxmlformats.org/drawingml/2006/main" xmlns:r="http://schemas.openxmlformats.org/officeDocument/2006/relationships" xmlns:p="http://schemas.openxmlformats.org/presentationml/2006/main">
  <p:tag name="AS_UNIQUEID" val="27"/>
</p:tagLst>
</file>

<file path=ppt/tags/tag19.xml><?xml version="1.0" encoding="utf-8"?>
<p:tagLst xmlns:a="http://schemas.openxmlformats.org/drawingml/2006/main" xmlns:r="http://schemas.openxmlformats.org/officeDocument/2006/relationships" xmlns:p="http://schemas.openxmlformats.org/presentationml/2006/main">
  <p:tag name="AS_UNIQUEID" val="28"/>
</p:tagLst>
</file>

<file path=ppt/tags/tag20.xml><?xml version="1.0" encoding="utf-8"?>
<p:tagLst xmlns:a="http://schemas.openxmlformats.org/drawingml/2006/main" xmlns:r="http://schemas.openxmlformats.org/officeDocument/2006/relationships" xmlns:p="http://schemas.openxmlformats.org/presentationml/2006/main">
  <p:tag name="AS_UNIQUEID" val="29"/>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23"/>
</p:tagLst>
</file>

<file path=ppt/tags/tag23.xml><?xml version="1.0" encoding="utf-8"?>
<p:tagLst xmlns:a="http://schemas.openxmlformats.org/drawingml/2006/main" xmlns:r="http://schemas.openxmlformats.org/officeDocument/2006/relationships" xmlns:p="http://schemas.openxmlformats.org/presentationml/2006/main">
  <p:tag name="AS_UNIQUEID" val="24"/>
</p:tagLst>
</file>

<file path=ppt/tags/tag24.xml><?xml version="1.0" encoding="utf-8"?>
<p:tagLst xmlns:a="http://schemas.openxmlformats.org/drawingml/2006/main" xmlns:r="http://schemas.openxmlformats.org/officeDocument/2006/relationships" xmlns:p="http://schemas.openxmlformats.org/presentationml/2006/main">
  <p:tag name="AS_UNIQUEID" val="35"/>
</p:tagLst>
</file>

<file path=ppt/tags/tag25.xml><?xml version="1.0" encoding="utf-8"?>
<p:tagLst xmlns:a="http://schemas.openxmlformats.org/drawingml/2006/main" xmlns:r="http://schemas.openxmlformats.org/officeDocument/2006/relationships" xmlns:p="http://schemas.openxmlformats.org/presentationml/2006/main">
  <p:tag name="AS_UNIQUEID" val="36"/>
</p:tagLst>
</file>

<file path=ppt/tags/tag26.xml><?xml version="1.0" encoding="utf-8"?>
<p:tagLst xmlns:a="http://schemas.openxmlformats.org/drawingml/2006/main" xmlns:r="http://schemas.openxmlformats.org/officeDocument/2006/relationships" xmlns:p="http://schemas.openxmlformats.org/presentationml/2006/main">
  <p:tag name="AS_UNIQUEID" val="37"/>
</p:tagLst>
</file>

<file path=ppt/tags/tag27.xml><?xml version="1.0" encoding="utf-8"?>
<p:tagLst xmlns:a="http://schemas.openxmlformats.org/drawingml/2006/main" xmlns:r="http://schemas.openxmlformats.org/officeDocument/2006/relationships" xmlns:p="http://schemas.openxmlformats.org/presentationml/2006/main">
  <p:tag name="AS_UNIQUEID" val="31"/>
</p:tagLst>
</file>

<file path=ppt/tags/tag28.xml><?xml version="1.0" encoding="utf-8"?>
<p:tagLst xmlns:a="http://schemas.openxmlformats.org/drawingml/2006/main" xmlns:r="http://schemas.openxmlformats.org/officeDocument/2006/relationships" xmlns:p="http://schemas.openxmlformats.org/presentationml/2006/main">
  <p:tag name="AS_UNIQUEID" val="32"/>
</p:tagLst>
</file>

<file path=ppt/tags/tag29.xml><?xml version="1.0" encoding="utf-8"?>
<p:tagLst xmlns:a="http://schemas.openxmlformats.org/drawingml/2006/main" xmlns:r="http://schemas.openxmlformats.org/officeDocument/2006/relationships" xmlns:p="http://schemas.openxmlformats.org/presentationml/2006/main">
  <p:tag name="AS_UNIQUEID" val="33"/>
</p:tagLst>
</file>

<file path=ppt/tags/tag30.xml><?xml version="1.0" encoding="utf-8"?>
<p:tagLst xmlns:a="http://schemas.openxmlformats.org/drawingml/2006/main" xmlns:r="http://schemas.openxmlformats.org/officeDocument/2006/relationships" xmlns:p="http://schemas.openxmlformats.org/presentationml/2006/main">
  <p:tag name="AS_UNIQUEID" val="43"/>
</p:tagLst>
</file>

<file path=ppt/tags/tag31.xml><?xml version="1.0" encoding="utf-8"?>
<p:tagLst xmlns:a="http://schemas.openxmlformats.org/drawingml/2006/main" xmlns:r="http://schemas.openxmlformats.org/officeDocument/2006/relationships" xmlns:p="http://schemas.openxmlformats.org/presentationml/2006/main">
  <p:tag name="AS_UNIQUEID" val="44"/>
</p:tagLst>
</file>

<file path=ppt/tags/tag32.xml><?xml version="1.0" encoding="utf-8"?>
<p:tagLst xmlns:a="http://schemas.openxmlformats.org/drawingml/2006/main" xmlns:r="http://schemas.openxmlformats.org/officeDocument/2006/relationships" xmlns:p="http://schemas.openxmlformats.org/presentationml/2006/main">
  <p:tag name="AS_UNIQUEID" val="45"/>
</p:tagLst>
</file>

<file path=ppt/tags/tag33.xml><?xml version="1.0" encoding="utf-8"?>
<p:tagLst xmlns:a="http://schemas.openxmlformats.org/drawingml/2006/main" xmlns:r="http://schemas.openxmlformats.org/officeDocument/2006/relationships" xmlns:p="http://schemas.openxmlformats.org/presentationml/2006/main">
  <p:tag name="AS_UNIQUEID" val="39"/>
</p:tagLst>
</file>

<file path=ppt/tags/tag34.xml><?xml version="1.0" encoding="utf-8"?>
<p:tagLst xmlns:a="http://schemas.openxmlformats.org/drawingml/2006/main" xmlns:r="http://schemas.openxmlformats.org/officeDocument/2006/relationships" xmlns:p="http://schemas.openxmlformats.org/presentationml/2006/main">
  <p:tag name="AS_UNIQUEID" val="40"/>
</p:tagLst>
</file>

<file path=ppt/tags/tag35.xml><?xml version="1.0" encoding="utf-8"?>
<p:tagLst xmlns:a="http://schemas.openxmlformats.org/drawingml/2006/main" xmlns:r="http://schemas.openxmlformats.org/officeDocument/2006/relationships" xmlns:p="http://schemas.openxmlformats.org/presentationml/2006/main">
  <p:tag name="AS_UNIQUEID" val="41"/>
</p:tagLst>
</file>

<file path=ppt/tags/tag36.xml><?xml version="1.0" encoding="utf-8"?>
<p:tagLst xmlns:a="http://schemas.openxmlformats.org/drawingml/2006/main" xmlns:r="http://schemas.openxmlformats.org/officeDocument/2006/relationships" xmlns:p="http://schemas.openxmlformats.org/presentationml/2006/main">
  <p:tag name="AS_UNIQUEID" val="51"/>
</p:tagLst>
</file>

<file path=ppt/tags/tag37.xml><?xml version="1.0" encoding="utf-8"?>
<p:tagLst xmlns:a="http://schemas.openxmlformats.org/drawingml/2006/main" xmlns:r="http://schemas.openxmlformats.org/officeDocument/2006/relationships" xmlns:p="http://schemas.openxmlformats.org/presentationml/2006/main">
  <p:tag name="AS_UNIQUEID" val="52"/>
</p:tagLst>
</file>

<file path=ppt/tags/tag38.xml><?xml version="1.0" encoding="utf-8"?>
<p:tagLst xmlns:a="http://schemas.openxmlformats.org/drawingml/2006/main" xmlns:r="http://schemas.openxmlformats.org/officeDocument/2006/relationships" xmlns:p="http://schemas.openxmlformats.org/presentationml/2006/main">
  <p:tag name="AS_UNIQUEID" val="53"/>
</p:tagLst>
</file>

<file path=ppt/tags/tag39.xml><?xml version="1.0" encoding="utf-8"?>
<p:tagLst xmlns:a="http://schemas.openxmlformats.org/drawingml/2006/main" xmlns:r="http://schemas.openxmlformats.org/officeDocument/2006/relationships" xmlns:p="http://schemas.openxmlformats.org/presentationml/2006/main">
  <p:tag name="AS_UNIQUEID" val="54"/>
</p:tagLst>
</file>

<file path=ppt/tags/tag40.xml><?xml version="1.0" encoding="utf-8"?>
<p:tagLst xmlns:a="http://schemas.openxmlformats.org/drawingml/2006/main" xmlns:r="http://schemas.openxmlformats.org/officeDocument/2006/relationships" xmlns:p="http://schemas.openxmlformats.org/presentationml/2006/main">
  <p:tag name="AS_UNIQUEID" val="47"/>
</p:tagLst>
</file>

<file path=ppt/tags/tag41.xml><?xml version="1.0" encoding="utf-8"?>
<p:tagLst xmlns:a="http://schemas.openxmlformats.org/drawingml/2006/main" xmlns:r="http://schemas.openxmlformats.org/officeDocument/2006/relationships" xmlns:p="http://schemas.openxmlformats.org/presentationml/2006/main">
  <p:tag name="AS_UNIQUEID" val="48"/>
</p:tagLst>
</file>

<file path=ppt/tags/tag42.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86421E-C4A5-48A5-BDC4-6F72271CB7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52</TotalTime>
  <Words>1304</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27</cp:revision>
  <dcterms:created xsi:type="dcterms:W3CDTF">2020-06-24T14:35:04Z</dcterms:created>
  <dcterms:modified xsi:type="dcterms:W3CDTF">2024-11-13T11:27:04Z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