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αυτό, είναι σημαντικό όλοι οι εργαζόμενοι να γνωρίζουν τις ορθές πρακτικές που περιορίζουν ή εξαλείφουν την έκθεση σε σκόνη διοξειδίου του πυριτίου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Για παράδειγμα, κατά την εκτέλεση διεργασιών υψηλής-ενέργειας στα ορυκτά που περιέχουν κρυσταλλικό πυρίτιο, χρησιμοποιήστε συσκευή που διαθέτει σύστημα εξαγωγής σκόνης/ νερού. (Βλ. εικόνα παραπάνω.)</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l" sz="1400" b="1" i="0" strike="noStrike" cap="none" spc="0" baseline="0">
                <a:solidFill>
                  <a:srgbClr val="F6A317"/>
                </a:solidFill>
                <a:effectLst/>
                <a:latin typeface="Helvetica"/>
                <a:ea typeface="Helvetica"/>
                <a:cs typeface="Helvetica"/>
              </a:rPr>
              <a:t>ΚΑΤΑΡΤΙΣΗ ΓΙΑ ΤΙΣ ΟΡΘΕΣ ΠΡΑΚΤΙΚΕΣ ΟΣΟΝ ΑΦΟΡΑ ΤΗΝ ΕΡΓΑΣΙΑ ΜΕ ΥΛΙΚΑ ΠΟΥ ΠΕΡΙΕΧΟΥΝ ΚΡΥΣΤΑΛΛΙΚΟ ΠΥΡΙΤΙΟ</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Επισκεφθείτε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679258" cy="1592826"/>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ΓΙΑ ΤΙΣ ΟΡΘΕΣ ΠΡΑΚΤΙΚΕΣ ΟΣΟΝ ΑΦΟΡΑ ΤΗΝ ΕΡΓΑΣΙΑ ΜΕ ΥΛΙΚΑ ΠΟΥ ΠΕΡΙΕΧΟΥΝ ΚΡΥΣΤΑΛΛΙΚΟ ΠΥΡΙΤΙΟ</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7772399" y="154379"/>
            <a:ext cx="3996047"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lvl="0">
              <a:lnSpc>
                <a:spcPts val="2000"/>
              </a:lnSpc>
              <a:spcBef>
                <a:spcPts val="800"/>
              </a:spcBef>
            </a:pPr>
            <a:r>
              <a:rPr lang="el-GR" dirty="0">
                <a:solidFill>
                  <a:prstClr val="black"/>
                </a:solidFill>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lvl="0">
              <a:lnSpc>
                <a:spcPts val="2000"/>
              </a:lnSpc>
              <a:spcBef>
                <a:spcPts val="800"/>
              </a:spcBef>
            </a:pPr>
            <a:r>
              <a:rPr lang="el-GR" dirty="0">
                <a:solidFill>
                  <a:prstClr val="black"/>
                </a:solidFill>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lvl="0">
              <a:lnSpc>
                <a:spcPts val="2000"/>
              </a:lnSpc>
              <a:spcBef>
                <a:spcPts val="800"/>
              </a:spcBef>
            </a:pPr>
            <a:r>
              <a:rPr lang="el-GR" dirty="0">
                <a:solidFill>
                  <a:prstClr val="black"/>
                </a:solidFill>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Βασικά μέτρα ελέγχου ώστε να ελαχιστοποιηθεί η έκθεση σε επιβλαβή εισπνεύσιμη σκόνη διοξειδίου του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p:txBody>
      </p:sp>
      <p:pic>
        <p:nvPicPr>
          <p:cNvPr id="7" name="Picture Placeholder 8" descr="Construction worker">
            <a:extLst>
              <a:ext uri="{FF2B5EF4-FFF2-40B4-BE49-F238E27FC236}">
                <a16:creationId xmlns:a16="http://schemas.microsoft.com/office/drawing/2014/main" id="{806E200B-E0A0-C98C-38EB-67717D81110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86588" y="1640901"/>
            <a:ext cx="4437062" cy="4437062"/>
          </a:xfrm>
          <a:prstGeom prst="rect">
            <a:avLst/>
          </a:prstGeo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38779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000"/>
              </a:lnSpc>
            </a:pPr>
            <a:r>
              <a:rPr lang="el" b="0" i="0" strike="noStrike" cap="none" spc="0" baseline="0" dirty="0">
                <a:solidFill>
                  <a:srgbClr val="000000"/>
                </a:solidFill>
                <a:effectLst/>
                <a:latin typeface="Helvetica"/>
                <a:ea typeface="Helvetica"/>
                <a:cs typeface="Helvetica"/>
              </a:rPr>
              <a:t>Υπάρχουν πέντε κύριες τεχνικές ελέγχου σκόνης που χρησιμοποιούνται για τη διαχείριση του εισπνεύσιμου διοξειδίου του πυριτίου (RCS), οι οποίες αποτελούν μέρος των Ορθών Πρακτικών του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91681"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91682"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04886" y="1702138"/>
            <a:ext cx="2284267"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04886" y="3394767"/>
            <a:ext cx="2134063" cy="1700960"/>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dirty="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04887" y="4852474"/>
            <a:ext cx="2305799" cy="1400383"/>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405220"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ΟΙ ΚΙΝΔΥΝΟΙ ΑΠΟ ΤΟ ΕΙΣΠΝΕΥΣΙΜΟ ΔΙΟΞΕΙΔΙΟ ΤΟΥ ΠΥΡΙΤΙΟΥ</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735521"/>
            <a:ext cx="5712046"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Οι ορθές α\πρακτικές είναι απαραίτητες για την προστασία μας από το εισπνεόμενο διοξείδιο κρυσταλλικού πυριτίου (RCS).</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ΕΜΠΟΔΙΖΟΥΜΕ ΤΗ ΣΚΟΝΗ ΣΤΗΝ ΠΗΓΗ</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Θα πρέπει να προσπαθήσουμε να μειώσουμε το ενδεχόμενο να δημιουργηθεί σκόνη από την αρχή.</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Αν δεν μπορούμε να αποφύγουμε τη δημιουργία σκόνης, τότε ο πιο αποτελεσματικός τρόπος ελέγχου της σκόνης είναι στην πηγή.</a:t>
            </a:r>
          </a:p>
          <a:p>
            <a:pPr>
              <a:lnSpc>
                <a:spcPts val="2000"/>
              </a:lnSpc>
              <a:spcBef>
                <a:spcPts val="800"/>
              </a:spcBef>
            </a:pPr>
            <a:r>
              <a:rPr lang="el" b="0" i="0" strike="noStrike" cap="none" spc="0" baseline="0" dirty="0">
                <a:solidFill>
                  <a:srgbClr val="000000"/>
                </a:solidFill>
                <a:effectLst/>
                <a:latin typeface="Helvetica"/>
                <a:ea typeface="Helvetica"/>
                <a:cs typeface="Helvetica"/>
              </a:rPr>
              <a:t>Αυτό σημαίνει τη συμπερίληψη ή τον διαχωρισμό της σκόνης από τον εργαζόμενο κάνοντας χρήση φραγμού ή κλειστού χώρου, σύστημα εξαερισμού (π.χ εξαγωγή) και /ή σύστημα καταστολής με νερό.</a:t>
            </a:r>
          </a:p>
          <a:p>
            <a:pPr>
              <a:lnSpc>
                <a:spcPts val="2000"/>
              </a:lnSpc>
              <a:spcBef>
                <a:spcPts val="800"/>
              </a:spcBef>
            </a:pPr>
            <a:endParaRPr lang="en-US"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564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ΠΡΟΒΕΙΤΕ ΣΤΗΝ ΑΜΕΣΗ ΑΝΤΙΜΕΤΩΠΙΣΗ ΤΩΝ ΔΙΑΡΡΟΩΝ</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άμεση αντιμετώπιση των διαρροών σκόνης (και των αιτίων τους) θα μειώσει την πιθανότητα να μεταδοθεί στον αέρα η σκόνη που έχει κατακαθίσει.</a:t>
            </a:r>
          </a:p>
          <a:p>
            <a:pPr>
              <a:lnSpc>
                <a:spcPts val="2000"/>
              </a:lnSpc>
              <a:spcBef>
                <a:spcPts val="800"/>
              </a:spcBef>
            </a:pPr>
            <a:r>
              <a:rPr lang="el" b="0" i="0" strike="noStrike" cap="none" spc="0" baseline="0" dirty="0">
                <a:solidFill>
                  <a:srgbClr val="000000"/>
                </a:solidFill>
                <a:effectLst/>
                <a:latin typeface="Helvetica"/>
                <a:ea typeface="Helvetica"/>
                <a:cs typeface="Helvetica"/>
              </a:rPr>
              <a:t>Τα εισπνεύσιμα σωματίδια σκόνης είναι αόρατα με γυμνό μάτι, εκτός εάν χρησιμοποιείται μια ισχυρή πηγή φωτός για να τα φωτίσει. Η σκόνη μπορεί να παραμείνει αερομεταφερόμενη για μέρες ή εβδομάδες.</a:t>
            </a:r>
          </a:p>
          <a:p>
            <a:pPr>
              <a:lnSpc>
                <a:spcPts val="2000"/>
              </a:lnSpc>
              <a:spcBef>
                <a:spcPts val="800"/>
              </a:spcBef>
            </a:pPr>
            <a:endParaRPr lang="en-US"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el" sz="2800" b="1" i="0" strike="noStrike" cap="none" spc="0" baseline="0" dirty="0">
                <a:solidFill>
                  <a:srgbClr val="F6A317"/>
                </a:solidFill>
                <a:effectLst/>
                <a:latin typeface="Helvetica"/>
                <a:ea typeface="Helvetica"/>
                <a:cs typeface="Helvetica"/>
              </a:rPr>
              <a:t>ΦΟΡΑΤΕ ΜΑΠ </a:t>
            </a:r>
          </a:p>
          <a:p>
            <a:pPr>
              <a:lnSpc>
                <a:spcPct val="100000"/>
              </a:lnSpc>
              <a:spcBef>
                <a:spcPts val="0"/>
              </a:spcBef>
            </a:pPr>
            <a:r>
              <a:rPr lang="el" sz="2800" b="1" i="0" strike="noStrike" cap="none" spc="0" baseline="0" dirty="0">
                <a:solidFill>
                  <a:srgbClr val="F6A317"/>
                </a:solidFill>
                <a:effectLst/>
                <a:latin typeface="Helvetica"/>
                <a:ea typeface="Helvetica"/>
                <a:cs typeface="Helvetica"/>
              </a:rPr>
              <a:t>(ΕΑΝ TO ΚΡΙΝΕΤΕ ΑΠΑΡΑΙΤΗΤΟ)</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Εάν όλα τα άλλα μέτρα ελέγχου της σκόνης (βλ. τις 5 κύριες τεχνικές ελέγχου) είναι ανεπαρκή για την πρόληψη της έκθεσης στη σκόνη, φορέστε ΜΑΠ.</a:t>
            </a:r>
          </a:p>
          <a:p>
            <a:pPr>
              <a:lnSpc>
                <a:spcPts val="2000"/>
              </a:lnSpc>
              <a:spcBef>
                <a:spcPts val="800"/>
              </a:spcBef>
            </a:pPr>
            <a:r>
              <a:rPr lang="el" b="0" i="0" strike="noStrike" cap="none" spc="0" baseline="0" dirty="0">
                <a:solidFill>
                  <a:srgbClr val="000000"/>
                </a:solidFill>
                <a:effectLst/>
                <a:latin typeface="Helvetica"/>
                <a:ea typeface="Helvetica"/>
                <a:cs typeface="Helvetica"/>
              </a:rPr>
              <a:t>Τα ΜΑΠ δεν υποκαθιστούν σε καμία περίπτωση άλλα μέτρα ελέγχου της σκόνης. Οι μάσκες σκόνης προστατεύουν προσωρινά τους μεμονωμένους εργαζόμενους, αλλά η γενική ποιότητα του αέρα μπορεί να εξακολουθεί να κινδυνεύει από τη σκόνη.</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55576"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ΤΩΝ ΒΑΣΙΚΩΝ ΟΡΘΩΝ ΠΡΑΚΤΙΚΩΝ</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178997"/>
            <a:ext cx="10955577" cy="3331110"/>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ΤΙ ΠΡΕΠΕΙ ΝΑ ΚΑΝΕΤΕ</a:t>
            </a:r>
          </a:p>
          <a:p>
            <a:pPr marL="285750" indent="-285750">
              <a:lnSpc>
                <a:spcPts val="2000"/>
              </a:lnSpc>
              <a:spcBef>
                <a:spcPts val="800"/>
              </a:spcBef>
              <a:buSzPct val="85000"/>
              <a:buFont typeface=".Apple Color Emoji UI"/>
              <a:buChar char="✅"/>
            </a:pPr>
            <a:r>
              <a:rPr lang="el-GR" dirty="0">
                <a:solidFill>
                  <a:srgbClr val="000000"/>
                </a:solidFill>
                <a:latin typeface="Helvetica"/>
                <a:ea typeface="Helvetica"/>
                <a:cs typeface="Helvetica"/>
              </a:rPr>
              <a:t>Να επιβάλετε </a:t>
            </a:r>
            <a:r>
              <a:rPr lang="el" dirty="0">
                <a:solidFill>
                  <a:srgbClr val="000000"/>
                </a:solidFill>
                <a:latin typeface="Helvetica"/>
                <a:ea typeface="Helvetica"/>
                <a:cs typeface="Helvetica"/>
              </a:rPr>
              <a:t>π</a:t>
            </a:r>
            <a:r>
              <a:rPr lang="el" b="0" i="0" strike="noStrike" cap="none" spc="0" baseline="0" dirty="0">
                <a:solidFill>
                  <a:srgbClr val="000000"/>
                </a:solidFill>
                <a:effectLst/>
                <a:latin typeface="Helvetica"/>
                <a:ea typeface="Helvetica"/>
                <a:cs typeface="Helvetica"/>
              </a:rPr>
              <a:t>εριορισμό της πρόσβασης σε εργοτάξια/εκτεθειμένους σε σκόνη χώρους μόνο σε υπαλλήλους και εξουσιοδοτημένο προσωπικό</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Να χρησιμοποιήσετε συστήματα εξαερισμού ή καταστολής με νερό για να μειώσετε την αερομεταφερόμενη σκόνη. </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Αν είναι δυνατόν, να εργάζεστε σε εξωτερικούς χώρους.</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Να χρησιμοποιήσετε τη μέθοδο με ηλεκτρική σκούπα ή υγρό καθαρισμό.</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Να προγραμματίσετε εκ των προτέρων για να διασφαλίσετε ότι οι χώροι εργασίας είναι ασφαλείς και ότι ο εξοπλισμός είναι λειτουργικός</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Να αναφέρετε τα σφάλματα και έχετε ένα σχέδιο αντιμετώπισης γρήγορα και με ασφάλεια</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Να φοράτε ΜΑΠ κατά τη διάρκεια της εργασίας. Βεβαιωθείτε ότι οι μάσκες προσώπου ταιριάζουν σωστά.</a:t>
            </a:r>
          </a:p>
          <a:p>
            <a:pPr>
              <a:lnSpc>
                <a:spcPts val="2000"/>
              </a:lnSpc>
              <a:spcBef>
                <a:spcPts val="800"/>
              </a:spcBef>
              <a:buSzPct val="85000"/>
            </a:pPr>
            <a:endParaRPr lang="en-US"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65712"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ΤΩΝ ΒΑΣΙΚΩΝ ΟΡΘΩΝ ΠΡΑΚΤΙΚΩΝ</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47988"/>
            <a:ext cx="10355978" cy="3230407"/>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ΤΙ ΔΕΝ ΠΡΕΠΕΙ ΝΑ ΚΑΝΕΤΕ</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Δεν πρέπει να χρησιμοποιήσετε στεγνή βούρτσα — Χρησιμοποιήστε μέθοδο καθαρισμού με ηλεκτρική σκούπα ή υγρό καθαρισμό</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Δεν πρέπει να χρησιμοποιήσετε πεπιεσμένο αέρα για να καθαρίσετε τη σκόνη</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Δεν πρέπει να παίρνετε τα βρώμικα ρούχα εργασίας ή τα ΜΑΠ στο σπίτι</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Δεν πρέπει να κάνετε χρήση κατεστραμμένων ΜΑΠ</a:t>
            </a:r>
          </a:p>
          <a:p>
            <a:pPr marL="285750" indent="-285750">
              <a:lnSpc>
                <a:spcPts val="2000"/>
              </a:lnSpc>
              <a:spcBef>
                <a:spcPts val="800"/>
              </a:spcBef>
              <a:buSzPct val="85000"/>
              <a:buFont typeface=".Apple Color Emoji UI"/>
              <a:buChar char="❌"/>
            </a:pPr>
            <a:r>
              <a:rPr lang="el" b="0" i="0" strike="noStrike" cap="none" spc="0" baseline="0" dirty="0">
                <a:solidFill>
                  <a:srgbClr val="000000"/>
                </a:solidFill>
                <a:effectLst/>
                <a:latin typeface="Helvetica"/>
                <a:ea typeface="Helvetica"/>
                <a:cs typeface="Helvetica"/>
              </a:rPr>
              <a:t>Δεν πρέπει να καπνίζετε ή να φάτε στις περιοχές διεργασίας του χώρου εργασίας σας</a:t>
            </a:r>
          </a:p>
          <a:p>
            <a:pPr marL="285750" indent="-285750">
              <a:lnSpc>
                <a:spcPts val="2000"/>
              </a:lnSpc>
              <a:spcBef>
                <a:spcPts val="800"/>
              </a:spcBef>
              <a:buSzPct val="85000"/>
              <a:buFont typeface=".Apple Color Emoji UI"/>
              <a:buChar char="❌"/>
            </a:pPr>
            <a:endParaRPr lang="en-US" dirty="0"/>
          </a:p>
          <a:p>
            <a:pPr marL="285750" indent="-285750">
              <a:lnSpc>
                <a:spcPts val="2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Όταν εργάζεστε με ορυκτά που περιέχουν κρυσταλλικό πυρίτιο, θυμηθείτε:</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Να στοχεύετε πάντα να σταματάτε τη σκόνη στην πηγή</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Το καθαρό περιβάλλον εργασίας παρέχει ασφάλεια</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Ο περιορισμός της πρόσβασης σε περιοχές που εκτίθενται στη σκόνη είναι ένας σίγουρος τρόπος για την πρόληψη της έκθεσης σε αυτήν.</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Αποφύγετε το κάπνισμα — το κάπνισμα αυξάνει τις αρνητικές επιπτώσεις του RCS στην υγεία</a:t>
            </a:r>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ΠΡΟΣΘΕΤΟ ΕΚΠΑΙΔΕΥΤΙΚΟ ΥΛΙΚΟ</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87428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Ορθές πρακτικές για τον καθαρισμό επιφανειών και εγκαταστάσεων (φύλλο εργασιών 2.1.1α)</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Ορθή πρακτική για καλή υγιεινή (Φύλλο εργασίας 2.1.2010)</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του NEPSI για ΜΜΕ</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3E9DE5-54A6-4731-B187-B63535C192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d8ecf516-e360-4672-81b9-68723bedb71f"/>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elements/1.1/"/>
    <ds:schemaRef ds:uri="http://schemas.microsoft.com/office/infopath/2007/PartnerControls"/>
    <ds:schemaRef ds:uri="6d9d7403-2d8c-4818-ae25-2c5629bc7330"/>
    <ds:schemaRef ds:uri="http://purl.org/dc/dcmitype/"/>
    <ds:schemaRef ds:uri="http://purl.org/dc/term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123</TotalTime>
  <Words>1211</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2024-11-13T11:54:31Z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