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Helvetica"/>
                <a:cs typeface="Helvetica"/>
              </a:rPr>
              <a:t>Acest curs PowerPoint se ocupă de utilizarea corectă a echipamentului individual de protecție (EIP) în cazul lucrătorilor expuși la praf cu cristale de silice respirabile (RCS).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ro" sz="1200" b="0" i="0" strike="noStrike" cap="none" spc="0" baseline="0" dirty="0">
                <a:solidFill>
                  <a:srgbClr val="000000"/>
                </a:solidFill>
                <a:effectLst/>
                <a:latin typeface="+mn-lt"/>
                <a:ea typeface="Helvetica"/>
                <a:cs typeface="Helvetica"/>
              </a:rPr>
              <a:t>EIP reprezintă orice tip de haine sau echipamente de protecție proiectate pentru a proteja corpul purtătorului de răni sau de infecții.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ro" sz="1200" b="0" i="0" strike="noStrike" cap="none" spc="0" baseline="0" dirty="0">
                <a:solidFill>
                  <a:srgbClr val="000000"/>
                </a:solidFill>
                <a:effectLst/>
                <a:latin typeface="+mn-lt"/>
                <a:ea typeface="Helvetica"/>
                <a:cs typeface="Helvetica"/>
              </a:rPr>
              <a:t>Deși EIP ar trebui să fie disponibil pe toate șantierele, utilizarea acestuia ar trebui să se facă în ultimă instanță, atunci când au fost încercate și au eșuat toate măsurile de asigurare a unui control suficient al expunerii la praf.</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Diagrama de mai jos rezumă procesele de managementul riscurilor, din punctul de vedere al angajatorului și al angajatului, atunci când aceste procese se aplică pentru a controla cristalele de silice respirabile. Sistemele de sănătate și protecția muncii implementate în companii trebuie respectate atât de angajat, cât și de angajator.</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ro" sz="1200" b="0" i="0" strike="noStrike" cap="none" spc="0" baseline="0" dirty="0">
                <a:solidFill>
                  <a:srgbClr val="000000"/>
                </a:solidFill>
                <a:effectLst/>
                <a:latin typeface="+mn-lt"/>
                <a:ea typeface="Helvetica"/>
                <a:cs typeface="Helvetica"/>
              </a:rPr>
              <a:t>EIP ar trebui purtat numai atunci când vi se dau instrucțiuni specifice în acest sens și ar trebui selectat în funcție de performanță (de ex. factorul de protecție), de confort și de durabilitate.</a:t>
            </a:r>
          </a:p>
          <a:p>
            <a:pPr algn="l">
              <a:lnSpc>
                <a:spcPts val="2300"/>
              </a:lnSpc>
              <a:spcBef>
                <a:spcPts val="600"/>
              </a:spcBef>
              <a:spcAft>
                <a:spcPts val="600"/>
              </a:spcAft>
            </a:pPr>
            <a:r>
              <a:rPr lang="ro" sz="1200" b="0" i="0" strike="noStrike" cap="none" spc="0" baseline="0" dirty="0">
                <a:solidFill>
                  <a:srgbClr val="000000"/>
                </a:solidFill>
                <a:effectLst/>
                <a:latin typeface="+mn-lt"/>
                <a:ea typeface="Helvetica"/>
                <a:cs typeface="Helvetica"/>
              </a:rPr>
              <a:t>Sarcinile care necesită folosirea de EIP vor fi indicate prin semne și pictograme corespunzătoare.</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ro" sz="1200" b="0" i="0" strike="noStrike" cap="none" spc="0" baseline="0" dirty="0">
                <a:solidFill>
                  <a:srgbClr val="000000"/>
                </a:solidFill>
                <a:effectLst/>
                <a:latin typeface="+mn-lt"/>
                <a:ea typeface="Helvetica"/>
                <a:cs typeface="Helvetica"/>
              </a:rPr>
              <a:t>În timpul tuturor operațiunilor în care există praf trebuie purtate haine de protecție (salopetă). Se pot folosi salopete de culoare închisă pentru a indica contaminarea cu praf.</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ro" sz="1200" b="0" i="0" strike="noStrike" cap="none" spc="0" baseline="0" dirty="0">
                <a:solidFill>
                  <a:srgbClr val="000000"/>
                </a:solidFill>
                <a:effectLst/>
                <a:latin typeface="+mn-lt"/>
                <a:ea typeface="Helvetica"/>
                <a:cs typeface="Helvetica"/>
              </a:rPr>
              <a:t>După ce s-a confirmat că EIP este necesar pentru sarcina care trebuie efectuată, lucrătorii trebuie să se asigure că echipamentul pe care îl poartă nu este deteriorat sau uzat excesiv.</a:t>
            </a:r>
          </a:p>
          <a:p>
            <a:pPr marL="0" indent="0" algn="l">
              <a:lnSpc>
                <a:spcPts val="2300"/>
              </a:lnSpc>
              <a:spcBef>
                <a:spcPts val="600"/>
              </a:spcBef>
              <a:spcAft>
                <a:spcPts val="600"/>
              </a:spcAft>
              <a:buFont typeface="Arial" panose="020B0604020202020204" pitchFamily="34" charset="0"/>
              <a:buNone/>
            </a:pPr>
            <a:r>
              <a:rPr lang="ro" sz="1200" b="0" i="0" strike="noStrike" cap="none" spc="0" baseline="0" dirty="0">
                <a:solidFill>
                  <a:srgbClr val="000000"/>
                </a:solidFill>
                <a:effectLst/>
                <a:latin typeface="+mn-lt"/>
                <a:ea typeface="Helvetica"/>
                <a:cs typeface="Helvetica"/>
              </a:rPr>
              <a:t>EIP deteriorat expune lucrătorii la riscuri inutile. Dacă un articol este folosit regulat sau partajat la locul de muncă, este probabil ca după utilizări multiple și intense să apară deteriorări.</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ro" sz="1200" b="0" i="0" strike="noStrike" cap="none" spc="0" baseline="0" dirty="0">
                <a:solidFill>
                  <a:srgbClr val="000000"/>
                </a:solidFill>
                <a:effectLst/>
                <a:latin typeface="+mn-lt"/>
                <a:ea typeface="Helvetica"/>
                <a:cs typeface="Helvetica"/>
              </a:rPr>
              <a:t>De îndată de EIP este deteriorat, acesta trebuie înlocuit imediat.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ro" sz="1200" b="0" i="0" strike="noStrike" cap="none" spc="0" baseline="0" dirty="0">
                <a:solidFill>
                  <a:srgbClr val="000000"/>
                </a:solidFill>
                <a:effectLst/>
                <a:latin typeface="+mn-lt"/>
                <a:ea typeface="Helvetica"/>
                <a:cs typeface="Helvetica"/>
              </a:rPr>
              <a:t>Purtarea de EIP poate să nu fie o experiență confortabilă, dar este important să ne asigurăm că este purtat corect.</a:t>
            </a:r>
          </a:p>
          <a:p>
            <a:pPr algn="l">
              <a:lnSpc>
                <a:spcPts val="2300"/>
              </a:lnSpc>
              <a:spcBef>
                <a:spcPts val="600"/>
              </a:spcBef>
              <a:spcAft>
                <a:spcPts val="600"/>
              </a:spcAft>
            </a:pPr>
            <a:r>
              <a:rPr lang="ro" sz="1200" b="0" i="0" strike="noStrike" cap="none" spc="0" baseline="0" dirty="0">
                <a:solidFill>
                  <a:srgbClr val="000000"/>
                </a:solidFill>
                <a:effectLst/>
                <a:latin typeface="+mn-lt"/>
                <a:ea typeface="Helvetica"/>
                <a:cs typeface="Helvetica"/>
              </a:rPr>
              <a:t>Articolele precum măștile, ochelarii și căștile trebuie să fie ajustate pentru a corespunde cu măsura purtătorului.</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ro" sz="1200" b="0" i="0" strike="noStrike" cap="none" spc="0" baseline="0" dirty="0">
                <a:solidFill>
                  <a:srgbClr val="000000"/>
                </a:solidFill>
                <a:effectLst/>
                <a:latin typeface="+mn-lt"/>
                <a:ea typeface="Helvetica"/>
                <a:cs typeface="Helvetica"/>
              </a:rPr>
              <a:t>Atunci când purtați mai multe articole de EIP (de exemplu, o mască de praf și o vizetă pentru sudură), asigurați-vă că acestea sunt compatibile.</a:t>
            </a:r>
          </a:p>
          <a:p>
            <a:pPr marL="0" marR="0" indent="0" algn="l" defTabSz="914400" rtl="0" eaLnBrk="1" fontAlgn="auto" latinLnBrk="0" hangingPunct="1">
              <a:lnSpc>
                <a:spcPts val="2300"/>
              </a:lnSpc>
              <a:spcBef>
                <a:spcPts val="600"/>
              </a:spcBef>
              <a:spcAft>
                <a:spcPts val="600"/>
              </a:spcAft>
              <a:buClrTx/>
              <a:buSzTx/>
              <a:buFontTx/>
              <a:buNone/>
              <a:defRPr/>
            </a:pPr>
            <a:r>
              <a:rPr lang="ro" sz="1200" b="0" i="0" strike="noStrike" cap="none" spc="0" baseline="0" dirty="0">
                <a:solidFill>
                  <a:srgbClr val="000000"/>
                </a:solidFill>
                <a:effectLst/>
                <a:latin typeface="+mn-lt"/>
                <a:ea typeface="Helvetica"/>
                <a:cs typeface="Helvetica"/>
              </a:rPr>
              <a:t>De asemenea, aveți în vedere și alți factori care ar putea reduce eficacitatea EIP, cum ar fi părul facial. Operatorii care au păr facial ar trebui să folosească respiratoare cu alimentare cu aer, pentru a evita pătrunderea prafului prin mască.</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ro" sz="1200" b="0" i="0" strike="noStrike" cap="none" spc="0" baseline="0" dirty="0">
                <a:solidFill>
                  <a:srgbClr val="000000"/>
                </a:solidFill>
                <a:effectLst/>
                <a:latin typeface="+mn-lt"/>
                <a:ea typeface="Helvetica"/>
                <a:cs typeface="Helvetica"/>
              </a:rPr>
              <a:t>După utilizare, EIP trebuie curățat (dacă este cazul) și depozitat într-un spațiu corespunzător. EIP cum ar fi hainele ar trebui curățate de către angajator.</a:t>
            </a:r>
          </a:p>
          <a:p>
            <a:pPr algn="l">
              <a:lnSpc>
                <a:spcPts val="2300"/>
              </a:lnSpc>
              <a:spcBef>
                <a:spcPts val="600"/>
              </a:spcBef>
              <a:spcAft>
                <a:spcPts val="600"/>
              </a:spcAft>
            </a:pPr>
            <a:r>
              <a:rPr lang="ro" sz="1200" b="0" i="0" strike="noStrike" cap="none" spc="0" baseline="0" dirty="0">
                <a:solidFill>
                  <a:srgbClr val="000000"/>
                </a:solidFill>
                <a:effectLst/>
                <a:latin typeface="+mn-lt"/>
                <a:ea typeface="Helvetica"/>
                <a:cs typeface="Helvetica"/>
              </a:rPr>
              <a:t>În niciun caz EIP nu trebuie luat acasă.</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Mai jos sunt prezentate bune practici privind curățarea EIP. Înainte de imaginea clipului video, puteți vedea un grafic și o bară roșie care ilustrează concentrația de praf, în mg/m3.</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Măsurarea concentrației de praf nu se referă la cristalele de silice respirabile, ci se bazează pe o măsurare semicantitativă. Esențială nu este valoarea concentrației de praf, ci diferența relativă dintre nivelurile de expunere în timpul practicilor recomandate și a celorlalte practici.</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ro" sz="1200" b="0" i="0" strike="noStrike" cap="none" spc="0" baseline="0" dirty="0">
                <a:solidFill>
                  <a:srgbClr val="000000"/>
                </a:solidFill>
                <a:effectLst/>
                <a:latin typeface="+mn-lt"/>
                <a:ea typeface="Calibri"/>
                <a:cs typeface="Calibri"/>
              </a:rPr>
              <a:t>EIP ar trebui folosit ca </a:t>
            </a:r>
            <a:r>
              <a:rPr lang="ro" sz="1200" b="1" i="0" strike="noStrike" cap="none" spc="0" baseline="0" dirty="0">
                <a:solidFill>
                  <a:srgbClr val="000000"/>
                </a:solidFill>
                <a:effectLst/>
                <a:latin typeface="+mn-lt"/>
                <a:ea typeface="Calibri"/>
                <a:cs typeface="Calibri"/>
              </a:rPr>
              <a:t>soluție de ultimă instanță</a:t>
            </a:r>
            <a:r>
              <a:rPr lang="ro" sz="1200" b="0" i="0" strike="noStrike" cap="none" spc="0" baseline="0" dirty="0">
                <a:solidFill>
                  <a:srgbClr val="000000"/>
                </a:solidFill>
                <a:effectLst/>
                <a:latin typeface="+mn-lt"/>
                <a:ea typeface="Calibri"/>
                <a:cs typeface="Calibri"/>
              </a:rPr>
              <a:t>, atunci când toate măsurile de control sunt ineficiente pentru a controla expunerea la praf. Atunci când EIP este necesar, folosirea acestuia trebuie controlată și monitorizată.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7746273" y="429114"/>
            <a:ext cx="407107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a:solidFill>
                  <a:srgbClr val="F6A317"/>
                </a:solidFill>
                <a:effectLst/>
                <a:latin typeface="Helvetica"/>
                <a:ea typeface="Helvetica"/>
                <a:cs typeface="Helvetica"/>
              </a:rPr>
              <a:t>CURS DE BUNE PRACTICI PRIVIND ECHIPAMENTUL INDIVIDUAL DE PROTECȚIE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8135890" cy="1440413"/>
          </a:xfrm>
        </p:spPr>
        <p:txBody>
          <a:bodyPr/>
          <a:lstStyle/>
          <a:p>
            <a:pPr>
              <a:lnSpc>
                <a:spcPct val="100000"/>
              </a:lnSpc>
            </a:pPr>
            <a:r>
              <a:rPr lang="ro" sz="2800" b="1" i="0" strike="noStrike" cap="none" spc="0" baseline="0" dirty="0">
                <a:solidFill>
                  <a:srgbClr val="FFFFFF"/>
                </a:solidFill>
                <a:effectLst/>
                <a:latin typeface="Helvetica"/>
                <a:ea typeface="Helvetica"/>
                <a:cs typeface="Helvetica"/>
              </a:rPr>
              <a:t>CURS DE BUNE PRACTICI PRIVIND ECHIPAMENTUL INDIVIDUAL DE PROTECȚIE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661564" y="235527"/>
            <a:ext cx="4100945"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lstStyle/>
          <a:p>
            <a:pPr>
              <a:lnSpc>
                <a:spcPct val="100000"/>
              </a:lnSpc>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ct val="100000"/>
              </a:lnSpc>
            </a:pPr>
            <a:r>
              <a:rPr lang="ro" sz="1800" b="0" i="0" strike="noStrike" cap="none" spc="0" baseline="0" dirty="0">
                <a:solidFill>
                  <a:srgbClr val="000000"/>
                </a:solidFill>
                <a:effectLst/>
                <a:latin typeface="Helvetica"/>
                <a:ea typeface="Helvetica"/>
                <a:cs typeface="Helvetica"/>
              </a:rPr>
              <a:t>În acest curs veți învăța despre: </a:t>
            </a:r>
          </a:p>
          <a:p>
            <a:pPr marL="342900" indent="-342900">
              <a:lnSpc>
                <a:spcPct val="1000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Ce este </a:t>
            </a:r>
            <a:r>
              <a:rPr lang="ro" sz="1800" b="1" i="0" strike="noStrike" cap="none" spc="0" baseline="0" dirty="0">
                <a:solidFill>
                  <a:srgbClr val="000000"/>
                </a:solidFill>
                <a:effectLst/>
                <a:latin typeface="Helvetica"/>
                <a:ea typeface="Helvetica"/>
                <a:cs typeface="Helvetica"/>
              </a:rPr>
              <a:t>echipamentul individual de protecție (EIP)</a:t>
            </a:r>
            <a:r>
              <a:rPr lang="ro" sz="1800" b="0" i="0" strike="noStrike" cap="none" spc="0" baseline="0" dirty="0">
                <a:solidFill>
                  <a:srgbClr val="000000"/>
                </a:solidFill>
                <a:effectLst/>
                <a:latin typeface="Helvetica"/>
                <a:ea typeface="Helvetica"/>
                <a:cs typeface="Helvetica"/>
              </a:rPr>
              <a:t> și cum vă poate ajuta acesta să minimizați expunerea la RCS dăunătoare</a:t>
            </a:r>
          </a:p>
          <a:p>
            <a:pPr marL="342900" indent="-342900">
              <a:lnSpc>
                <a:spcPct val="1000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Când și cum să purtați EIP</a:t>
            </a:r>
          </a:p>
          <a:p>
            <a:pPr marL="342900" indent="-342900">
              <a:lnSpc>
                <a:spcPct val="1000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Bune practici în utilizarea EIP</a:t>
            </a:r>
          </a:p>
          <a:p>
            <a:pPr marL="285750" indent="-285750">
              <a:lnSpc>
                <a:spcPct val="100000"/>
              </a:lnSpc>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ro" sz="1800" b="0" i="0" strike="noStrike" cap="none" spc="0" baseline="0">
                <a:solidFill>
                  <a:srgbClr val="000000"/>
                </a:solidFill>
                <a:effectLst/>
                <a:latin typeface="Helvetica"/>
                <a:ea typeface="Helvetica"/>
                <a:cs typeface="Helvetica"/>
              </a:rPr>
              <a:t>EIP reprezintă una dintre cele cinci tehnici principale de control al prafului.</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ECHIPAMENT DE PROTECȚIE</a:t>
            </a:r>
          </a:p>
          <a:p>
            <a:r>
              <a:rPr lang="ro" sz="1200" b="0" i="0" strike="noStrike" cap="none" spc="0" baseline="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TIPURI DE EIP</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Protecții pentru urechi</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Cască de protecție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Ochelari de protecție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Mască / echipament de protecția respirației</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Salopetă</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Jachetă</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Cizme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Mănuși</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DE CE SĂ FOLOSIȚI EIP?</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EIP se folosește pentru a proteja utilizatorul de vătămare fizică și de pericole de la locul de muncă, inclusiv de praful de cristale de silice respirabile</a:t>
            </a:r>
          </a:p>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Folosirea de EIP (atunci când este necesar) este importantă, deoarece este o măsură de prevenție în controlul riscurilor</a:t>
            </a:r>
          </a:p>
          <a:p>
            <a:pPr marL="342900" indent="-342900">
              <a:lnSpc>
                <a:spcPts val="2400"/>
              </a:lnSpc>
              <a:buFont typeface="Arial" panose="020B0604020202020204" pitchFamily="34" charset="0"/>
              <a:buChar char="•"/>
            </a:pPr>
            <a:r>
              <a:rPr lang="ro" sz="1800" b="0" i="0" strike="noStrike" cap="none" spc="0" baseline="0">
                <a:solidFill>
                  <a:srgbClr val="FF0000"/>
                </a:solidFill>
                <a:effectLst/>
                <a:latin typeface="Helvetica"/>
                <a:ea typeface="Helvetica"/>
                <a:cs typeface="Helvetica"/>
              </a:rPr>
              <a:t>Echipamentele de protecție respiratorie ajută la minimizarea expunerii noastre la praf dăunător de cristale de silice respirabile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Funcționarea corectă a acestor echipamente este esențială pentru a ne proteja de RCS</a:t>
            </a:r>
          </a:p>
          <a:p>
            <a:pPr marL="342900" indent="-34290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a:solidFill>
                  <a:srgbClr val="000000"/>
                </a:solidFill>
                <a:effectLst/>
                <a:latin typeface="Helvetica"/>
                <a:ea typeface="Helvetica"/>
                <a:cs typeface="Helvetica"/>
              </a:rPr>
              <a:t>Cum vă veți petrece anii de pensie?</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837234" cy="3232572"/>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Deoarece EIP protejează doar purtătorul acestuia și pentru că poate fi utilizat greșit sau deteriorat, acesta nu este total fiabil. </a:t>
            </a:r>
          </a:p>
          <a:p>
            <a:pPr>
              <a:lnSpc>
                <a:spcPts val="2400"/>
              </a:lnSpc>
            </a:pPr>
            <a:r>
              <a:rPr lang="ro" sz="1800" b="0" i="0" strike="noStrike" cap="none" spc="0" baseline="0" dirty="0">
                <a:solidFill>
                  <a:srgbClr val="000000"/>
                </a:solidFill>
                <a:effectLst/>
                <a:latin typeface="Helvetica"/>
                <a:ea typeface="Helvetica"/>
                <a:cs typeface="Helvetica"/>
              </a:rPr>
              <a:t>Lucrătorii ar trebui să poarte EIP numai atunci când li se indică acest lucru și </a:t>
            </a:r>
            <a:r>
              <a:rPr lang="ro" sz="1800" b="1" i="0" strike="noStrike" cap="none" spc="0" baseline="0" dirty="0">
                <a:solidFill>
                  <a:srgbClr val="000000"/>
                </a:solidFill>
                <a:effectLst/>
                <a:latin typeface="Helvetica"/>
                <a:ea typeface="Helvetica"/>
                <a:cs typeface="Helvetica"/>
              </a:rPr>
              <a:t>ca măsură de ultimă instanță atunci când celelalte măsuri de control nu sunt suficiente</a:t>
            </a:r>
            <a:r>
              <a:rPr lang="ro"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IERARHIA CONTROLULUI RISCURILOR</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CE EIP FOLOSIM?</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362676"/>
            <a:ext cx="5278254" cy="3682369"/>
          </a:xfrm>
        </p:spPr>
        <p:txBody>
          <a:bodyPr/>
          <a:lstStyle/>
          <a:p>
            <a:pPr>
              <a:lnSpc>
                <a:spcPts val="2400"/>
              </a:lnSpc>
              <a:spcBef>
                <a:spcPts val="600"/>
              </a:spcBef>
              <a:spcAft>
                <a:spcPts val="600"/>
              </a:spcAft>
              <a:defRPr/>
            </a:pPr>
            <a:r>
              <a:rPr lang="ro" sz="1800" b="0" i="0" strike="noStrike" cap="none" spc="0" baseline="0" dirty="0">
                <a:solidFill>
                  <a:srgbClr val="FF0000"/>
                </a:solidFill>
                <a:effectLst/>
                <a:latin typeface="Helvetica"/>
                <a:ea typeface="Helvetica"/>
                <a:cs typeface="Helvetica"/>
              </a:rPr>
              <a:t>Text pentru formator - Introduceți informații despre EIP asociat cu contextul dumneavoastră specific de muncă.</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a:xfrm>
            <a:off x="777244" y="1640901"/>
            <a:ext cx="6028002"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VERIFICAREA DETERIORĂRILOR</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ro" sz="1800" b="0" i="0" strike="noStrike" cap="none" spc="0" baseline="0" dirty="0">
                <a:solidFill>
                  <a:srgbClr val="000000"/>
                </a:solidFill>
                <a:effectLst/>
                <a:latin typeface="Helvetica"/>
                <a:ea typeface="Helvetica"/>
                <a:cs typeface="Helvetica"/>
              </a:rPr>
              <a:t>Înainte de a vă echipa cu EIP, verificați deteriorări cum ar fi:</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Sfâșieri</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Rupturi</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Scurgeri</a:t>
            </a:r>
          </a:p>
          <a:p>
            <a:pPr marL="285750" indent="-285750">
              <a:lnSpc>
                <a:spcPts val="2400"/>
              </a:lnSpc>
              <a:spcAft>
                <a:spcPts val="1000"/>
              </a:spcAft>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Crăpături, urme de impact (căști, măști, ochelari, bombeurile încălțărilor)</a:t>
            </a:r>
          </a:p>
          <a:p>
            <a:pPr>
              <a:lnSpc>
                <a:spcPts val="2400"/>
              </a:lnSpc>
            </a:pPr>
            <a:r>
              <a:rPr lang="ro" sz="1800" b="1" i="0" strike="noStrike" cap="none" spc="0" baseline="0" dirty="0">
                <a:solidFill>
                  <a:srgbClr val="000000"/>
                </a:solidFill>
                <a:effectLst/>
                <a:latin typeface="Helvetica"/>
                <a:ea typeface="Helvetica"/>
                <a:cs typeface="Helvetica"/>
              </a:rPr>
              <a:t>Înlocuiți imediat EIP deteriorate. </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rotWithShape="1">
          <a:blip r:embed="rId3"/>
          <a:srcRect l="35649" r="32641"/>
          <a:stretch/>
        </p:blipFill>
        <p:spPr>
          <a:xfrm>
            <a:off x="6752492" y="1608532"/>
            <a:ext cx="5064600"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107769" y="3399438"/>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446190" y="3685090"/>
            <a:ext cx="2790122" cy="366126"/>
          </a:xfrm>
          <a:prstGeom prst="rect">
            <a:avLst/>
          </a:prstGeom>
          <a:noFill/>
        </p:spPr>
        <p:txBody>
          <a:bodyPr wrap="none" rtlCol="0">
            <a:spAutoFit/>
          </a:bodyPr>
          <a:lstStyle/>
          <a:p>
            <a:r>
              <a:rPr lang="ro" sz="1800" b="0" i="0" strike="noStrike" cap="none" spc="0" baseline="0" dirty="0">
                <a:solidFill>
                  <a:srgbClr val="000000"/>
                </a:solidFill>
                <a:effectLst/>
                <a:latin typeface="Helvetica"/>
                <a:ea typeface="Helvetica"/>
                <a:cs typeface="Helvetica"/>
              </a:rPr>
              <a:t>(salopete, mănuși, cizme)</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UTILIZAREA CORECTĂ</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ro" sz="1800" b="0" i="0" strike="noStrike" cap="none" spc="0" baseline="0">
                <a:solidFill>
                  <a:srgbClr val="000000"/>
                </a:solidFill>
                <a:effectLst/>
                <a:latin typeface="Helvetica"/>
                <a:ea typeface="Helvetica"/>
                <a:cs typeface="Helvetica"/>
              </a:rPr>
              <a:t>La dotarea cu EIP, asigurați-vă că:</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Acesta este măsura potrivită pentru purtător</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Acesta nu compromite capacitatea purtătorului de a efectua sarcina în condiții de siguranță (de ex. vedere restricționată prea mult)</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Este compatibil cu alte articole de EIP</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DUPĂ UTILIZARE</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Atunci când acestea sunt disponibile, folosiți facilități precum dușurile cu aer, pentru a îndepărta praful de pe EIP în condiții de siguranță</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Depozitați hainele și echipamentele murdare în locurile desemnate în acest scop</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Nu luați acasă EIP murdar</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Înlocuiți EIP conform instrucțiunilor producătorului</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FILTRE</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Măștile de praf și filtrele sunt clasificate de obicei ca FFP1, FFP2 și FFP3.  </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Deoarece praful de cristale de silice respirabile (RCS) este considerat praf dăunător cu risc ridicat, asigurați-vă că folosiți măști de praf cu filtre de clasa FFP2 sau FFP3, sau filtre N95 sau superioare, în funcție de evaluarea riscurilor. </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Clasa măștii este indicată pe eticheta acesteia</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CURĂȚAREA HAINELOR</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Pentru a evita expunerea inutilă la praf, folosiți întotdeauna echipamente de curățare adecvate, atunci când acestea sunt disponibile.</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11076502"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CEEA CE PRIVEȘTE EIP</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spcBef>
                <a:spcPts val="600"/>
              </a:spcBef>
            </a:pPr>
            <a:r>
              <a:rPr lang="ro" sz="1500" b="1" i="0" strike="noStrike" cap="none" spc="0" baseline="0" dirty="0">
                <a:solidFill>
                  <a:srgbClr val="000000"/>
                </a:solidFill>
                <a:effectLst/>
                <a:latin typeface="Helvetica"/>
                <a:ea typeface="Helvetica"/>
                <a:cs typeface="Helvetica"/>
              </a:rPr>
              <a:t>CE SĂ FACEȚI</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Urmați instrucțiunile producătorului</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Asigurați-vă că articolele de EIP se potrivesc corect. Echipamentele de protecție respiratorie nu trebuie compromise de părul facial.</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Verificați ca articolele de EIP să fie compatibile atunci când sunt folosite în combinație</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Folosiți EIP reutilizabile după utilizare și atunci când este necesar, depozitându-le într-un loc curat desemnat în acest scop</a:t>
            </a:r>
          </a:p>
          <a:p>
            <a:pPr marL="285750" indent="-285750">
              <a:lnSpc>
                <a:spcPct val="100000"/>
              </a:lnSpc>
              <a:spcBef>
                <a:spcPts val="600"/>
              </a:spcBef>
              <a:spcAft>
                <a:spcPts val="600"/>
              </a:spcAft>
              <a:buSzPct val="85000"/>
              <a:buFont typeface=".Apple Color Emoji UI"/>
              <a:buChar char="✅"/>
            </a:pPr>
            <a:r>
              <a:rPr lang="ro" sz="1500" b="0" i="0" strike="noStrike" cap="none" spc="0" baseline="0" dirty="0">
                <a:solidFill>
                  <a:srgbClr val="000000"/>
                </a:solidFill>
                <a:effectLst/>
                <a:latin typeface="Helvetica"/>
                <a:ea typeface="Helvetica"/>
                <a:cs typeface="Helvetica"/>
              </a:rPr>
              <a:t>Țineți salopetele murdare separat de hainele curate și spălați-le regulat</a:t>
            </a:r>
          </a:p>
          <a:p>
            <a:pPr>
              <a:lnSpc>
                <a:spcPct val="100000"/>
              </a:lnSpc>
              <a:spcBef>
                <a:spcPts val="600"/>
              </a:spcBef>
            </a:pPr>
            <a:r>
              <a:rPr lang="ro" sz="1500" b="1" i="0" strike="noStrike" cap="none" spc="0" baseline="0" dirty="0">
                <a:solidFill>
                  <a:srgbClr val="000000"/>
                </a:solidFill>
                <a:effectLst/>
                <a:latin typeface="Helvetica"/>
                <a:ea typeface="Helvetica"/>
                <a:cs typeface="Helvetica"/>
              </a:rPr>
              <a:t>CE SĂ NU FACEȚI</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Nu folosiți EIP rupte sau uzate excesiv</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Nu folosiți EIP când nu este necesar. Unele EIP pot să restricționeze capacitatea purtătorului de a efectua în siguranță sarcina.</a:t>
            </a:r>
          </a:p>
          <a:p>
            <a:pPr marL="285750" indent="-285750">
              <a:lnSpc>
                <a:spcPct val="100000"/>
              </a:lnSpc>
              <a:spcBef>
                <a:spcPts val="600"/>
              </a:spcBef>
              <a:buSzPct val="85000"/>
              <a:buFont typeface=".Apple Color Emoji UI"/>
              <a:buChar char="❌"/>
            </a:pPr>
            <a:r>
              <a:rPr lang="ro" sz="1500" b="0" i="0" strike="noStrike" cap="none" spc="0" baseline="0" dirty="0">
                <a:solidFill>
                  <a:srgbClr val="000000"/>
                </a:solidFill>
                <a:effectLst/>
                <a:latin typeface="Helvetica"/>
                <a:ea typeface="Helvetica"/>
                <a:cs typeface="Helvetica"/>
              </a:rPr>
              <a:t>Nu luați EIP acasă</a:t>
            </a:r>
          </a:p>
          <a:p>
            <a:pPr marL="285750" indent="-285750">
              <a:lnSpc>
                <a:spcPct val="100000"/>
              </a:lnSpc>
              <a:spcBef>
                <a:spcPts val="600"/>
              </a:spcBef>
              <a:buSzPct val="85000"/>
              <a:buFont typeface=".Apple Color Emoji UI"/>
              <a:buChar char="✅"/>
            </a:pPr>
            <a:endParaRPr lang="en-US" sz="1500"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711480" cy="3682369"/>
          </a:xfrm>
        </p:spPr>
        <p:txBody>
          <a:bodyPr/>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Există 3 pași simpli de reținut atunci când folosiți EIP:</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Verificați EIP să nu existe semne de deteriorare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Asigurați-vă că EIP este pus corect (și că echipamentul de protecție respiratorie nu este compromis de părul facial)</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După utilizare, depozitați EIP într-o zonă curată corespunzătoare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FF0000"/>
                </a:solidFill>
                <a:effectLst/>
                <a:latin typeface="Helvetica"/>
                <a:ea typeface="Helvetica"/>
                <a:cs typeface="Helvetica"/>
              </a:rPr>
              <a:t>Formatorul va adăuga concluzii contextuale</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588388"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ÎNVĂȚARE SUPLIMENTARĂ</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7" history="0"/>
              </a:rPr>
              <a:t>Bune practici privind echipamentul individual de protecție (Fișa de sarcini 2.1.15)</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8"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9" history="0"/>
              </a:rPr>
              <a:t>Ghid NEPSI pentru IMM-uri</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dirty="0">
                <a:solidFill>
                  <a:srgbClr val="000000"/>
                </a:solidFill>
                <a:effectLst/>
                <a:latin typeface="Calibri"/>
                <a:ea typeface="Calibri"/>
                <a:cs typeface="Calibri"/>
              </a:rPr>
              <a:t>Vizitați </a:t>
            </a:r>
            <a:r>
              <a:rPr lang="ro" sz="1750" b="1" i="0" strike="noStrike" cap="none" spc="0" baseline="0" dirty="0">
                <a:solidFill>
                  <a:srgbClr val="000000"/>
                </a:solidFill>
                <a:effectLst/>
                <a:latin typeface="Calibri"/>
                <a:ea typeface="Calibri"/>
                <a:cs typeface="Calibri"/>
              </a:rPr>
              <a:t>Platforma de e-learning NEPSI</a:t>
            </a:r>
            <a:r>
              <a:rPr lang="ro" sz="1750" b="0" i="0" strike="noStrike" cap="none" spc="0" baseline="0" dirty="0">
                <a:solidFill>
                  <a:srgbClr val="000000"/>
                </a:solidFill>
                <a:effectLst/>
                <a:latin typeface="Calibri"/>
                <a:ea typeface="Calibri"/>
                <a:cs typeface="Calibri"/>
              </a:rPr>
              <a:t> la </a:t>
            </a:r>
            <a:r>
              <a:rPr lang="ro" sz="1750" b="0" i="0" strike="noStrike" cap="none" spc="0" baseline="0" dirty="0">
                <a:solidFill>
                  <a:srgbClr val="000000"/>
                </a:solidFill>
                <a:effectLst/>
                <a:latin typeface="Calibri"/>
                <a:ea typeface="Calibri"/>
                <a:cs typeface="Calibri"/>
                <a:hlinkClick r:id="rId10" history="0"/>
              </a:rPr>
              <a:t>training.nepsi.eu</a:t>
            </a:r>
            <a:r>
              <a:rPr lang="ro" sz="1750" b="0" i="0" strike="noStrike" cap="none" spc="0" baseline="0" dirty="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schemas.openxmlformats.org/package/2006/metadata/core-properties"/>
    <ds:schemaRef ds:uri="http://www.w3.org/XML/1998/namespace"/>
    <ds:schemaRef ds:uri="d8ecf516-e360-4672-81b9-68723bedb71f"/>
    <ds:schemaRef ds:uri="http://purl.org/dc/terms/"/>
    <ds:schemaRef ds:uri="http://schemas.microsoft.com/office/2006/metadata/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93705EDD-DD0D-42D2-A551-1F86C6B90F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49</TotalTime>
  <Words>1779</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45</cp:revision>
  <dcterms:created xsi:type="dcterms:W3CDTF">2020-01-29T17:43:15Z</dcterms:created>
  <dcterms:modified xsi:type="dcterms:W3CDTF">2024-11-13T12:02:32Z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