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4.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36"/>
    <p:restoredTop sz="88844"/>
  </p:normalViewPr>
  <p:slideViewPr>
    <p:cSldViewPr snapToGrid="0" snapToObjects="1">
      <p:cViewPr varScale="1">
        <p:scale>
          <a:sx n="109" d="100"/>
          <a:sy n="109" d="100"/>
        </p:scale>
        <p:origin x="61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Nadměrná expozice vůči dýchatelnému krystalickému oxidu křemičitému (RCS) může pracovníkům v dlouhodobém výhledu způsobit závažné zdravotní problémy. Z tohoto důvodu je nutné, aby každý z nich znal osvědčené postupy, které tuto expozici omezují či eliminují.</a:t>
            </a:r>
          </a:p>
          <a:p>
            <a:endParaRPr lang="en-US"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Toto školení obsahuje informace o čištění a správné hygieně. Mějte na paměti, že před jakýmkoli procesem čištění je nutné provést hodnocení rizik, i když to se týká primárně managementu.</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Když při různých pracovních aktivitách (řezání, drcení, pytlování apod.) vzniká křemičitý prach, vytvářejí se malé prašné fraktály. Pokud se patřičné procesy čištění zanedbávají, může se dýchatelný prach v uzavřeném prostoru udržet ve vzduchu několik dní a může představovat závažné riziko pro pracovníky.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200" b="0" i="0" strike="noStrike" cap="none" spc="0" baseline="0">
                <a:solidFill>
                  <a:srgbClr val="000000"/>
                </a:solidFill>
                <a:effectLst/>
                <a:latin typeface="Calibri"/>
                <a:ea typeface="Calibri"/>
                <a:cs typeface="Calibri"/>
              </a:rPr>
              <a:t>Prach lze zvládat dvěma metodami čištění: suchou a mokrou.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cs" sz="1800" b="0" i="0" strike="noStrike" cap="none" spc="0" baseline="0">
                <a:solidFill>
                  <a:srgbClr val="000000"/>
                </a:solidFill>
                <a:effectLst/>
                <a:latin typeface="Calibri"/>
                <a:ea typeface="Calibri"/>
                <a:cs typeface="Calibri"/>
              </a:rPr>
              <a:t>Následující video ukazuje osvědčené postupy při čištění podlah. </a:t>
            </a:r>
            <a:r>
              <a:rPr lang="cs" sz="1200" b="0" i="0" strike="noStrike" cap="none" spc="0" baseline="0">
                <a:solidFill>
                  <a:srgbClr val="000000"/>
                </a:solidFill>
                <a:effectLst/>
                <a:latin typeface="Calibri"/>
                <a:ea typeface="Calibri"/>
                <a:cs typeface="Calibri"/>
              </a:rPr>
              <a:t>Vedle videa vidíte graf, kde červený sloupek ukazuje koncentraci prachu v mg/m3.</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Měření koncentrace prachu se nevztahuje k dýchatelnému krystalickému oxidu křemičitému, nýbrž je založeno na smíšeném kvantitativním přístupu. Důležitá není hodnota koncentrace prachu, nýbrž relativní rozdíl mezi úrovněmi expozice během doporučovaného postupu a jiných postupů.</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200" b="0" i="0" strike="noStrike" cap="none" spc="0" baseline="0">
                <a:solidFill>
                  <a:srgbClr val="000000"/>
                </a:solidFill>
                <a:effectLst/>
                <a:latin typeface="Calibri"/>
                <a:ea typeface="Calibri"/>
                <a:cs typeface="Calibri"/>
              </a:rPr>
              <a:t>Alespoň jednou týdně kontrolujte, zda čisticí zařízení není poškozeno. U zařízení, které se používá nepřetržitě, budou zapotřebí častější kontroly. Je-li poškození viditelné, informujte o problému vedoucího pracoviště.</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Nepoužívejte suchý smeták ke smetání prachu v uzavřeném prostoru (viz obrázek).</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Nepoužívejte stačený vzduch, protože ten prach zase zvíří. Stlačený vzduch lze k odstranění prachu z pracovního oblečení používat jen se speciálním vybavením (např. ve vzduchových sprchách). </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Upozorňujeme, že vakuové čisticí systémy obecně nejsou vhodné pro čištění úniků vlhkých materiálů.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cs" sz="1800" b="0" i="0" strike="noStrike" cap="none" spc="0" baseline="0">
                <a:solidFill>
                  <a:srgbClr val="000000"/>
                </a:solidFill>
                <a:effectLst/>
                <a:latin typeface="Calibri"/>
                <a:ea typeface="Calibri"/>
                <a:cs typeface="Calibri"/>
              </a:rPr>
              <a:t>Mokré čištění je obecně efektivnější, jelikož voda prach polapí a znemožňuje jeho zvíření.</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Je důležité přizpůsobit tlak vody příslušnému úkolu. U úniku velkého množství jemného, suchého, prašného materiálu je vhodnější použít jemné rozprašování. Silný proud vody by prach opět rozvířil. </a:t>
            </a:r>
          </a:p>
          <a:p>
            <a:endParaRPr lang="en-GB" sz="1200" b="0" i="0" u="none" strike="noStrike" kern="1200">
              <a:solidFill>
                <a:schemeClr val="tx1"/>
              </a:solidFill>
              <a:effectLst/>
              <a:latin typeface="+mn-lt"/>
              <a:ea typeface="+mn-ea"/>
              <a:cs typeface="+mn-cs"/>
            </a:endParaRPr>
          </a:p>
          <a:p>
            <a:r>
              <a:rPr lang="cs" sz="1200" b="0" i="0" strike="noStrike" cap="none" spc="0" baseline="0">
                <a:solidFill>
                  <a:srgbClr val="000000"/>
                </a:solidFill>
                <a:effectLst/>
                <a:latin typeface="Calibri"/>
                <a:ea typeface="Calibri"/>
                <a:cs typeface="Calibri"/>
              </a:rPr>
              <a:t>Při použití rozprašování a hadic zajistěte dostatečný odtok vody.</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cs" sz="1000" b="0" i="0" strike="noStrike" cap="none" spc="0" baseline="0">
                <a:solidFill>
                  <a:srgbClr val="000000"/>
                </a:solidFill>
                <a:effectLst/>
                <a:latin typeface="Helvetica"/>
                <a:ea typeface="Helvetica"/>
                <a:cs typeface="Helvetica"/>
              </a:rPr>
              <a:t>Tento balíček školení byl vypracován jako součást Průvodce NEPSI osvědčenými postupy – navštivte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cs" sz="1400" b="1" i="0" strike="noStrike" cap="none" spc="0" baseline="0" dirty="0">
                <a:solidFill>
                  <a:srgbClr val="F6A317"/>
                </a:solidFill>
                <a:effectLst/>
                <a:latin typeface="Helvetica"/>
                <a:ea typeface="Helvetica"/>
                <a:cs typeface="Helvetica"/>
              </a:rPr>
              <a:t>ŠKOLENÍ VĚNOVANÉ OSVĚDČENÝM POSTUPŮM PŘI ČIŠTĚNÍ A HYGIENĚ</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0.tiff"/><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9.xml"/><Relationship Id="rId5" Type="http://schemas.openxmlformats.org/officeDocument/2006/relationships/slideLayout" Target="../slideLayouts/slideLayout3.xml"/><Relationship Id="rId4"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20.xml"/><Relationship Id="rId7" Type="http://schemas.openxmlformats.org/officeDocument/2006/relationships/image" Target="../media/image12.tiff"/><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1.xml"/></Relationships>
</file>

<file path=ppt/slides/_rels/slide13.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9.xml"/><Relationship Id="rId7" Type="http://schemas.openxmlformats.org/officeDocument/2006/relationships/hyperlink" Target="https://guide.nepsi.eu/sheets" TargetMode="Externa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40.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r>
              <a:rPr lang="cs" sz="3000" b="1" i="0" strike="noStrike" cap="none" spc="0" baseline="0" dirty="0">
                <a:solidFill>
                  <a:srgbClr val="FFFFFF"/>
                </a:solidFill>
                <a:effectLst/>
                <a:latin typeface="Helvetica"/>
                <a:ea typeface="Helvetica"/>
                <a:cs typeface="Helvetica"/>
              </a:rPr>
              <a:t>ŠKOLENÍ VĚNOVANÉ OSVĚDČENÝM POSTUPŮM PŘI ČIŠTĚNÍ A HYGIENĚ</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CZ" sz="3000"/>
              <a:t>ÚVOD (PRO ŠKOLITELE)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780174" cy="3601153"/>
          </a:xfrm>
        </p:spPr>
        <p:txBody>
          <a:bodyPr anchor="t"/>
          <a:lstStyle/>
          <a:p>
            <a:pPr>
              <a:lnSpc>
                <a:spcPts val="2600"/>
              </a:lnSpc>
            </a:pPr>
            <a:r>
              <a:rPr lang="cs-CZ" sz="1800" dirty="0">
                <a:latin typeface="Helvetica"/>
                <a:cs typeface="Helvetica"/>
              </a:rPr>
              <a:t>Pro účely implementace osvědčených postupů vypracovala NEPSI soubor vzdělávacích zdrojů. </a:t>
            </a:r>
          </a:p>
          <a:p>
            <a:pPr>
              <a:lnSpc>
                <a:spcPts val="2600"/>
              </a:lnSpc>
            </a:pPr>
            <a:r>
              <a:rPr lang="cs-CZ" sz="1800" dirty="0">
                <a:latin typeface="Helvetica"/>
                <a:cs typeface="Helvetica"/>
              </a:rPr>
              <a:t>Každý školicí set v PowerPointu pokrývá téma, které je relevantní pro pracovníky ve všech oborech, které používají materiály obsahující krystalický oxid křemičitý. Sety poskytují informace o riziku expozice vůči prachu, které se vztahují k tomuto tématu, a o osvědčených postupech a opatřeních k jejich zmírnění. Smyslem školení je informovat a vzdělávat pracovníky, aby dostupné mechanismy používali efektivně a omezili expozici vůči dýchatelnému krystalickému oxidu křemičitému (RCS) na pracovišti.</a:t>
            </a:r>
          </a:p>
          <a:p>
            <a:pPr>
              <a:lnSpc>
                <a:spcPts val="2600"/>
              </a:lnSpc>
            </a:pPr>
            <a:r>
              <a:rPr lang="cs-CZ" sz="1800" dirty="0">
                <a:latin typeface="Helvetica"/>
                <a:cs typeface="Helvetica"/>
              </a:rPr>
              <a:t>Použijte prázdnou šablonu a vyhrazená místa a přidejte si do tohoto školení další informace dle potřeby.</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UPOZORNĚNÍ</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cs" sz="1800" b="0" i="0" strike="noStrike" cap="none" spc="0" baseline="0" dirty="0">
                <a:solidFill>
                  <a:srgbClr val="000000"/>
                </a:solidFill>
                <a:effectLst/>
                <a:latin typeface="Helvetica"/>
                <a:ea typeface="Helvetica"/>
                <a:cs typeface="Helvetica"/>
              </a:rPr>
              <a:t>Informace v tomto powerpointovém školení mají povahu doporučení a informací. Nejedná se o standard či nařízení a nevznikají nové právní povinnosti, ani se nemění stávající povinnosti plynoucí ze zdravotní legislativy a politiky.</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92988" cy="3682369"/>
          </a:xfrm>
        </p:spPr>
        <p:txBody>
          <a:bodyPr/>
          <a:lstStyle/>
          <a:p>
            <a:r>
              <a:rPr lang="cs" sz="1800" b="1" i="0" strike="noStrike" cap="none" spc="0" baseline="0" dirty="0">
                <a:solidFill>
                  <a:srgbClr val="000000"/>
                </a:solidFill>
                <a:effectLst/>
                <a:latin typeface="Helvetica"/>
                <a:ea typeface="Helvetica"/>
                <a:cs typeface="Helvetica"/>
              </a:rPr>
              <a:t>Je naprosto zásadní, abyste se v práci chránili před nebezpečím.</a:t>
            </a:r>
          </a:p>
          <a:p>
            <a:endParaRPr lang="en-US" sz="1800" b="1" dirty="0"/>
          </a:p>
          <a:p>
            <a:r>
              <a:rPr lang="cs" sz="1800" b="0" i="0" strike="noStrike" cap="none" spc="0" baseline="0" dirty="0">
                <a:solidFill>
                  <a:srgbClr val="000000"/>
                </a:solidFill>
                <a:effectLst/>
                <a:latin typeface="Helvetica"/>
                <a:ea typeface="Helvetica"/>
                <a:cs typeface="Helvetica"/>
              </a:rPr>
              <a:t>Toto powerpointové školení se zabývá následujícími tématy:</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Čisticí metody používané u procesů, při kterých může být generován dýchatelný krystalický oxid křemičitý</a:t>
            </a:r>
          </a:p>
          <a:p>
            <a:pPr marL="285750" indent="-285750">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Osvědčené postupy pro čištění a správnou hygienu </a:t>
            </a:r>
          </a:p>
          <a:p>
            <a:pPr marL="285750" indent="-285750">
              <a:buFont typeface="Arial" panose="020B0604020202020204" pitchFamily="34" charset="0"/>
              <a:buChar char="•"/>
            </a:pPr>
            <a:r>
              <a:rPr lang="cs" sz="1800" b="0" i="0" strike="noStrike" cap="none" spc="0" baseline="0" dirty="0">
                <a:solidFill>
                  <a:srgbClr val="FF0000"/>
                </a:solidFill>
                <a:effectLst/>
                <a:latin typeface="Helvetica"/>
                <a:ea typeface="Helvetica"/>
                <a:cs typeface="Helvetica"/>
              </a:rPr>
              <a:t>Text, který vyplní školitel – pokud jste přidali svůj vlastní snímek, přidejte stručný přehled kontextuálního materiálu</a:t>
            </a:r>
          </a:p>
          <a:p>
            <a:pPr marL="285750" indent="-285750">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23A154CE-85D4-0443-9A7F-A5D764A5BF12}"/>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8873" r="-8878" b="-4"/>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TECHNIKY OMEZOVÁNÍ PRAŠNOSTI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Čištění a správná hygiena jsou jedním z pěti hlavních nástrojů k omezování prašnosti.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SPRÁVNÁ HYGIENA / ÚKLID</a:t>
            </a:r>
          </a:p>
          <a:p>
            <a:r>
              <a:rPr lang="cs" sz="1200" b="0" i="0" strike="noStrike" cap="none" spc="0" baseline="0">
                <a:solidFill>
                  <a:srgbClr val="000000"/>
                </a:solidFill>
                <a:effectLst/>
                <a:latin typeface="Calibri"/>
                <a:ea typeface="Calibri"/>
                <a:cs typeface="Calibri"/>
              </a:rPr>
              <a:t>Praní pracovních oděvů a vysávání prachu, který vzniká při výrobních procesech, zamezuje akumulaci prachu – čisté pracovní prostředí je bezpečné</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UZAVŘENÝ PROSTOR</a:t>
            </a:r>
          </a:p>
          <a:p>
            <a:pPr>
              <a:spcAft>
                <a:spcPts val="300"/>
              </a:spcAft>
            </a:pPr>
            <a:r>
              <a:rPr lang="cs" sz="1200" b="0" i="0" strike="noStrike" cap="none" spc="0" baseline="0">
                <a:solidFill>
                  <a:srgbClr val="000000"/>
                </a:solidFill>
                <a:effectLst/>
                <a:latin typeface="Calibri"/>
                <a:ea typeface="Calibri"/>
                <a:cs typeface="Calibri"/>
              </a:rPr>
              <a:t>Provádění procesů, při kterých vzniká RCS, v uzavřeném prostředí, zamezuje expozici vůči prachu u zdroje</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EXTRAKCE / VĚTRÁNÍ</a:t>
            </a:r>
          </a:p>
          <a:p>
            <a:pPr>
              <a:spcAft>
                <a:spcPts val="300"/>
              </a:spcAft>
            </a:pPr>
            <a:r>
              <a:rPr lang="cs" sz="1200" b="0" i="0" strike="noStrike" cap="none" spc="0" baseline="0">
                <a:solidFill>
                  <a:srgbClr val="000000"/>
                </a:solidFill>
                <a:effectLst/>
                <a:latin typeface="Calibri"/>
                <a:ea typeface="Calibri"/>
                <a:cs typeface="Calibri"/>
              </a:rPr>
              <a:t>Zachycování RCS u zdroje, než dojde k expozici, a nahrazování znečištěného vzduchu čistým.</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OCHRANNÉ PROSTŘEDKY</a:t>
            </a:r>
          </a:p>
          <a:p>
            <a:r>
              <a:rPr lang="cs" sz="1200" b="0" i="0" strike="noStrike" cap="none" spc="0" baseline="0">
                <a:solidFill>
                  <a:srgbClr val="000000"/>
                </a:solidFill>
                <a:effectLst/>
                <a:latin typeface="Calibri"/>
                <a:ea typeface="Calibri"/>
                <a:cs typeface="Calibri"/>
              </a:rPr>
              <a:t>OOP (např. roušky) chrání pracovníky před prachem, pokud ostatní opatření neomezují expozici dostatečným způsobem</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cs" sz="1050" b="1" i="0" strike="noStrike" cap="none" spc="50" baseline="0">
                <a:solidFill>
                  <a:srgbClr val="EF9A2E"/>
                </a:solidFill>
                <a:effectLst/>
                <a:latin typeface="Futura Medium"/>
                <a:ea typeface="Futura Medium"/>
                <a:cs typeface="Futura Medium"/>
              </a:rPr>
              <a:t>VODA</a:t>
            </a:r>
          </a:p>
          <a:p>
            <a:pPr>
              <a:spcAft>
                <a:spcPts val="300"/>
              </a:spcAft>
            </a:pPr>
            <a:r>
              <a:rPr lang="cs" sz="1200" b="0" i="0" strike="noStrike" cap="none" spc="0" baseline="0">
                <a:solidFill>
                  <a:srgbClr val="000000"/>
                </a:solidFill>
                <a:effectLst/>
                <a:latin typeface="Calibri"/>
                <a:ea typeface="Calibri"/>
                <a:cs typeface="Calibri"/>
              </a:rPr>
              <a:t>Mokré procesy znemožňují prachu, aby se dostal do vzduchu, protože se zachytí ve vodě</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cs" sz="3000" b="1" i="0" strike="noStrike" cap="none" spc="0" baseline="0" dirty="0">
                <a:solidFill>
                  <a:srgbClr val="F6A317"/>
                </a:solidFill>
                <a:effectLst/>
                <a:latin typeface="Helvetica"/>
                <a:ea typeface="Helvetica"/>
                <a:cs typeface="Helvetica"/>
              </a:rPr>
              <a:t>RIZIKA TÉTO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1600"/>
            <a:ext cx="5938349" cy="2938988"/>
          </a:xfrm>
        </p:spPr>
        <p:txBody>
          <a:bodyPr anchor="t"/>
          <a:lstStyle/>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Tato aktivita může být velmi prašná</a:t>
            </a:r>
          </a:p>
          <a:p>
            <a:pPr marL="342900" indent="-34290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Dlouhodobá expozice vůči vysokým úrovním RCS může způsobit závažné plicní onemocnění</a:t>
            </a:r>
          </a:p>
          <a:p>
            <a:pPr>
              <a:lnSpc>
                <a:spcPts val="2700"/>
              </a:lnSpc>
            </a:pPr>
            <a:r>
              <a:rPr lang="cs" sz="1800" b="0" i="0" strike="noStrike" cap="none" spc="0" baseline="0" dirty="0">
                <a:solidFill>
                  <a:srgbClr val="000000"/>
                </a:solidFill>
                <a:effectLst/>
                <a:latin typeface="Helvetica"/>
                <a:ea typeface="Helvetica"/>
                <a:cs typeface="Helvetica"/>
              </a:rPr>
              <a:t>Je důležité, abychom se před expozicí vůči tomuto vzdušnému prachu chránili každý den. </a:t>
            </a:r>
          </a:p>
          <a:p>
            <a:pPr>
              <a:lnSpc>
                <a:spcPts val="2700"/>
              </a:lnSpc>
            </a:pPr>
            <a:r>
              <a:rPr lang="cs" sz="1800" b="0" i="0" strike="noStrike" cap="none" spc="0" baseline="0" dirty="0">
                <a:solidFill>
                  <a:srgbClr val="000000"/>
                </a:solidFill>
                <a:effectLst/>
                <a:latin typeface="Helvetica"/>
                <a:ea typeface="Helvetica"/>
                <a:cs typeface="Helvetica"/>
              </a:rPr>
              <a:t>Dodržováním osvědčených postupů dnes chráníme své zdraví do budoucna.</a:t>
            </a:r>
          </a:p>
          <a:p>
            <a:pPr>
              <a:lnSpc>
                <a:spcPts val="2700"/>
              </a:lnSpc>
            </a:pPr>
            <a:r>
              <a:rPr lang="cs" sz="1800" b="0" i="0" strike="noStrike" cap="none" spc="0" baseline="0" dirty="0">
                <a:solidFill>
                  <a:srgbClr val="000000"/>
                </a:solidFill>
                <a:effectLst/>
                <a:latin typeface="Helvetica"/>
                <a:ea typeface="Helvetica"/>
                <a:cs typeface="Helvetica"/>
              </a:rPr>
              <a:t>Jak prožijete svou penzi?</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r>
              <a:rPr lang="cs" sz="3000" b="1" i="0" strike="noStrike" cap="none" spc="0" baseline="0" dirty="0">
                <a:solidFill>
                  <a:srgbClr val="F6A317"/>
                </a:solidFill>
                <a:effectLst/>
                <a:latin typeface="Helvetica"/>
                <a:ea typeface="Helvetica"/>
                <a:cs typeface="Helvetica"/>
              </a:rPr>
              <a:t>PROČ JSOU ČIŠTĚNÍ A SPRÁVNÁ HYGIENA DŮLEŽITÉ</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2" y="3137338"/>
            <a:ext cx="5815643" cy="2907706"/>
          </a:xfrm>
        </p:spPr>
        <p:txBody>
          <a:bodyPr/>
          <a:lstStyle/>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Dýchatelný prach (tj. prach, který může proniknout do plic) se ve vzduchu dokáže udržet několik dní.</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Pokud se usazený prach rozvíří, může zůstat ve vzduchu a být nebezpečný.</a:t>
            </a:r>
          </a:p>
          <a:p>
            <a:pPr marL="285750" indent="-285750">
              <a:lnSpc>
                <a:spcPts val="2700"/>
              </a:lnSpc>
              <a:buFont typeface="Arial" panose="020B0604020202020204" pitchFamily="34" charset="0"/>
              <a:buChar char="•"/>
            </a:pPr>
            <a:r>
              <a:rPr lang="cs" sz="1800" b="0" i="0" strike="noStrike" cap="none" spc="0" baseline="0" dirty="0">
                <a:solidFill>
                  <a:srgbClr val="000000"/>
                </a:solidFill>
                <a:effectLst/>
                <a:latin typeface="Helvetica"/>
                <a:ea typeface="Helvetica"/>
                <a:cs typeface="Helvetica"/>
              </a:rPr>
              <a:t>Pravidelné čištění omezuje rizika na pracovním místě a zamezuje akumulaci prachu.</a:t>
            </a:r>
          </a:p>
          <a:p>
            <a:pPr>
              <a:lnSpc>
                <a:spcPts val="27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r>
              <a:rPr lang="cs" sz="3000" b="1" i="0" strike="noStrike" cap="none" spc="0" baseline="0" dirty="0">
                <a:solidFill>
                  <a:srgbClr val="F6A317"/>
                </a:solidFill>
                <a:effectLst/>
                <a:latin typeface="Helvetica"/>
                <a:ea typeface="Helvetica"/>
                <a:cs typeface="Helvetica"/>
              </a:rPr>
              <a:t>TYPY ČIŠTĚNÍ</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a:lstStyle/>
          <a:p>
            <a:pPr>
              <a:spcAft>
                <a:spcPts val="1000"/>
              </a:spcAft>
            </a:pPr>
            <a:r>
              <a:rPr lang="cs" sz="1800" b="0" i="0" strike="noStrike" cap="none" spc="0" baseline="0" dirty="0">
                <a:solidFill>
                  <a:srgbClr val="000000"/>
                </a:solidFill>
                <a:effectLst/>
                <a:latin typeface="Helvetica"/>
                <a:ea typeface="Helvetica"/>
                <a:cs typeface="Helvetica"/>
              </a:rPr>
              <a:t>Existují dvě hlavní typy čištění, které odstraňují nebezpečný prach z pracoviště. Jsou to:</a:t>
            </a:r>
          </a:p>
          <a:p>
            <a:r>
              <a:rPr lang="cs" sz="1800" b="1" i="0" strike="noStrike" cap="none" spc="0" baseline="0" dirty="0">
                <a:solidFill>
                  <a:srgbClr val="000000"/>
                </a:solidFill>
                <a:effectLst/>
                <a:latin typeface="Helvetica"/>
                <a:ea typeface="Helvetica"/>
                <a:cs typeface="Helvetica"/>
              </a:rPr>
              <a:t>Suché metody čištění</a:t>
            </a:r>
          </a:p>
          <a:p>
            <a:pPr>
              <a:spcAft>
                <a:spcPts val="1000"/>
              </a:spcAft>
            </a:pPr>
            <a:r>
              <a:rPr lang="cs" sz="1800" b="0" i="0" strike="noStrike" cap="none" spc="0" baseline="0" dirty="0">
                <a:solidFill>
                  <a:srgbClr val="000000"/>
                </a:solidFill>
                <a:effectLst/>
                <a:latin typeface="Helvetica"/>
                <a:ea typeface="Helvetica"/>
                <a:cs typeface="Helvetica"/>
              </a:rPr>
              <a:t>Suché čištění obvykle využívá vakuum k odstranění suchého prachu z podlahy a ploch. </a:t>
            </a:r>
          </a:p>
          <a:p>
            <a:r>
              <a:rPr lang="cs" sz="1800" b="1" i="0" strike="noStrike" cap="none" spc="0" baseline="0" dirty="0">
                <a:solidFill>
                  <a:srgbClr val="000000"/>
                </a:solidFill>
                <a:effectLst/>
                <a:latin typeface="Helvetica"/>
                <a:ea typeface="Helvetica"/>
                <a:cs typeface="Helvetica"/>
              </a:rPr>
              <a:t>Mokré metody čištění</a:t>
            </a:r>
          </a:p>
          <a:p>
            <a:r>
              <a:rPr lang="cs" sz="1800" b="0" i="0" strike="noStrike" cap="none" spc="0" baseline="0" dirty="0">
                <a:solidFill>
                  <a:srgbClr val="000000"/>
                </a:solidFill>
                <a:effectLst/>
                <a:latin typeface="Helvetica"/>
                <a:ea typeface="Helvetica"/>
                <a:cs typeface="Helvetica"/>
              </a:rPr>
              <a:t>Mokré čištění může zahrnovat stírání, používání mokrého smetáku, hadic či rozprašování vody. Voda snižuje pravděpodobnost, že prach se během čištění zvíří.</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ČIŠTĚNÍ PODLAH</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057384" cy="3682369"/>
          </a:xfrm>
        </p:spPr>
        <p:txBody>
          <a:bodyPr/>
          <a:lstStyle/>
          <a:p>
            <a:pPr>
              <a:lnSpc>
                <a:spcPts val="2700"/>
              </a:lnSpc>
            </a:pPr>
            <a:r>
              <a:rPr lang="cs" sz="1800" b="0" i="0" strike="noStrike" cap="none" spc="0" baseline="0" dirty="0">
                <a:solidFill>
                  <a:srgbClr val="000000"/>
                </a:solidFill>
                <a:effectLst/>
                <a:latin typeface="Helvetica"/>
                <a:ea typeface="Helvetica"/>
                <a:cs typeface="Helvetica"/>
              </a:rPr>
              <a:t>Chcete-li zamezit zbytečné expozici vůči prachu, vždy používejte patřičné čisticí prostředky, pokud jsou k dispozici. </a:t>
            </a:r>
          </a:p>
          <a:p>
            <a:pPr>
              <a:lnSpc>
                <a:spcPts val="2700"/>
              </a:lnSpc>
            </a:pPr>
            <a:r>
              <a:rPr lang="cs" sz="1800" b="0" i="0" strike="noStrike" cap="none" spc="0" baseline="0" dirty="0">
                <a:solidFill>
                  <a:srgbClr val="000000"/>
                </a:solidFill>
                <a:effectLst/>
                <a:latin typeface="Helvetica"/>
                <a:ea typeface="Helvetica"/>
                <a:cs typeface="Helvetica"/>
              </a:rPr>
              <a:t>Toto video ukazuje nejvhodnější způsob, jak odstraňovat prach z podlahy.</a:t>
            </a:r>
          </a:p>
          <a:p>
            <a:pPr>
              <a:lnSpc>
                <a:spcPts val="2700"/>
              </a:lnSpc>
            </a:pPr>
            <a:r>
              <a:rPr lang="cs" sz="1800" b="0" i="0" strike="noStrike" cap="none" spc="0" baseline="0" dirty="0">
                <a:solidFill>
                  <a:srgbClr val="000000"/>
                </a:solidFill>
                <a:effectLst/>
                <a:latin typeface="Helvetica"/>
                <a:ea typeface="Helvetica"/>
                <a:cs typeface="Helvetica"/>
              </a:rPr>
              <a:t>(Spusťte video kliknutím.)</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SUCHÉ ČIŠTĚNÍ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843213"/>
            <a:ext cx="5646014" cy="3201832"/>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Mějte připravený plán, jak rychle a bezpečně řešit úniky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Zkontrolujte před čištěním, zda vysavač není poškozen. Oznamte závady.</a:t>
            </a:r>
          </a:p>
          <a:p>
            <a:pPr marL="285750" indent="-285750">
              <a:spcAft>
                <a:spcPts val="6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Zkontrolujte, zda není třeba vyměnit filtr ve vysavači</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Neuklízejte pomocí suchého smetáku či stlačeného vzduchu, protože prach se může zvířit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Neodstraňujte suchý prach z pracovního oblečení normální tryskou na stlačený vzduch.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7"/>
          <a:srcRect l="10814" r="10814"/>
          <a:stretch>
            <a:fillRect/>
          </a:stretch>
        </p:blipFill>
        <p:spPr>
          <a:prstGeom prst="rect">
            <a:avLst/>
          </a:prstGeom>
        </p:spPr>
      </p:pic>
      <p:pic>
        <p:nvPicPr>
          <p:cNvPr id="4" name="Graphic 3" descr="Close">
            <a:extLst>
              <a:ext uri="{FF2B5EF4-FFF2-40B4-BE49-F238E27FC236}">
                <a16:creationId xmlns:a16="http://schemas.microsoft.com/office/drawing/2014/main" id="{E9BAEE0D-4342-B040-9A67-F16E044B9CA7}"/>
              </a:ext>
            </a:extLst>
          </p:cNvPr>
          <p:cNvPicPr>
            <a:picLocks noChangeAspect="1"/>
          </p:cNvPicPr>
          <p:nvPr>
            <p:custDataLst>
              <p:tags r:id="rId4"/>
            </p:custDataLst>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MOKRÉ ČIŠTĚNÍ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2843213"/>
            <a:ext cx="5639323" cy="3201832"/>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Mějte připravený plán, jak rychle a bezpečně řešit úniky</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dostatečný přívod vody pro daný úkol</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potřebný tlak vody a její rozprašování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Při použití rozprašování vody a hadic ověřte, zda existuje vhodný odtok vody</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Nepoužívejte silný proud vody k odstranění hromádky suchého prachu. Účinnější bude rozprašování.</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119059" cy="850900"/>
          </a:xfrm>
        </p:spPr>
        <p:txBody>
          <a:bodyPr/>
          <a:lstStyle/>
          <a:p>
            <a:r>
              <a:rPr lang="cs" sz="3000" b="1" i="0" strike="noStrike" cap="none" spc="0" baseline="0" dirty="0">
                <a:solidFill>
                  <a:srgbClr val="F6A317"/>
                </a:solidFill>
                <a:effectLst/>
                <a:latin typeface="Helvetica"/>
                <a:ea typeface="Helvetica"/>
                <a:cs typeface="Helvetica"/>
              </a:rPr>
              <a:t>SPRÁVNÁ HYGIENA – </a:t>
            </a:r>
            <a:br>
              <a:rPr lang="en-US" sz="3000" b="1" i="0" strike="noStrike" cap="none" spc="0" baseline="0" dirty="0">
                <a:solidFill>
                  <a:srgbClr val="F6A317"/>
                </a:solidFill>
                <a:effectLst/>
                <a:latin typeface="Helvetica"/>
                <a:ea typeface="Helvetica"/>
                <a:cs typeface="Helvetica"/>
              </a:rPr>
            </a:br>
            <a:r>
              <a:rPr lang="cs" sz="3000" b="1" i="0" strike="noStrike" cap="none" spc="0" baseline="0" dirty="0">
                <a:solidFill>
                  <a:srgbClr val="F6A317"/>
                </a:solidFill>
                <a:effectLst/>
                <a:latin typeface="Helvetica"/>
                <a:ea typeface="Helvetica"/>
                <a:cs typeface="Helvetica"/>
              </a:rPr>
              <a:t>CO DĚLAT A CO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a:lstStyle/>
          <a:p>
            <a:r>
              <a:rPr lang="cs" sz="1600" b="1" i="0" strike="noStrike" cap="none" spc="0" baseline="0" dirty="0">
                <a:solidFill>
                  <a:srgbClr val="000000"/>
                </a:solidFill>
                <a:effectLst/>
                <a:latin typeface="Helvetica"/>
                <a:ea typeface="Helvetica"/>
                <a:cs typeface="Helvetica"/>
              </a:rPr>
              <a:t>CO 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Pravidelně si myjte ruce</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Než vstoupíte do jídelny, svlékněte si znečištěné oblečení</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Zajistěte pravidelné čištění pracovních overalů</a:t>
            </a:r>
          </a:p>
          <a:p>
            <a:pPr marL="285750" indent="-285750">
              <a:spcAft>
                <a:spcPts val="1000"/>
              </a:spcAft>
              <a:buSzPct val="85000"/>
              <a:buFont typeface=".Apple Color Emoji UI"/>
              <a:buChar char="✅"/>
            </a:pPr>
            <a:r>
              <a:rPr lang="cs" sz="1600" b="0" i="0" strike="noStrike" cap="none" spc="0" baseline="0" dirty="0">
                <a:solidFill>
                  <a:srgbClr val="000000"/>
                </a:solidFill>
                <a:effectLst/>
                <a:latin typeface="Helvetica"/>
                <a:ea typeface="Helvetica"/>
                <a:cs typeface="Helvetica"/>
              </a:rPr>
              <a:t>Čisté a špinavé overaly ukládejte na určených místech</a:t>
            </a:r>
          </a:p>
          <a:p>
            <a:r>
              <a:rPr lang="cs" sz="1600" b="1" i="0" strike="noStrike" cap="none" spc="0" baseline="0" dirty="0">
                <a:solidFill>
                  <a:srgbClr val="000000"/>
                </a:solidFill>
                <a:effectLst/>
                <a:latin typeface="Helvetica"/>
                <a:ea typeface="Helvetica"/>
                <a:cs typeface="Helvetica"/>
              </a:rPr>
              <a:t>CO NEDĚLAT</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Nekuřte na pracovišti</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Nejezte a nepijte na pracovních stanicích</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Nemíchejte čisté oblečení se špinavým</a:t>
            </a:r>
          </a:p>
          <a:p>
            <a:pPr marL="285750" indent="-285750">
              <a:buSzPct val="85000"/>
              <a:buFont typeface=".Apple Color Emoji UI"/>
              <a:buChar char="❌"/>
            </a:pPr>
            <a:r>
              <a:rPr lang="cs" sz="1600" b="0" i="0" strike="noStrike" cap="none" spc="0" baseline="0" dirty="0">
                <a:solidFill>
                  <a:srgbClr val="000000"/>
                </a:solidFill>
                <a:effectLst/>
                <a:latin typeface="Helvetica"/>
                <a:ea typeface="Helvetica"/>
                <a:cs typeface="Helvetica"/>
              </a:rPr>
              <a:t>Neberte si špinavé overaly domů</a:t>
            </a:r>
          </a:p>
          <a:p>
            <a:pPr marL="285750" indent="-285750">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PRÁZDNÝ SNÍMEK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r>
              <a:rPr lang="cs" sz="1800" b="0" i="0" strike="noStrike" cap="none" spc="0" baseline="0" dirty="0">
                <a:solidFill>
                  <a:srgbClr val="000000"/>
                </a:solidFill>
                <a:effectLst/>
                <a:latin typeface="Helvetica"/>
                <a:ea typeface="Helvetica"/>
                <a:cs typeface="Helvetica"/>
              </a:rPr>
              <a:t>Na tento snímek můžete přidat obsah odpovídající příslušnému pracovnímu prostředí/kontextu.</a:t>
            </a:r>
          </a:p>
          <a:p>
            <a:r>
              <a:rPr lang="cs" sz="1800" b="0" i="0" strike="noStrike" cap="none" spc="0" baseline="0" dirty="0">
                <a:solidFill>
                  <a:srgbClr val="000000"/>
                </a:solidFill>
                <a:effectLst/>
                <a:latin typeface="Helvetica"/>
                <a:ea typeface="Helvetica"/>
                <a:cs typeface="Helvetica"/>
              </a:rPr>
              <a:t>Chcete-li změnit obrázek, klikněte pravým tlačítkem myši a zvolte možnost Změnit obrázek a následně Toto zařízení.</a:t>
            </a:r>
          </a:p>
          <a:p>
            <a:r>
              <a:rPr lang="cs" sz="1800" b="0" i="0" strike="noStrike" cap="none" spc="0" baseline="0" dirty="0">
                <a:solidFill>
                  <a:srgbClr val="000000"/>
                </a:solidFill>
                <a:effectLst/>
                <a:latin typeface="Helvetica"/>
                <a:ea typeface="Helvetica"/>
                <a:cs typeface="Helvetica"/>
              </a:rPr>
              <a:t>Chcete-li přidat další snímky, klikněte nahoře na tlačítko Nový snímek.</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r>
              <a:rPr lang="cs" sz="3000" b="1" i="0" strike="noStrike" cap="none" spc="0" baseline="0" dirty="0">
                <a:solidFill>
                  <a:srgbClr val="F6A317"/>
                </a:solidFill>
                <a:effectLst/>
                <a:latin typeface="Helvetica"/>
                <a:ea typeface="Helvetica"/>
                <a:cs typeface="Helvetica"/>
              </a:rPr>
              <a:t>ZÁVĚR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300"/>
              </a:lnSpc>
              <a:spcBef>
                <a:spcPts val="600"/>
              </a:spcBef>
              <a:spcAft>
                <a:spcPts val="1000"/>
              </a:spcAft>
            </a:pPr>
            <a:r>
              <a:rPr lang="cs" sz="1800" b="0" i="0" strike="noStrike" cap="none" spc="0" baseline="0" dirty="0">
                <a:solidFill>
                  <a:srgbClr val="000000"/>
                </a:solidFill>
                <a:effectLst/>
                <a:latin typeface="Helvetica"/>
                <a:ea typeface="Helvetica"/>
                <a:cs typeface="Helvetica"/>
              </a:rPr>
              <a:t>Co se týče čištění a správné hygieny, pamatujte si tyto zásady:</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Používejte metodu čištění vhodnou pro příslušný úkol</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Před použitím zkontrolujte, zda je vybavení nepoškozené a zda správně funguje</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Dbejte na dobrou osobní hygienu</a:t>
            </a:r>
          </a:p>
          <a:p>
            <a:pPr marL="285750" indent="-285750">
              <a:lnSpc>
                <a:spcPts val="2300"/>
              </a:lnSpc>
              <a:spcBef>
                <a:spcPts val="600"/>
              </a:spcBef>
              <a:spcAft>
                <a:spcPts val="600"/>
              </a:spcAft>
              <a:buClr>
                <a:srgbClr val="F1B600"/>
              </a:buClr>
              <a:buSzPct val="120000"/>
              <a:buFont typeface="Wingdings" pitchFamily="2" charset="2"/>
              <a:buChar char="q"/>
            </a:pPr>
            <a:r>
              <a:rPr lang="cs" sz="1800" b="0" i="0" strike="noStrike" cap="none" spc="0" baseline="0" dirty="0">
                <a:solidFill>
                  <a:srgbClr val="000000"/>
                </a:solidFill>
                <a:effectLst/>
                <a:latin typeface="Helvetica"/>
                <a:ea typeface="Helvetica"/>
                <a:cs typeface="Helvetica"/>
              </a:rPr>
              <a:t>Nekuřte – kouření znásobuje nepříznivé dopady RCS na zdraví</a:t>
            </a:r>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r>
              <a:rPr lang="cs" sz="3200" b="1" i="0" strike="noStrike" cap="none" spc="0" baseline="0">
                <a:solidFill>
                  <a:srgbClr val="F6A317"/>
                </a:solidFill>
                <a:effectLst/>
                <a:latin typeface="Helvetica"/>
                <a:ea typeface="Helvetica"/>
                <a:cs typeface="Helvetica"/>
              </a:rPr>
              <a:t>DALŠÍ UČEBNÍ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6148213"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čištění ploch a instalací (list 2.1.1a)</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7" history="0"/>
              </a:rPr>
              <a:t>Osvědčené postupy pro správnou hygienu (list 2.1.10)</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8" history="0"/>
              </a:rPr>
              <a:t>Průvodce NEPSI osvědčenými postupy</a:t>
            </a:r>
          </a:p>
          <a:p>
            <a:pPr marL="285750" indent="-285750">
              <a:lnSpc>
                <a:spcPts val="2300"/>
              </a:lnSpc>
              <a:spcBef>
                <a:spcPts val="600"/>
              </a:spcBef>
              <a:spcAft>
                <a:spcPts val="600"/>
              </a:spcAft>
              <a:buSzPct val="130000"/>
              <a:buFont typeface="Arial" panose="020B0604020202020204" pitchFamily="34" charset="0"/>
              <a:buChar char="•"/>
            </a:pPr>
            <a:r>
              <a:rPr lang="cs" sz="1600" b="0" i="0" strike="noStrike" cap="none" spc="0" baseline="0" dirty="0">
                <a:solidFill>
                  <a:srgbClr val="000000"/>
                </a:solidFill>
                <a:effectLst/>
                <a:latin typeface="Helvetica"/>
                <a:ea typeface="Helvetica"/>
                <a:cs typeface="Helvetica"/>
                <a:hlinkClick r:id="rId9" history="0"/>
              </a:rPr>
              <a:t>Průvodce NEPSI pro MSP</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8"/>
            <a:ext cx="10022946" cy="646331"/>
          </a:xfrm>
          <a:prstGeom prst="rect">
            <a:avLst/>
          </a:prstGeom>
          <a:noFill/>
          <a:ln>
            <a:noFill/>
          </a:ln>
        </p:spPr>
        <p:txBody>
          <a:bodyPr wrap="square" anchor="ctr">
            <a:spAutoFit/>
          </a:bodyPr>
          <a:lstStyle/>
          <a:p>
            <a:pPr>
              <a:spcBef>
                <a:spcPts val="1200"/>
              </a:spcBef>
              <a:spcAft>
                <a:spcPts val="1200"/>
              </a:spcAft>
              <a:buSzPct val="130000"/>
            </a:pPr>
            <a:r>
              <a:rPr lang="cs" b="0" i="0" strike="noStrike" cap="none" spc="0" baseline="0" dirty="0">
                <a:solidFill>
                  <a:srgbClr val="000000"/>
                </a:solidFill>
                <a:effectLst/>
                <a:latin typeface="Calibri"/>
                <a:ea typeface="Calibri"/>
                <a:cs typeface="Calibri"/>
              </a:rPr>
              <a:t>Chcete-li další informace o dýchatelném krystalickém oxidu křemičitém, </a:t>
            </a:r>
            <a:br>
              <a:rPr lang="en-US" b="0" i="0" strike="noStrike" cap="none" spc="0" baseline="0" dirty="0">
                <a:solidFill>
                  <a:srgbClr val="000000"/>
                </a:solidFill>
                <a:effectLst/>
                <a:latin typeface="Calibri"/>
                <a:ea typeface="Calibri"/>
                <a:cs typeface="Calibri"/>
              </a:rPr>
            </a:br>
            <a:r>
              <a:rPr lang="cs" b="0" i="0" strike="noStrike" cap="none" spc="0" baseline="0" dirty="0">
                <a:solidFill>
                  <a:srgbClr val="000000"/>
                </a:solidFill>
                <a:effectLst/>
                <a:latin typeface="Calibri"/>
                <a:ea typeface="Calibri"/>
                <a:cs typeface="Calibri"/>
              </a:rPr>
              <a:t>navštivte </a:t>
            </a:r>
            <a:r>
              <a:rPr lang="cs" b="1" i="0" strike="noStrike" cap="none" spc="0" baseline="0" dirty="0">
                <a:solidFill>
                  <a:srgbClr val="000000"/>
                </a:solidFill>
                <a:effectLst/>
                <a:latin typeface="Calibri"/>
                <a:ea typeface="Calibri"/>
                <a:cs typeface="Calibri"/>
              </a:rPr>
              <a:t>e-learningovou platformu NEPSI</a:t>
            </a:r>
            <a:r>
              <a:rPr lang="cs" b="0" i="0" strike="noStrike" cap="none" spc="0" baseline="0" dirty="0">
                <a:solidFill>
                  <a:srgbClr val="000000"/>
                </a:solidFill>
                <a:effectLst/>
                <a:latin typeface="Calibri"/>
                <a:ea typeface="Calibri"/>
                <a:cs typeface="Calibri"/>
              </a:rPr>
              <a:t> na stránce </a:t>
            </a:r>
            <a:r>
              <a:rPr lang="cs" b="0" i="0" strike="noStrike" cap="none" spc="0" baseline="0" dirty="0">
                <a:solidFill>
                  <a:srgbClr val="000000"/>
                </a:solidFill>
                <a:effectLst/>
                <a:latin typeface="Calibri"/>
                <a:ea typeface="Calibri"/>
                <a:cs typeface="Calibri"/>
                <a:hlinkClick r:id="rId10"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12"/>
</p:tagLst>
</file>

<file path=ppt/tags/tag9.xml><?xml version="1.0" encoding="utf-8"?>
<p:tagLst xmlns:a="http://schemas.openxmlformats.org/drawingml/2006/main" xmlns:r="http://schemas.openxmlformats.org/officeDocument/2006/relationships" xmlns:p="http://schemas.openxmlformats.org/presentationml/2006/main">
  <p:tag name="AS_UNIQUEID" val="5"/>
</p:tagLst>
</file>

<file path=ppt/tags/tag10.xml><?xml version="1.0" encoding="utf-8"?>
<p:tagLst xmlns:a="http://schemas.openxmlformats.org/drawingml/2006/main" xmlns:r="http://schemas.openxmlformats.org/officeDocument/2006/relationships" xmlns:p="http://schemas.openxmlformats.org/presentationml/2006/main">
  <p:tag name="AS_UNIQUEID" val="6"/>
</p:tagLst>
</file>

<file path=ppt/tags/tag11.xml><?xml version="1.0" encoding="utf-8"?>
<p:tagLst xmlns:a="http://schemas.openxmlformats.org/drawingml/2006/main" xmlns:r="http://schemas.openxmlformats.org/officeDocument/2006/relationships" xmlns:p="http://schemas.openxmlformats.org/presentationml/2006/main">
  <p:tag name="AS_UNIQUEID" val="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20"/>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16"/>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9"/>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2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7"/>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33"/>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45"/>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41"/>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54"/>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ags/tag43.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83DAEA2B-C9E2-4A83-B377-1CF74D6CE8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24</TotalTime>
  <Words>1237</Words>
  <Application>Microsoft Macintosh PowerPoint</Application>
  <PresentationFormat>Widescreen</PresentationFormat>
  <Paragraphs>123</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2020-06-24T14:35:04Z</dcterms:created>
  <dcterms:modified xsi:type="dcterms:W3CDTF">2024-11-13T11:44:57Z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