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87E6A25F-E1D4-47D4-88B5-04CCFA4F531A}" v="2" dt="2022-09-22T08:44:41.7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Une exposition excessive des travailleurs à la silice cristalline respirable (SCR) peut entraîner à long terme de graves problèmes de santé. C’est pour cette raison qu’il est important que tous les travailleurs connaissent les bonnes pratiques qui limitent ou éliminent l'exposition à la poussière de silice.</a:t>
            </a:r>
          </a:p>
          <a:p>
            <a:endParaRPr lang="en-US"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Cette formation fournit des informations sur le nettoyage et la bonne hygiène. Gardez à l'esprit qu'une évaluation des risques est nécessaire avant de commencer tout processus de nettoyage, bien que cela concerne principalement la direction.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Lorsque la poussière de silice est générée par différentes activités professionnelles (sciage, broyage, ensachage, etc.), de minuscules fractales de poussière sont créées. Si le processus de nettoyage est négligé, la poussière respirable peut rester en suspension dans l'air dans une enceinte pendant plusieurs jours, ce qui représente un risque sérieux pour les travailleurs.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Le contrôle de la poussière peut être réalisé en utilisant les deux types de méthodes de nettoyage : le nettoyage à sec et le nettoyage humide.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 sz="1200" b="0" i="0" strike="noStrike" cap="none" spc="0" baseline="0" dirty="0">
                <a:solidFill>
                  <a:srgbClr val="000000"/>
                </a:solidFill>
                <a:effectLst/>
                <a:latin typeface="+mn-lt"/>
                <a:ea typeface="Calibri"/>
                <a:cs typeface="Calibri"/>
              </a:rPr>
              <a:t>La vidéo suivante montre les bonnes pratiques liées au nettoyage des sols. À côté de la vidéo, un graphique et une barre rouge illustrent la concentration de poussière en mg/m3.</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La mesure de la concentration de poussière ne concerne pas la silice cristalline respirable, elle est basée sur une mesure semi-quantitative. L'essentiel n'est pas la valeur de la concentration de poussière mais la différence relative entre les niveaux d'exposition pendant la pratique recommandée et les autres pratiques.</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r" sz="1200" b="0" i="0" strike="noStrike" cap="none" spc="0" baseline="0" dirty="0">
                <a:solidFill>
                  <a:srgbClr val="000000"/>
                </a:solidFill>
                <a:effectLst/>
                <a:latin typeface="+mn-lt"/>
                <a:ea typeface="Calibri"/>
                <a:cs typeface="Calibri"/>
              </a:rPr>
              <a:t>Avant d'utiliser un équipement de nettoyage, vérifier visuellement au moins une fois par semaine qu'il n'est pas endommagé. Des contrôles plus fréquents seront nécessaires pour les équipements qui sont utilisés en permanence. Si des dommages sont visibles, faire remonter le problème au responsable du site.</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Ne pas utiliser de brosse sèche pour balayer la poussière dans un espace clos (voir image).</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Ne pas utiliser d'air comprimé car il dérangerait la poussière et la remettrait en suspension dans l’air. L'utilisation d'air comprimé pour dépoussiérer les vêtements de travail ne doit se faire qu'avec des équipements spécialisés et dédiés (par exemple, des cabines de douche à air). </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Notez que les systèmes de nettoyage par aspiration ne sont généralement pas adaptés au nettoyage des matériaux humides renversés.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fr" sz="1200" b="0" i="0" strike="noStrike" cap="none" spc="0" baseline="0" dirty="0">
                <a:solidFill>
                  <a:srgbClr val="000000"/>
                </a:solidFill>
                <a:effectLst/>
                <a:latin typeface="+mn-lt"/>
                <a:ea typeface="Calibri"/>
                <a:cs typeface="Calibri"/>
              </a:rPr>
              <a:t>Le nettoyage humide est généralement plus efficace car les méthodes de nettoyage humide empêchent la poussière fine de se mettre en suspension dans l'air en la piégeant dans l'eau.</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Il est important de régler la pression de l'eau en fonction de la tâche de nettoyage à accomplir. Pour mouiller les déversements en vrac de matériaux poussiéreux fins et secs, il est préférable d'utiliser une fine brume. L'utilisation d'un jet d'eau entraînera la remise en suspension de la poussière dans l'air. </a:t>
            </a:r>
          </a:p>
          <a:p>
            <a:endParaRPr lang="en-GB" sz="1200" b="0" i="0" u="none" strike="noStrike" kern="1200" dirty="0">
              <a:solidFill>
                <a:schemeClr val="tx1"/>
              </a:solidFill>
              <a:effectLst/>
              <a:latin typeface="+mn-lt"/>
              <a:ea typeface="+mn-ea"/>
              <a:cs typeface="+mn-cs"/>
            </a:endParaRPr>
          </a:p>
          <a:p>
            <a:r>
              <a:rPr lang="fr" sz="1200" b="0" i="0" strike="noStrike" cap="none" spc="0" baseline="0" dirty="0">
                <a:solidFill>
                  <a:srgbClr val="000000"/>
                </a:solidFill>
                <a:effectLst/>
                <a:latin typeface="+mn-lt"/>
                <a:ea typeface="Calibri"/>
                <a:cs typeface="Calibri"/>
              </a:rPr>
              <a:t>Enfin, lorsque vous utilisez des procédés humides, assurez-vous que des systèmes de drainage appropriés sont disponibles lors de l’utilisation de pulvérisateurs et de tuyaux.</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fr" sz="1000" b="0" i="0" strike="noStrike" cap="none" spc="0" baseline="0">
                <a:solidFill>
                  <a:srgbClr val="000000"/>
                </a:solidFill>
                <a:effectLst/>
                <a:latin typeface="Helvetica"/>
                <a:ea typeface="Helvetica"/>
                <a:cs typeface="Helvetica"/>
              </a:rPr>
              <a:t>Ce dossier de formation a été élaboré dans le cadre du Guide des Bonnes Pratiques de NEPSI - visitez guide.nepsi.eu/fr</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7250807" y="429114"/>
            <a:ext cx="456654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 sz="1400" b="1" i="0" strike="noStrike" cap="none" spc="0" baseline="0" dirty="0">
                <a:solidFill>
                  <a:srgbClr val="F6A317"/>
                </a:solidFill>
                <a:effectLst/>
                <a:latin typeface="Helvetica"/>
                <a:ea typeface="Helvetica"/>
                <a:cs typeface="Helvetica"/>
              </a:rPr>
              <a:t>FORMATION AUX BONNES PRATIQUES EN MATIÈRE DE NETTOYAGE ET DE BONNE HYGIÈNE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932871" cy="850900"/>
          </a:xfrm>
        </p:spPr>
        <p:txBody>
          <a:bodyPr anchor="t"/>
          <a:lstStyle/>
          <a:p>
            <a:pPr>
              <a:lnSpc>
                <a:spcPct val="100000"/>
              </a:lnSpc>
            </a:pPr>
            <a:r>
              <a:rPr lang="fr" sz="2800" b="1" i="0" strike="noStrike" cap="none" spc="0" baseline="0" dirty="0">
                <a:solidFill>
                  <a:srgbClr val="FFFFFF"/>
                </a:solidFill>
                <a:effectLst/>
                <a:latin typeface="Helvetica"/>
                <a:ea typeface="Helvetica"/>
                <a:cs typeface="Helvetica"/>
              </a:rPr>
              <a:t>FORMATION AUX BONNES PRATIQUES EN MATIÈRE DE NETTOYAGE ET DE BONNE HYGIÈNE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093975" y="351692"/>
            <a:ext cx="4746334"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dirty="0"/>
              <a:t>PRÉAMBULE (POUR LE FORMATEUR)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fr-FR" sz="1800" dirty="0">
                <a:latin typeface="Helvetica"/>
                <a:cs typeface="Helvetica"/>
              </a:rPr>
              <a:t>Dans le cadre de la formation au déploiement des Bonnes Pratiques de NEPSI, NEPSI a développé un ensemble de ressources pédagogiques. </a:t>
            </a:r>
          </a:p>
          <a:p>
            <a:pPr>
              <a:lnSpc>
                <a:spcPts val="2400"/>
              </a:lnSpc>
            </a:pPr>
            <a:r>
              <a:rPr lang="fr-FR" sz="1800" dirty="0">
                <a:latin typeface="Helvetica"/>
                <a:cs typeface="Helvetica"/>
              </a:rPr>
              <a:t>Chaque dossier de formation PowerPoint couvre un sujet pertinent pour les travailleurs de toutes les industries qui utilisent des matériaux contenant de la silice cristalline. Les dossiers fournissent des informations sur les risques d'exposition à la poussière liés au sujet et sur les bonnes pratiques et mesures disponibles pour les réduire. L'objectif de la formation est d'informer et d'éduquer les travailleurs pour les aider à utiliser efficacement les mesures de contrôle et à réduire leur exposition à la silice cristalline respirable (SCR) sur le lieu de travail.</a:t>
            </a:r>
          </a:p>
          <a:p>
            <a:pPr>
              <a:lnSpc>
                <a:spcPts val="2400"/>
              </a:lnSpc>
            </a:pPr>
            <a:r>
              <a:rPr lang="fr-FR" sz="1800" dirty="0">
                <a:latin typeface="Helvetica"/>
                <a:cs typeface="Helvetica"/>
              </a:rPr>
              <a:t>Utilisez le modèle vierge et les espaces réservés pour ajouter des informations supplémentaires à ce dossier de formation si nécessaire.</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IMPORTANT</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7757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fr" sz="1800" b="0" i="0" strike="noStrike" cap="none" spc="0" baseline="0" dirty="0">
                <a:solidFill>
                  <a:srgbClr val="000000"/>
                </a:solidFill>
                <a:effectLst/>
                <a:latin typeface="Helvetica"/>
                <a:ea typeface="Helvetica"/>
                <a:cs typeface="Helvetica"/>
              </a:rPr>
              <a:t>Les informations contenues dans cette formation PowerPoint sont de nature consultative et informative. Il ne s'agit pas d'une norme ou d'un règlement, et cela ne crée pas de nouvelles obligations légales ni ne modifie les obligations existantes créées par la législation et la politique de santé.</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lIns="91440" tIns="45720" rIns="91440" bIns="45720" anchor="t"/>
          <a:lstStyle/>
          <a:p>
            <a:pPr>
              <a:lnSpc>
                <a:spcPts val="2400"/>
              </a:lnSpc>
              <a:spcBef>
                <a:spcPts val="600"/>
              </a:spcBef>
            </a:pPr>
            <a:r>
              <a:rPr lang="fr" sz="1800" b="1" i="0" strike="noStrike" cap="none" spc="0" baseline="0" dirty="0">
                <a:solidFill>
                  <a:srgbClr val="000000"/>
                </a:solidFill>
                <a:effectLst/>
                <a:latin typeface="Helvetica"/>
                <a:ea typeface="Helvetica"/>
                <a:cs typeface="Helvetica"/>
              </a:rPr>
              <a:t>Apprendre à se protéger contre les risques liés au travail est une priorité.</a:t>
            </a:r>
          </a:p>
          <a:p>
            <a:pPr>
              <a:lnSpc>
                <a:spcPts val="2400"/>
              </a:lnSpc>
              <a:spcBef>
                <a:spcPts val="600"/>
              </a:spcBef>
            </a:pPr>
            <a:r>
              <a:rPr lang="fr" sz="1800" b="0" i="0" strike="noStrike" cap="none" spc="0" baseline="0" dirty="0">
                <a:solidFill>
                  <a:srgbClr val="000000"/>
                </a:solidFill>
                <a:effectLst/>
                <a:latin typeface="Helvetica"/>
                <a:ea typeface="Helvetica"/>
                <a:cs typeface="Helvetica"/>
              </a:rPr>
              <a:t>Au cours de cette formation PowerPoint, vous allez apprendre :</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types de méthodes de nettoyage utilisées lors de procédés pouvant générer de la poussière de silice cristalline respirable (SCR</a:t>
            </a:r>
            <a:r>
              <a:rPr lang="fr" sz="1800" dirty="0">
                <a:solidFill>
                  <a:srgbClr val="000000"/>
                </a:solidFill>
                <a:latin typeface="Helvetica"/>
                <a:ea typeface="Helvetica"/>
                <a:cs typeface="Helvetica"/>
              </a:rPr>
              <a:t>)</a:t>
            </a:r>
            <a:endParaRPr lang="fr" sz="18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Les bonnes pratiques en matière de nettoyage et de bonne hygiène </a:t>
            </a:r>
          </a:p>
          <a:p>
            <a:pPr marL="285750" indent="-285750">
              <a:lnSpc>
                <a:spcPct val="100000"/>
              </a:lnSpc>
              <a:spcBef>
                <a:spcPts val="600"/>
              </a:spcBef>
              <a:buFont typeface="Arial" panose="020B0604020202020204" pitchFamily="34" charset="0"/>
              <a:buChar char="•"/>
            </a:pPr>
            <a:r>
              <a:rPr lang="fr" sz="1800" b="0" i="0" strike="noStrike" cap="none" spc="0" baseline="0" dirty="0">
                <a:solidFill>
                  <a:srgbClr val="FF0000"/>
                </a:solidFill>
                <a:effectLst/>
                <a:latin typeface="Helvetica"/>
                <a:ea typeface="Helvetica"/>
                <a:cs typeface="Helvetica"/>
              </a:rPr>
              <a:t>Texte à remplir par le formateur - si vous avez ajouté une diapositive personnalisée, insérez un bref aperçu du matériel contextuel</a:t>
            </a:r>
          </a:p>
          <a:p>
            <a:pPr marL="285750" indent="-285750">
              <a:lnSpc>
                <a:spcPts val="2400"/>
              </a:lnSpc>
              <a:spcBef>
                <a:spcPts val="600"/>
              </a:spcBef>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LES TECHNIQUES DE CONTRÔLE DE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LA POUSSIÈRE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52827"/>
            <a:ext cx="4387796" cy="2590690"/>
          </a:xfrm>
        </p:spPr>
        <p:txBody>
          <a:bodyPr/>
          <a:lstStyle/>
          <a:p>
            <a:pPr>
              <a:lnSpc>
                <a:spcPts val="2400"/>
              </a:lnSpc>
            </a:pPr>
            <a:r>
              <a:rPr lang="fr" sz="1800" b="0" i="0" strike="noStrike" cap="none" spc="0" baseline="0" dirty="0">
                <a:solidFill>
                  <a:srgbClr val="000000"/>
                </a:solidFill>
                <a:effectLst/>
                <a:latin typeface="Helvetica"/>
                <a:ea typeface="Helvetica"/>
                <a:cs typeface="Helvetica"/>
              </a:rPr>
              <a:t>Le nettoyage et la bonne hygiène font partie des cinq principales techniques de contrôle de la poussière.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510000"/>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510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235302" cy="2006065"/>
          </a:xfrm>
          <a:prstGeom prst="rect">
            <a:avLst/>
          </a:prstGeom>
          <a:noFill/>
        </p:spPr>
        <p:txBody>
          <a:bodyPr wrap="square" rtlCol="0">
            <a:spAutoFit/>
          </a:bodyPr>
          <a:lstStyle/>
          <a:p>
            <a:pPr>
              <a:spcAft>
                <a:spcPts val="300"/>
              </a:spcAft>
            </a:pPr>
            <a:r>
              <a:rPr lang="fr" sz="1050" b="1" i="0" strike="noStrike" cap="none" spc="50" baseline="0" dirty="0">
                <a:solidFill>
                  <a:srgbClr val="EF9A2E"/>
                </a:solidFill>
                <a:effectLst/>
                <a:latin typeface="Futura Medium"/>
                <a:ea typeface="Futura Medium"/>
                <a:cs typeface="Futura Medium"/>
              </a:rPr>
              <a:t>BONNE HYGIÈNE / ENTRETIEN MÉNAGER</a:t>
            </a:r>
          </a:p>
          <a:p>
            <a:r>
              <a:rPr lang="fr" sz="1200" b="0" i="0" strike="noStrike" cap="none" spc="0" baseline="0" dirty="0">
                <a:solidFill>
                  <a:srgbClr val="000000"/>
                </a:solidFill>
                <a:effectLst/>
                <a:latin typeface="Calibri"/>
                <a:ea typeface="Calibri"/>
                <a:cs typeface="Calibri"/>
              </a:rPr>
              <a:t>Le lavage des vêtements de </a:t>
            </a:r>
            <a:br>
              <a:rPr lang="fr" sz="1200" b="0" i="0" strike="noStrike" cap="none" spc="0" baseline="0" dirty="0">
                <a:solidFill>
                  <a:srgbClr val="000000"/>
                </a:solidFill>
                <a:effectLst/>
                <a:latin typeface="Calibri"/>
                <a:ea typeface="Calibri"/>
                <a:cs typeface="Calibri"/>
              </a:rPr>
            </a:br>
            <a:r>
              <a:rPr lang="fr" sz="1200" b="0" i="0" strike="noStrike" cap="none" spc="0" baseline="0" dirty="0">
                <a:solidFill>
                  <a:srgbClr val="000000"/>
                </a:solidFill>
                <a:effectLst/>
                <a:latin typeface="Calibri"/>
                <a:ea typeface="Calibri"/>
                <a:cs typeface="Calibri"/>
              </a:rPr>
              <a:t>travail et l'aspiration de la poussière produite par les processus empêchent l'accumulation de poussière au fil du temps - un espace de travail propre est un espace sûr.</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510000"/>
            <a:ext cx="2134063" cy="1517897"/>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CONFINEMENT</a:t>
            </a:r>
          </a:p>
          <a:p>
            <a:pPr>
              <a:spcAft>
                <a:spcPts val="300"/>
              </a:spcAft>
            </a:pPr>
            <a:r>
              <a:rPr lang="fr" sz="1200" b="0" i="0" strike="noStrike" cap="none" spc="0" baseline="0">
                <a:solidFill>
                  <a:srgbClr val="000000"/>
                </a:solidFill>
                <a:effectLst/>
                <a:latin typeface="Calibri"/>
                <a:ea typeface="Calibri"/>
                <a:cs typeface="Calibri"/>
              </a:rPr>
              <a:t>La réalisation des processus de production de la SCR dans un environnement étanche permet d’empêcher à la source l'exposition à la poussière.</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EXTRACTION / VENTILATION</a:t>
            </a:r>
          </a:p>
          <a:p>
            <a:pPr>
              <a:spcAft>
                <a:spcPts val="300"/>
              </a:spcAft>
            </a:pPr>
            <a:r>
              <a:rPr lang="fr" sz="1200" b="0" i="0" strike="noStrike" cap="none" spc="0" baseline="0">
                <a:solidFill>
                  <a:srgbClr val="000000"/>
                </a:solidFill>
                <a:effectLst/>
                <a:latin typeface="Calibri"/>
                <a:ea typeface="Calibri"/>
                <a:cs typeface="Calibri"/>
              </a:rPr>
              <a:t>Capter la SCR à la source, avant que nous y soyons exposés, et remplacer l'air contaminé par de l'air propre.</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510000"/>
            <a:ext cx="2134062" cy="2006065"/>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ÉQUIPEMENT DE PROTECTION</a:t>
            </a:r>
          </a:p>
          <a:p>
            <a:r>
              <a:rPr lang="fr" sz="1200" b="0" i="0" strike="noStrike" cap="none" spc="0" baseline="0">
                <a:solidFill>
                  <a:srgbClr val="000000"/>
                </a:solidFill>
                <a:effectLst/>
                <a:latin typeface="Calibri"/>
                <a:ea typeface="Calibri"/>
                <a:cs typeface="Calibri"/>
              </a:rPr>
              <a:t>Les EPI (par exemple, les masques faciaux) protègent les travailleurs de la poussière lorsque toutes les autres mesures de contrôle sont insuffisantes pour maîtriser les risques d'exposition.</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fr" sz="1050" b="1" i="0" strike="noStrike" cap="none" spc="50" baseline="0">
                <a:solidFill>
                  <a:srgbClr val="EF9A2E"/>
                </a:solidFill>
                <a:effectLst/>
                <a:latin typeface="Futura Medium"/>
                <a:ea typeface="Futura Medium"/>
                <a:cs typeface="Futura Medium"/>
              </a:rPr>
              <a:t>EAU</a:t>
            </a:r>
          </a:p>
          <a:p>
            <a:pPr>
              <a:spcAft>
                <a:spcPts val="300"/>
              </a:spcAft>
            </a:pPr>
            <a:r>
              <a:rPr lang="fr" sz="1200" b="0" i="0" strike="noStrike" cap="none" spc="0" baseline="0">
                <a:solidFill>
                  <a:srgbClr val="000000"/>
                </a:solidFill>
                <a:effectLst/>
                <a:latin typeface="Calibri"/>
                <a:ea typeface="Calibri"/>
                <a:cs typeface="Calibri"/>
              </a:rPr>
              <a:t>Le fait de maintenir les processus humides empêche la poussière de se propager dans l’air en capturant les particules avec de l'eau.</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LES RISQUES LIÉS À CETTE ACTIVITÉ</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331479" cy="2938988"/>
          </a:xfrm>
        </p:spPr>
        <p:txBody>
          <a:bodyPr anchor="t"/>
          <a:lstStyle/>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Cette activité peut générer beaucoup de poussière</a:t>
            </a:r>
          </a:p>
          <a:p>
            <a:pPr marL="342900" indent="-34290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Une exposition à long terme à des niveaux élevés de SCR peut provoquer des maladies pulmonaires invalidantes</a:t>
            </a:r>
          </a:p>
          <a:p>
            <a:pPr>
              <a:lnSpc>
                <a:spcPts val="2400"/>
              </a:lnSpc>
            </a:pPr>
            <a:r>
              <a:rPr lang="fr" sz="1800" b="0" i="0" strike="noStrike" cap="none" spc="0" baseline="0" dirty="0">
                <a:solidFill>
                  <a:srgbClr val="000000"/>
                </a:solidFill>
                <a:effectLst/>
                <a:latin typeface="Helvetica"/>
                <a:ea typeface="Helvetica"/>
                <a:cs typeface="Helvetica"/>
              </a:rPr>
              <a:t>Il est important que nous nous protégions chaque jour contre l'exposition à cette poussière en suspension dans l'air. </a:t>
            </a:r>
          </a:p>
          <a:p>
            <a:pPr>
              <a:lnSpc>
                <a:spcPts val="2400"/>
              </a:lnSpc>
            </a:pPr>
            <a:r>
              <a:rPr lang="fr" sz="1800" b="0" i="0" strike="noStrike" cap="none" spc="0" baseline="0" dirty="0">
                <a:solidFill>
                  <a:srgbClr val="000000"/>
                </a:solidFill>
                <a:effectLst/>
                <a:latin typeface="Helvetica"/>
                <a:ea typeface="Helvetica"/>
                <a:cs typeface="Helvetica"/>
              </a:rPr>
              <a:t>En suivant les bonnes pratiques aujourd'hui, nous protégeons notre santé future.</a:t>
            </a:r>
          </a:p>
          <a:p>
            <a:pPr>
              <a:lnSpc>
                <a:spcPts val="2400"/>
              </a:lnSpc>
            </a:pPr>
            <a:r>
              <a:rPr lang="fr" sz="1800" b="0" i="0" strike="noStrike" cap="none" spc="0" baseline="0" dirty="0">
                <a:solidFill>
                  <a:srgbClr val="000000"/>
                </a:solidFill>
                <a:effectLst/>
                <a:latin typeface="Helvetica"/>
                <a:ea typeface="Helvetica"/>
                <a:cs typeface="Helvetica"/>
              </a:rPr>
              <a:t>Comment allez-vous passer votre retraite ?</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fr" sz="2800" b="1" i="0" strike="noStrike" cap="none" spc="0" baseline="0">
                <a:solidFill>
                  <a:srgbClr val="F6A317"/>
                </a:solidFill>
                <a:effectLst/>
                <a:latin typeface="Helvetica"/>
                <a:ea typeface="Helvetica"/>
                <a:cs typeface="Helvetica"/>
              </a:rPr>
              <a:t>POURQUOI LE NETTOYAGE ET LA BONNE HYGIÈNE SONT IMPORTANTS</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3088733"/>
            <a:ext cx="5653054" cy="3236531"/>
          </a:xfrm>
        </p:spPr>
        <p:txBody>
          <a:bodyPr/>
          <a:lstStyle/>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La poussière respirable (c'est-à-dire la poussière qui peut pénétrer dans les poumons) peut rester en suspension dans l'air pendant plusieurs jours.</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Lorsque la poussière installée est dérangée, elle peut se retrouver en suspension dans l'air et devenir dangereuse.</a:t>
            </a:r>
          </a:p>
          <a:p>
            <a:pPr marL="285750" indent="-285750">
              <a:lnSpc>
                <a:spcPts val="2400"/>
              </a:lnSpc>
              <a:buFont typeface="Arial" panose="020B0604020202020204" pitchFamily="34" charset="0"/>
              <a:buChar char="•"/>
            </a:pPr>
            <a:r>
              <a:rPr lang="fr" sz="1800" b="0" i="0" strike="noStrike" cap="none" spc="0" baseline="0" dirty="0">
                <a:solidFill>
                  <a:srgbClr val="000000"/>
                </a:solidFill>
                <a:effectLst/>
                <a:latin typeface="Helvetica"/>
                <a:ea typeface="Helvetica"/>
                <a:cs typeface="Helvetica"/>
              </a:rPr>
              <a:t>Un nettoyage régulier réduit les risques sur le lieu de travail et empêche la poussière de s'accumuler.</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TYPES DE NETTOYAGE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fr" sz="1800" b="0" i="0" strike="noStrike" cap="none" spc="0" baseline="0">
                <a:solidFill>
                  <a:srgbClr val="000000"/>
                </a:solidFill>
                <a:effectLst/>
                <a:latin typeface="Helvetica"/>
                <a:ea typeface="Helvetica"/>
                <a:cs typeface="Helvetica"/>
              </a:rPr>
              <a:t>Il existe deux principaux types d'activités de nettoyage qui permettent d'éliminer les poussières dangereuses sur le lieu de travail. Il s'agit de :</a:t>
            </a:r>
          </a:p>
          <a:p>
            <a:pPr>
              <a:lnSpc>
                <a:spcPts val="2400"/>
              </a:lnSpc>
            </a:pPr>
            <a:r>
              <a:rPr lang="fr" sz="1800" b="1" i="0" strike="noStrike" cap="none" spc="0" baseline="0">
                <a:solidFill>
                  <a:srgbClr val="000000"/>
                </a:solidFill>
                <a:effectLst/>
                <a:latin typeface="Helvetica"/>
                <a:ea typeface="Helvetica"/>
                <a:cs typeface="Helvetica"/>
              </a:rPr>
              <a:t>Les méthodes de nettoyage à sec</a:t>
            </a:r>
          </a:p>
          <a:p>
            <a:pPr>
              <a:lnSpc>
                <a:spcPts val="2400"/>
              </a:lnSpc>
              <a:spcAft>
                <a:spcPts val="1000"/>
              </a:spcAft>
            </a:pPr>
            <a:r>
              <a:rPr lang="fr" sz="1800" b="0" i="0" strike="noStrike" cap="none" spc="0" baseline="0">
                <a:solidFill>
                  <a:srgbClr val="000000"/>
                </a:solidFill>
                <a:effectLst/>
                <a:latin typeface="Helvetica"/>
                <a:ea typeface="Helvetica"/>
                <a:cs typeface="Helvetica"/>
              </a:rPr>
              <a:t>Le nettoyage à sec consiste généralement à utiliser un aspirateur pour éliminer la poussière sèche des sols et des surfaces. </a:t>
            </a:r>
          </a:p>
          <a:p>
            <a:pPr>
              <a:lnSpc>
                <a:spcPts val="2400"/>
              </a:lnSpc>
            </a:pPr>
            <a:r>
              <a:rPr lang="fr" sz="1800" b="1" i="0" strike="noStrike" cap="none" spc="0" baseline="0">
                <a:solidFill>
                  <a:srgbClr val="000000"/>
                </a:solidFill>
                <a:effectLst/>
                <a:latin typeface="Helvetica"/>
                <a:ea typeface="Helvetica"/>
                <a:cs typeface="Helvetica"/>
              </a:rPr>
              <a:t>Les méthodes de nettoyage humide</a:t>
            </a:r>
          </a:p>
          <a:p>
            <a:pPr>
              <a:lnSpc>
                <a:spcPts val="2400"/>
              </a:lnSpc>
            </a:pPr>
            <a:r>
              <a:rPr lang="fr" sz="1800" b="0" i="0" strike="noStrike" cap="none" spc="0" baseline="0">
                <a:solidFill>
                  <a:srgbClr val="000000"/>
                </a:solidFill>
                <a:effectLst/>
                <a:latin typeface="Helvetica"/>
                <a:ea typeface="Helvetica"/>
                <a:cs typeface="Helvetica"/>
              </a:rPr>
              <a:t>Les méthodes de nettoyage humide peuvent consister à passer la serpillière, à utiliser une brosse humide ou à utiliser des jets d'eau et des tuyaux. L'eau contribue à réduire le risque de dispersion de la poussière dans l'air pendant le nettoyage.</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NETTOYAGE DES SOLS</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Pour éviter toute exposition inutile à la poussière, utilisez toujours un équipement de nettoyage approprié lorsqu'il est disponible. </a:t>
            </a:r>
          </a:p>
          <a:p>
            <a:pPr>
              <a:lnSpc>
                <a:spcPts val="2400"/>
              </a:lnSpc>
            </a:pPr>
            <a:r>
              <a:rPr lang="fr" sz="1800" b="0" i="0" strike="noStrike" cap="none" spc="0" baseline="0">
                <a:solidFill>
                  <a:srgbClr val="000000"/>
                </a:solidFill>
                <a:effectLst/>
                <a:latin typeface="Helvetica"/>
                <a:ea typeface="Helvetica"/>
                <a:cs typeface="Helvetica"/>
              </a:rPr>
              <a:t>Cette vidéo montre la méthode de nettoyage la plus appropriée pour éliminer la poussière au sol.</a:t>
            </a:r>
          </a:p>
          <a:p>
            <a:pPr>
              <a:lnSpc>
                <a:spcPts val="2400"/>
              </a:lnSpc>
            </a:pPr>
            <a:r>
              <a:rPr lang="fr" sz="1800" b="0" i="0" strike="noStrike" cap="none" spc="0" baseline="0">
                <a:solidFill>
                  <a:srgbClr val="000000"/>
                </a:solidFill>
                <a:effectLst/>
                <a:latin typeface="Helvetica"/>
                <a:ea typeface="Helvetica"/>
                <a:cs typeface="Helvetica"/>
              </a:rPr>
              <a:t>(Cliquez pour regarder la vidéo.)</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dirty="0">
                <a:solidFill>
                  <a:srgbClr val="F6A317"/>
                </a:solidFill>
                <a:effectLst/>
                <a:latin typeface="Helvetica"/>
                <a:ea typeface="Helvetica"/>
                <a:cs typeface="Helvetica"/>
              </a:rPr>
              <a:t>NETTOYAGE À SEC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2" y="3067200"/>
            <a:ext cx="6007016" cy="3331825"/>
          </a:xfrm>
        </p:spPr>
        <p:txBody>
          <a:bodyPr/>
          <a:lstStyle/>
          <a:p>
            <a:pPr>
              <a:lnSpc>
                <a:spcPct val="95000"/>
              </a:lnSpc>
              <a:spcBef>
                <a:spcPts val="600"/>
              </a:spcBef>
            </a:pPr>
            <a:r>
              <a:rPr lang="fr" sz="1500" b="1" i="0" strike="noStrike" cap="none" spc="0" baseline="0" dirty="0">
                <a:solidFill>
                  <a:srgbClr val="000000"/>
                </a:solidFill>
                <a:effectLst/>
                <a:latin typeface="Helvetica"/>
                <a:ea typeface="Helvetica"/>
                <a:cs typeface="Helvetica"/>
              </a:rPr>
              <a:t>À FAIRE</a:t>
            </a:r>
          </a:p>
          <a:p>
            <a:pPr marL="285750" indent="-285750">
              <a:lnSpc>
                <a:spcPct val="95000"/>
              </a:lnSpc>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Avoir un plan pour traiter les déversements en toute sécurité et rapidement.</a:t>
            </a:r>
          </a:p>
          <a:p>
            <a:pPr marL="285750" indent="-285750">
              <a:lnSpc>
                <a:spcPct val="95000"/>
              </a:lnSpc>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Avant d’utiliser un équipement de nettoyage par aspiration, vérifier qu’il n'est pas endommagé. Signaler les défauts.</a:t>
            </a:r>
          </a:p>
          <a:p>
            <a:pPr marL="285750" indent="-285750">
              <a:lnSpc>
                <a:spcPct val="95000"/>
              </a:lnSpc>
              <a:spcBef>
                <a:spcPts val="600"/>
              </a:spcBef>
              <a:spcAft>
                <a:spcPts val="600"/>
              </a:spcAft>
              <a:buSzPct val="85000"/>
              <a:buFont typeface=".Apple Color Emoji UI"/>
              <a:buChar char="✅"/>
            </a:pPr>
            <a:r>
              <a:rPr lang="fr" sz="1500" b="0" i="0" strike="noStrike" cap="none" spc="0" baseline="0" dirty="0">
                <a:solidFill>
                  <a:srgbClr val="000000"/>
                </a:solidFill>
                <a:effectLst/>
                <a:latin typeface="Helvetica"/>
                <a:ea typeface="Helvetica"/>
                <a:cs typeface="Helvetica"/>
              </a:rPr>
              <a:t>Vérifier si le filtre de l'aspirateur doit être remplacé</a:t>
            </a:r>
          </a:p>
          <a:p>
            <a:pPr>
              <a:lnSpc>
                <a:spcPct val="95000"/>
              </a:lnSpc>
              <a:spcBef>
                <a:spcPts val="600"/>
              </a:spcBef>
            </a:pPr>
            <a:r>
              <a:rPr lang="fr" sz="1500" b="1" i="0" strike="noStrike" cap="none" spc="0" baseline="0" dirty="0">
                <a:solidFill>
                  <a:srgbClr val="000000"/>
                </a:solidFill>
                <a:effectLst/>
                <a:latin typeface="Helvetica"/>
                <a:ea typeface="Helvetica"/>
                <a:cs typeface="Helvetica"/>
              </a:rPr>
              <a:t>À NE PAS FAIRE</a:t>
            </a:r>
          </a:p>
          <a:p>
            <a:pPr marL="285750" indent="-285750">
              <a:lnSpc>
                <a:spcPct val="95000"/>
              </a:lnSpc>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Nettoyer avec une brosse sèche ou en utilisant de l'air comprimé, ce qui entraîne la mise en suspension de la poussière dans l'air.</a:t>
            </a:r>
          </a:p>
          <a:p>
            <a:pPr marL="285750" indent="-285750">
              <a:lnSpc>
                <a:spcPct val="95000"/>
              </a:lnSpc>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Utiliser une conduite ou une buse d'air comprimé normale pour nettoyer la poussière sèche des vêtements de travail.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2358" r="14796"/>
          <a:stretch/>
        </p:blipFill>
        <p:spPr>
          <a:xfrm>
            <a:off x="6961238" y="1608138"/>
            <a:ext cx="4856111" cy="4437062"/>
          </a:xfrm>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61238"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dirty="0">
                <a:solidFill>
                  <a:srgbClr val="F6A317"/>
                </a:solidFill>
                <a:effectLst/>
                <a:latin typeface="Helvetica"/>
                <a:ea typeface="Helvetica"/>
                <a:cs typeface="Helvetica"/>
              </a:rPr>
              <a:t>NETTOYAGE HUMIDE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066700"/>
            <a:ext cx="5453624" cy="3361806"/>
          </a:xfrm>
        </p:spPr>
        <p:txBody>
          <a:bodyPr/>
          <a:lstStyle/>
          <a:p>
            <a:pPr>
              <a:spcBef>
                <a:spcPts val="600"/>
              </a:spcBef>
            </a:pPr>
            <a:r>
              <a:rPr lang="fr" sz="1500" b="1" i="0" strike="noStrike" cap="none" spc="0" baseline="0" dirty="0">
                <a:solidFill>
                  <a:srgbClr val="000000"/>
                </a:solidFill>
                <a:effectLst/>
                <a:latin typeface="Helvetica"/>
                <a:ea typeface="Helvetica"/>
                <a:cs typeface="Helvetica"/>
              </a:rPr>
              <a:t>À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Avoir un plan pour traiter les déversements en toute sécurité et rapidement.</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S'assurer que l'alimentation en eau est appropriée et adéquate pour la tâche.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Régler la pression de l'eau et le jet en fonction de la tâche à accomplir.</a:t>
            </a:r>
          </a:p>
          <a:p>
            <a:pPr marL="285750" indent="-285750">
              <a:spcBef>
                <a:spcPts val="600"/>
              </a:spcBef>
              <a:spcAft>
                <a:spcPts val="600"/>
              </a:spcAft>
              <a:buSzPct val="85000"/>
              <a:buFont typeface=".Apple Color Emoji UI"/>
              <a:buChar char="✅"/>
            </a:pPr>
            <a:r>
              <a:rPr lang="fr" sz="1500" b="0" i="0" strike="noStrike" cap="none" spc="0" baseline="0" dirty="0">
                <a:solidFill>
                  <a:srgbClr val="000000"/>
                </a:solidFill>
                <a:effectLst/>
                <a:latin typeface="Helvetica"/>
                <a:ea typeface="Helvetica"/>
                <a:cs typeface="Helvetica"/>
              </a:rPr>
              <a:t>S’assurer qu'un drainage adéquat est disponible lors de l’utilisation de pulvérisateurs et de tuyaux.</a:t>
            </a:r>
          </a:p>
          <a:p>
            <a:pPr>
              <a:spcBef>
                <a:spcPts val="600"/>
              </a:spcBef>
            </a:pPr>
            <a:r>
              <a:rPr lang="fr" sz="1500" b="1" i="0" strike="noStrike" cap="none" spc="0" baseline="0" dirty="0">
                <a:solidFill>
                  <a:srgbClr val="000000"/>
                </a:solidFill>
                <a:effectLst/>
                <a:latin typeface="Helvetica"/>
                <a:ea typeface="Helvetica"/>
                <a:cs typeface="Helvetica"/>
              </a:rPr>
              <a:t>À NE PAS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Utiliser un jet d'eau puissant pour nettoyer un tas de poussière sèche. Une pulvérisation est plus efficace.</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BONNE HYGIÈNE – </a:t>
            </a:r>
            <a:br>
              <a:rPr lang="fr" sz="2800" b="1" i="0" strike="noStrike" cap="none" spc="0" baseline="0" dirty="0">
                <a:solidFill>
                  <a:srgbClr val="F6A317"/>
                </a:solidFill>
                <a:effectLst/>
                <a:latin typeface="Helvetica"/>
                <a:ea typeface="Helvetica"/>
                <a:cs typeface="Helvetica"/>
              </a:rPr>
            </a:br>
            <a:r>
              <a:rPr lang="fr" sz="2800" b="1" i="0" strike="noStrike" cap="none" spc="0" baseline="0" dirty="0">
                <a:solidFill>
                  <a:srgbClr val="F6A317"/>
                </a:solidFill>
                <a:effectLst/>
                <a:latin typeface="Helvetica"/>
                <a:ea typeface="Helvetica"/>
                <a:cs typeface="Helvetica"/>
              </a:rPr>
              <a:t>LES CHOSES À FAIRE ET À NE PAS FAIRE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3067200"/>
            <a:ext cx="7496602" cy="3230407"/>
          </a:xfrm>
        </p:spPr>
        <p:txBody>
          <a:bodyPr/>
          <a:lstStyle/>
          <a:p>
            <a:pPr>
              <a:spcBef>
                <a:spcPts val="600"/>
              </a:spcBef>
            </a:pPr>
            <a:r>
              <a:rPr lang="fr" sz="1500" b="1" i="0" strike="noStrike" cap="none" spc="0" baseline="0" dirty="0">
                <a:solidFill>
                  <a:srgbClr val="000000"/>
                </a:solidFill>
                <a:effectLst/>
                <a:latin typeface="Helvetica"/>
                <a:ea typeface="Helvetica"/>
                <a:cs typeface="Helvetica"/>
              </a:rPr>
              <a:t>À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Se laver les mains régulièrement</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Enlever vos vêtements sales avant d'entrer dans un établissement de restauration</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Faire nettoyer régulièrement vos combinaisons de travail</a:t>
            </a:r>
          </a:p>
          <a:p>
            <a:pPr marL="285750" indent="-285750">
              <a:spcBef>
                <a:spcPts val="600"/>
              </a:spcBef>
              <a:spcAft>
                <a:spcPts val="600"/>
              </a:spcAft>
              <a:buSzPct val="85000"/>
              <a:buFont typeface=".Apple Color Emoji UI"/>
              <a:buChar char="✅"/>
            </a:pPr>
            <a:r>
              <a:rPr lang="fr" sz="1500" b="0" i="0" strike="noStrike" cap="none" spc="0" baseline="0" dirty="0">
                <a:solidFill>
                  <a:srgbClr val="000000"/>
                </a:solidFill>
                <a:effectLst/>
                <a:latin typeface="Helvetica"/>
                <a:ea typeface="Helvetica"/>
                <a:cs typeface="Helvetica"/>
              </a:rPr>
              <a:t>Utiliser des zones de stockage dédiées pour les vêtements propres et pour les combinaisons sales.</a:t>
            </a:r>
          </a:p>
          <a:p>
            <a:pPr>
              <a:spcBef>
                <a:spcPts val="600"/>
              </a:spcBef>
            </a:pPr>
            <a:r>
              <a:rPr lang="fr" sz="1500" b="1" i="0" strike="noStrike" cap="none" spc="0" baseline="0" dirty="0">
                <a:solidFill>
                  <a:srgbClr val="000000"/>
                </a:solidFill>
                <a:effectLst/>
                <a:latin typeface="Helvetica"/>
                <a:ea typeface="Helvetica"/>
                <a:cs typeface="Helvetica"/>
              </a:rPr>
              <a:t>À NE PAS FAIRE</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Fumer sur le lieu de travail</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Stocker ou consommer de la nourriture et des boissons sur les postes de travail</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Mélanger les vêtements sales et propres</a:t>
            </a:r>
          </a:p>
          <a:p>
            <a:pPr marL="285750" indent="-285750">
              <a:spcBef>
                <a:spcPts val="600"/>
              </a:spcBef>
              <a:buSzPct val="85000"/>
              <a:buFont typeface=".Apple Color Emoji UI"/>
              <a:buChar char="❌"/>
            </a:pPr>
            <a:r>
              <a:rPr lang="fr" sz="1500" b="0" i="0" strike="noStrike" cap="none" spc="0" baseline="0" dirty="0">
                <a:solidFill>
                  <a:srgbClr val="000000"/>
                </a:solidFill>
                <a:effectLst/>
                <a:latin typeface="Helvetica"/>
                <a:ea typeface="Helvetica"/>
                <a:cs typeface="Helvetica"/>
              </a:rPr>
              <a:t>Emporter les combinaisons sales à la maison</a:t>
            </a:r>
          </a:p>
          <a:p>
            <a:pPr marL="285750" indent="-285750">
              <a:spcBef>
                <a:spcPts val="6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555891"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555891"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DIAPOSITIVE VIDE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fr" sz="1800" b="0" i="0" strike="noStrike" cap="none" spc="0" baseline="0">
                <a:solidFill>
                  <a:srgbClr val="000000"/>
                </a:solidFill>
                <a:effectLst/>
                <a:latin typeface="Helvetica"/>
                <a:ea typeface="Helvetica"/>
                <a:cs typeface="Helvetica"/>
              </a:rPr>
              <a:t>Utilisez cette diapositive pour créer un matériel de formation personnalisé spécifique à un environnement/contexte de travail.</a:t>
            </a:r>
          </a:p>
          <a:p>
            <a:pPr>
              <a:lnSpc>
                <a:spcPts val="2400"/>
              </a:lnSpc>
            </a:pPr>
            <a:r>
              <a:rPr lang="fr" sz="1800" b="0" i="0" strike="noStrike" cap="none" spc="0" baseline="0">
                <a:solidFill>
                  <a:srgbClr val="000000"/>
                </a:solidFill>
                <a:effectLst/>
                <a:latin typeface="Helvetica"/>
                <a:ea typeface="Helvetica"/>
                <a:cs typeface="Helvetica"/>
              </a:rPr>
              <a:t>Pour changer l'image, faites un clic droit &gt; changer l'image &gt; à partir du fichier.</a:t>
            </a:r>
          </a:p>
          <a:p>
            <a:pPr>
              <a:lnSpc>
                <a:spcPts val="2400"/>
              </a:lnSpc>
            </a:pPr>
            <a:r>
              <a:rPr lang="fr" sz="1800" b="0" i="0" strike="noStrike" cap="none" spc="0" baseline="0">
                <a:solidFill>
                  <a:srgbClr val="000000"/>
                </a:solidFill>
                <a:effectLst/>
                <a:latin typeface="Helvetica"/>
                <a:ea typeface="Helvetica"/>
                <a:cs typeface="Helvetica"/>
              </a:rPr>
              <a:t>Pour créer d'autres diapositives, cliquez sur l'onglet "Nouvelle diapositive" ci-dessus.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fr" sz="2800" b="1" i="0" strike="noStrike" cap="none" spc="0" baseline="0">
                <a:solidFill>
                  <a:srgbClr val="F6A317"/>
                </a:solidFill>
                <a:effectLst/>
                <a:latin typeface="Helvetica"/>
                <a:ea typeface="Helvetica"/>
                <a:cs typeface="Helvetica"/>
              </a:rPr>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fr" sz="1800" b="0" i="0" strike="noStrike" cap="none" spc="0" baseline="0">
                <a:solidFill>
                  <a:srgbClr val="000000"/>
                </a:solidFill>
                <a:effectLst/>
                <a:latin typeface="Helvetica"/>
                <a:ea typeface="Helvetica"/>
                <a:cs typeface="Helvetica"/>
              </a:rPr>
              <a:t>Lorsque vous nettoyez et maintenez une bonne hygiène, n'oubliez pas de :</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Utiliser la méthode de nettoyage appropriée à la tâche à accomplir.</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Vérifier que l'équipement n'est pas endommagé et qu'il fonctionne correctement avant de l'utiliser</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Pratiquer une bonne hygiène personnelle</a:t>
            </a:r>
          </a:p>
          <a:p>
            <a:pPr marL="285750" indent="-285750">
              <a:lnSpc>
                <a:spcPts val="2400"/>
              </a:lnSpc>
              <a:spcBef>
                <a:spcPts val="600"/>
              </a:spcBef>
              <a:spcAft>
                <a:spcPts val="600"/>
              </a:spcAft>
              <a:buClr>
                <a:srgbClr val="F1B600"/>
              </a:buClr>
              <a:buSzPct val="120000"/>
              <a:buFont typeface="Wingdings" pitchFamily="2" charset="2"/>
              <a:buChar char="q"/>
            </a:pPr>
            <a:r>
              <a:rPr lang="fr" sz="1800" b="0" i="0" strike="noStrike" cap="none" spc="0" baseline="0">
                <a:solidFill>
                  <a:srgbClr val="000000"/>
                </a:solidFill>
                <a:effectLst/>
                <a:latin typeface="Helvetica"/>
                <a:ea typeface="Helvetica"/>
                <a:cs typeface="Helvetica"/>
              </a:rPr>
              <a:t>Éviter de fumer - le tabagisme augmente les effets négatifs de la SCR sur la santé.</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11080459" cy="850900"/>
          </a:xfrm>
        </p:spPr>
        <p:txBody>
          <a:bodyPr/>
          <a:lstStyle/>
          <a:p>
            <a:pPr>
              <a:lnSpc>
                <a:spcPct val="100000"/>
              </a:lnSpc>
            </a:pPr>
            <a:r>
              <a:rPr lang="fr" sz="2800" b="1" i="0" strike="noStrike" cap="none" spc="0" baseline="0" dirty="0">
                <a:solidFill>
                  <a:srgbClr val="F6A317"/>
                </a:solidFill>
                <a:effectLst/>
                <a:latin typeface="Helvetica"/>
                <a:ea typeface="Helvetica"/>
                <a:cs typeface="Helvetica"/>
              </a:rPr>
              <a:t>SUPPORTS D’APPRENTISSAGE COMPLÉMENTAIRES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7" history="0"/>
              </a:rPr>
              <a:t>Bonnes Pratiques pour le Nettoyage des Surfaces et des Installations (Fiche de travail 2.1.1a)</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7" history="0"/>
              </a:rPr>
              <a:t>Bonnes Pratiques pour la Bonne Hygiène </a:t>
            </a:r>
            <a:br>
              <a:rPr lang="fr" sz="1600" b="0" i="0" strike="noStrike" cap="none" spc="0" baseline="0" dirty="0">
                <a:solidFill>
                  <a:srgbClr val="000000"/>
                </a:solidFill>
                <a:effectLst/>
                <a:latin typeface="Helvetica"/>
                <a:ea typeface="Helvetica"/>
                <a:cs typeface="Helvetica"/>
                <a:hlinkClick r:id="rId7" history="0"/>
              </a:rPr>
            </a:br>
            <a:r>
              <a:rPr lang="fr" sz="1600" b="0" i="0" strike="noStrike" cap="none" spc="0" baseline="0" dirty="0">
                <a:solidFill>
                  <a:srgbClr val="000000"/>
                </a:solidFill>
                <a:effectLst/>
                <a:latin typeface="Helvetica"/>
                <a:ea typeface="Helvetica"/>
                <a:cs typeface="Helvetica"/>
                <a:hlinkClick r:id="rId7" history="0"/>
              </a:rPr>
              <a:t>(Fiche de travail 2.1.10)</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8" history="0"/>
              </a:rPr>
              <a:t>Guide des Bonnes Pratiques de NEPSI</a:t>
            </a:r>
          </a:p>
          <a:p>
            <a:pPr marL="285750" indent="-285750">
              <a:lnSpc>
                <a:spcPts val="2300"/>
              </a:lnSpc>
              <a:spcBef>
                <a:spcPts val="600"/>
              </a:spcBef>
              <a:spcAft>
                <a:spcPts val="600"/>
              </a:spcAft>
              <a:buSzPct val="130000"/>
              <a:buFont typeface="Arial" panose="020B0604020202020204" pitchFamily="34" charset="0"/>
              <a:buChar char="•"/>
            </a:pPr>
            <a:r>
              <a:rPr lang="fr" sz="1600" b="0" i="0" strike="noStrike" cap="none" spc="0" baseline="0" dirty="0">
                <a:solidFill>
                  <a:srgbClr val="000000"/>
                </a:solidFill>
                <a:effectLst/>
                <a:latin typeface="Helvetica"/>
                <a:ea typeface="Helvetica"/>
                <a:cs typeface="Helvetica"/>
                <a:hlinkClick r:id="rId9" history="0"/>
              </a:rPr>
              <a:t>Guide NEPSI pour les PME</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fr" b="0" i="0" strike="noStrike" cap="none" spc="0" baseline="0" dirty="0">
                <a:solidFill>
                  <a:srgbClr val="000000"/>
                </a:solidFill>
                <a:effectLst/>
                <a:latin typeface="Calibri"/>
                <a:ea typeface="Calibri"/>
                <a:cs typeface="Calibri"/>
              </a:rPr>
              <a:t>Visitez la </a:t>
            </a:r>
            <a:r>
              <a:rPr lang="fr" b="1" i="0" strike="noStrike" cap="none" spc="0" baseline="0" dirty="0">
                <a:solidFill>
                  <a:srgbClr val="000000"/>
                </a:solidFill>
                <a:effectLst/>
                <a:latin typeface="Calibri"/>
                <a:ea typeface="Calibri"/>
                <a:cs typeface="Calibri"/>
              </a:rPr>
              <a:t>plateforme d'apprentissage en ligne de NEPSI</a:t>
            </a:r>
            <a:r>
              <a:rPr lang="fr" b="0" i="0" strike="noStrike" cap="none" spc="0" baseline="0" dirty="0">
                <a:solidFill>
                  <a:srgbClr val="000000"/>
                </a:solidFill>
                <a:effectLst/>
                <a:latin typeface="Calibri"/>
                <a:ea typeface="Calibri"/>
                <a:cs typeface="Calibri"/>
              </a:rPr>
              <a:t> sur </a:t>
            </a:r>
            <a:r>
              <a:rPr lang="fr" b="0" i="0" strike="noStrike" cap="none" spc="0" baseline="0" dirty="0">
                <a:solidFill>
                  <a:srgbClr val="000000"/>
                </a:solidFill>
                <a:effectLst/>
                <a:latin typeface="Calibri"/>
                <a:ea typeface="Calibri"/>
                <a:cs typeface="Calibri"/>
                <a:hlinkClick r:id="rId10" history="0"/>
              </a:rPr>
              <a:t>training.nepsi.eu/fr</a:t>
            </a:r>
            <a:r>
              <a:rPr lang="fr" b="0" i="0" strike="noStrike" cap="none" spc="0" baseline="0" dirty="0">
                <a:solidFill>
                  <a:srgbClr val="000000"/>
                </a:solidFill>
                <a:effectLst/>
                <a:latin typeface="Calibri"/>
                <a:ea typeface="Calibri"/>
                <a:cs typeface="Calibri"/>
              </a:rPr>
              <a:t> pour plus de ressources d'apprentissage sur la SCR.</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9282B1B8-AB3A-40DE-9629-4B9291131A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1743</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33</cp:revision>
  <dcterms:created xsi:type="dcterms:W3CDTF">2020-06-24T14:35:04Z</dcterms:created>
  <dcterms:modified xsi:type="dcterms:W3CDTF">2024-11-13T11:08:35Z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