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Acest curs oferă informații despre monitorizarea prafului.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a:solidFill>
                  <a:srgbClr val="000000"/>
                </a:solidFill>
                <a:effectLst/>
                <a:latin typeface="Calibri"/>
                <a:ea typeface="Calibri"/>
                <a:cs typeface="Calibri"/>
              </a:rPr>
              <a:t>Monitorizarea statică se poate folosi și în scopuri de investigare, pentru a identifica surse specifice de praf ridicat în aer și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804597" y="429114"/>
            <a:ext cx="401275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dirty="0">
                <a:solidFill>
                  <a:srgbClr val="F6A317"/>
                </a:solidFill>
                <a:effectLst/>
                <a:latin typeface="Helvetica"/>
                <a:ea typeface="Helvetica"/>
                <a:cs typeface="Helvetica"/>
              </a:rPr>
              <a:t>CURS PRIVIND BUNELE PRACTICI PENTRU MONITORIZAREA PRAFULUI (PENTRU LUCRĂTORI)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664509" cy="850900"/>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CURS PRIVIND BUNELE PRACTICI PENTRU MONITORIZAREA PRAFULUI </a:t>
            </a:r>
            <a:br>
              <a:rPr lang="en-IN" sz="2800" b="1" i="0" strike="noStrike" cap="none" spc="0" baseline="0" dirty="0">
                <a:solidFill>
                  <a:srgbClr val="FFFFFF"/>
                </a:solidFill>
                <a:effectLst/>
                <a:latin typeface="Helvetica"/>
                <a:ea typeface="Helvetica"/>
                <a:cs typeface="Helvetica"/>
              </a:rPr>
            </a:br>
            <a:r>
              <a:rPr lang="ro" sz="2800" b="1" i="0" strike="noStrike" cap="none" spc="0" baseline="0" dirty="0">
                <a:solidFill>
                  <a:srgbClr val="FFFFFF"/>
                </a:solidFill>
                <a:effectLst/>
                <a:latin typeface="Helvetica"/>
                <a:ea typeface="Helvetica"/>
                <a:cs typeface="Helvetica"/>
              </a:rPr>
              <a:t>(PENTRU LUCRĂTORI)</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ro" sz="1800" b="1" i="0" strike="noStrike" cap="none" spc="0" baseline="0">
                <a:solidFill>
                  <a:srgbClr val="000000"/>
                </a:solidFill>
                <a:effectLst/>
                <a:latin typeface="Helvetica"/>
                <a:ea typeface="Helvetica"/>
                <a:cs typeface="Helvetica"/>
              </a:rPr>
              <a:t>Este o prioritate să învățăm să ne protejăm de pericolele asociate cu munca.</a:t>
            </a:r>
          </a:p>
          <a:p>
            <a:pPr>
              <a:lnSpc>
                <a:spcPts val="2400"/>
              </a:lnSpc>
            </a:pPr>
            <a:r>
              <a:rPr lang="ro" sz="1800" b="0" i="0" strike="noStrike" cap="none" spc="0" baseline="0">
                <a:solidFill>
                  <a:srgbClr val="000000"/>
                </a:solidFill>
                <a:effectLst/>
                <a:latin typeface="Helvetica"/>
                <a:ea typeface="Helvetica"/>
                <a:cs typeface="Helvetica"/>
              </a:rPr>
              <a:t>În acest curs PowerPoint veți învăța despre: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Cum se folosește monitorizarea prafului pentru a ghida prevenția și controlul în cazul RCS</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Tipuri de monitorizare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Beneficiile monitorizării prafului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Vă reamintim că acestea sunt cele cinci tehnici principale de controlul prafului. Deși ele nu au legătură direct cu monitorizarea, este important să le rețineți! </a:t>
            </a:r>
          </a:p>
          <a:p>
            <a:pPr>
              <a:lnSpc>
                <a:spcPts val="2400"/>
              </a:lnSpc>
            </a:pPr>
            <a:r>
              <a:rPr lang="ro" sz="1800" b="0" i="0" strike="noStrike" cap="none" spc="0" baseline="0">
                <a:solidFill>
                  <a:srgbClr val="000000"/>
                </a:solidFill>
                <a:effectLst/>
                <a:latin typeface="Helvetica"/>
                <a:ea typeface="Helvetica"/>
                <a:cs typeface="Helvetica"/>
              </a:rPr>
              <a:t>Rezultatele monitorizării expunerii la praf ajută la evaluarea eficacității măsurilor existente de control al prafului și la identificarea situațiilor în care ar putea fi necesare măsuri de control suplimentare.</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ECHIPAMENT DE PROTECȚIE</a:t>
            </a:r>
          </a:p>
          <a:p>
            <a:r>
              <a:rPr lang="ro" sz="1200" b="0" i="0" strike="noStrike" cap="none" spc="0" baseline="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225350" cy="850900"/>
          </a:xfrm>
        </p:spPr>
        <p:txBody>
          <a:bodyPr anchor="t"/>
          <a:lstStyle/>
          <a:p>
            <a:pPr>
              <a:lnSpc>
                <a:spcPct val="100000"/>
              </a:lnSpc>
            </a:pPr>
            <a:r>
              <a:rPr lang="ro" sz="2800" b="1" i="0" strike="noStrike" cap="none" spc="0" baseline="0" dirty="0">
                <a:solidFill>
                  <a:srgbClr val="F6A317"/>
                </a:solidFill>
                <a:effectLst/>
                <a:latin typeface="Helvetica"/>
                <a:ea typeface="Helvetica"/>
                <a:cs typeface="Helvetica"/>
              </a:rPr>
              <a:t>CUM SE FOLOSEȘTE MONITORIZAREA PRAFULUI PENTRU A REDUCE EXPUNEREA LA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2" y="3541100"/>
            <a:ext cx="5608809" cy="2373003"/>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Industriile și societățile care lucrează cu materiale care conțin cristale de silice trebuie să verifice regulat nivelurile de expunere la praf la locul de muncă. </a:t>
            </a:r>
          </a:p>
          <a:p>
            <a:pPr>
              <a:lnSpc>
                <a:spcPts val="2400"/>
              </a:lnSpc>
            </a:pPr>
            <a:r>
              <a:rPr lang="ro" sz="1800" b="0" i="0" strike="noStrike" cap="none" spc="0" baseline="0" dirty="0">
                <a:solidFill>
                  <a:srgbClr val="000000"/>
                </a:solidFill>
                <a:effectLst/>
                <a:latin typeface="Helvetica"/>
                <a:ea typeface="Helvetica"/>
                <a:cs typeface="Helvetica"/>
              </a:rPr>
              <a:t>Monitorizarea prafului este procesul folosit pentru a colecta date despre calitatea aerului și a determina cantitatea de particule de praf prezente în aerul ambiental la locul de muncă.</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11018515"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BENEFICIILE MONITORIZĂRII PRAFULUI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ro" sz="1800" b="0" i="0" strike="noStrike" cap="none" spc="0" baseline="0">
                <a:solidFill>
                  <a:srgbClr val="000000"/>
                </a:solidFill>
                <a:effectLst/>
                <a:latin typeface="Helvetica"/>
                <a:ea typeface="Helvetica"/>
                <a:cs typeface="Helvetica"/>
              </a:rPr>
              <a:t>Monitorizarea prafului le permite companiilor:</a:t>
            </a:r>
          </a:p>
          <a:p>
            <a:pPr marL="342900" indent="-342900">
              <a:lnSpc>
                <a:spcPts val="2400"/>
              </a:lnSpc>
              <a:spcBef>
                <a:spcPct val="0"/>
              </a:spcBef>
              <a:spcAft>
                <a:spcPts val="6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Să evalueze nivelul de risc profesional pentru angajați și să ia măsuri de asigurare. </a:t>
            </a:r>
          </a:p>
          <a:p>
            <a:pPr marL="342900" indent="-342900">
              <a:lnSpc>
                <a:spcPts val="2400"/>
              </a:lnSpc>
              <a:spcBef>
                <a:spcPct val="0"/>
              </a:spcBef>
              <a:spcAft>
                <a:spcPts val="6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Să verifice dacă nivelurile de praf se încadrează în limitele naționale privind expunerea profesională.</a:t>
            </a:r>
          </a:p>
          <a:p>
            <a:pPr marL="342900" indent="-342900">
              <a:lnSpc>
                <a:spcPts val="2400"/>
              </a:lnSpc>
              <a:spcBef>
                <a:spcPct val="0"/>
              </a:spcBef>
              <a:spcAft>
                <a:spcPts val="6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Să aibă o imagine completă asupra nivelurilor de expunere pe șantierele lor (lucrători cu expunere ridicată și lucrători cu expunere scăzută).</a:t>
            </a:r>
          </a:p>
          <a:p>
            <a:pPr marL="342900" indent="-342900">
              <a:lnSpc>
                <a:spcPts val="2400"/>
              </a:lnSpc>
              <a:spcBef>
                <a:spcPct val="0"/>
              </a:spcBef>
              <a:spcAft>
                <a:spcPts val="6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Să identifice situațiile care necesită investigații suplimentare sau implementarea de măsuri de control suplimentare pentru a reduce expunerea.</a:t>
            </a:r>
          </a:p>
          <a:p>
            <a:pPr marL="342900" indent="-342900">
              <a:lnSpc>
                <a:spcPts val="2400"/>
              </a:lnSpc>
              <a:spcBef>
                <a:spcPct val="0"/>
              </a:spcBef>
              <a:spcAft>
                <a:spcPts val="6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Să monitorizeze rezultatele / eficacitatea măsurilor de control al prafului implementate.</a:t>
            </a:r>
          </a:p>
          <a:p>
            <a:pPr marL="342900" indent="-342900">
              <a:lnSpc>
                <a:spcPts val="2400"/>
              </a:lnSpc>
              <a:spcBef>
                <a:spcPct val="0"/>
              </a:spcBef>
              <a:spcAft>
                <a:spcPts val="6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Să își documenteze conformitatea cu cerințele de reglementare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TIPURI DE MONITORIZARE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0947725" cy="3682369"/>
          </a:xfrm>
        </p:spPr>
        <p:txBody>
          <a:bodyPr anchor="t"/>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Există două tipuri de monitorizare a prafului care se pot folosi, în combinație sau individual:</a:t>
            </a:r>
          </a:p>
          <a:p>
            <a:pPr>
              <a:lnSpc>
                <a:spcPts val="2400"/>
              </a:lnSpc>
            </a:pPr>
            <a:r>
              <a:rPr lang="ro" sz="1800" b="1" i="0" strike="noStrike" cap="none" spc="0" baseline="0" dirty="0">
                <a:solidFill>
                  <a:srgbClr val="000000"/>
                </a:solidFill>
                <a:effectLst/>
                <a:latin typeface="Helvetica"/>
                <a:ea typeface="Helvetica"/>
                <a:cs typeface="Helvetica"/>
              </a:rPr>
              <a:t>Monitorizarea personală</a:t>
            </a:r>
          </a:p>
          <a:p>
            <a:pPr marL="342900" indent="-342900">
              <a:lnSpc>
                <a:spcPts val="2400"/>
              </a:lnSpc>
              <a:spcAft>
                <a:spcPts val="1000"/>
              </a:spcAft>
              <a:buFont typeface="Arial"/>
              <a:buChar char="•"/>
            </a:pPr>
            <a:r>
              <a:rPr lang="ro" sz="1800" b="0" i="0" strike="noStrike" cap="none" spc="0" baseline="0" dirty="0">
                <a:solidFill>
                  <a:srgbClr val="000000"/>
                </a:solidFill>
                <a:effectLst/>
                <a:latin typeface="Helvetica"/>
                <a:ea typeface="Helvetica"/>
                <a:cs typeface="Helvetica"/>
              </a:rPr>
              <a:t>Pentru această metodă, este necesar ca lucrătorii să poarte echipamente de monitorizare (pentru a lua mostre de aer din zona în care respiră lucrătorii), de obicei pe durata unui schimb de lucru normal.</a:t>
            </a:r>
          </a:p>
          <a:p>
            <a:pPr>
              <a:lnSpc>
                <a:spcPts val="2400"/>
              </a:lnSpc>
            </a:pPr>
            <a:r>
              <a:rPr lang="ro" sz="1800" b="1" i="0" strike="noStrike" cap="none" spc="0" baseline="0" dirty="0">
                <a:solidFill>
                  <a:srgbClr val="000000"/>
                </a:solidFill>
                <a:effectLst/>
                <a:latin typeface="Helvetica"/>
                <a:ea typeface="Helvetica"/>
                <a:cs typeface="Helvetica"/>
              </a:rPr>
              <a:t>Monitorizarea statică</a:t>
            </a:r>
          </a:p>
          <a:p>
            <a:pPr marL="342900" indent="-342900">
              <a:lnSpc>
                <a:spcPts val="2400"/>
              </a:lnSpc>
              <a:buFont typeface="Arial"/>
              <a:buChar char="•"/>
            </a:pPr>
            <a:r>
              <a:rPr lang="ro" sz="1800" b="0" i="0" strike="noStrike" cap="none" spc="0" baseline="0" dirty="0">
                <a:solidFill>
                  <a:srgbClr val="000000"/>
                </a:solidFill>
                <a:effectLst/>
                <a:latin typeface="Helvetica"/>
                <a:ea typeface="Helvetica"/>
                <a:cs typeface="Helvetica"/>
              </a:rPr>
              <a:t>Această metodă se folosește pentru a determina calitatea aerului în cazul emisiilor de la sursă în spațiile în care există o problemă cu praful în aer. Procesul de eșantionare ar trebui să se întindă pe durata orelor normale de program ale angajaților.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CUM V-AR PUTEA AFECTA MONITORIZAREA PERSONALĂ</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712046" cy="3201832"/>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Monitorizarea prafului este responsabilitatea angajatorului, dar este posibil să fie necesar ca și lucrătorii să participe la acest proces. În aceste cazuri:</a:t>
            </a:r>
          </a:p>
          <a:p>
            <a:pPr marL="342900" indent="-34290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Purtați echipamentele pe o durată cât mai mare posibilă în timpul schimbului de lucru</a:t>
            </a:r>
          </a:p>
          <a:p>
            <a:pPr marL="342900" indent="-34290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Nu interferați cu echipamentele de monitorizare</a:t>
            </a:r>
          </a:p>
          <a:p>
            <a:pPr marL="342900" indent="-34290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Țineți evidența activităților și a evenimentelor generatoare de praf în timpul schimbului de lucru (de ex. defecțiuni, scurgeri)</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REZULTATELE MONITORIZĂRII PRAFULUI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ro" sz="1800" b="0" i="0" strike="noStrike" cap="none" spc="0" baseline="0">
                <a:solidFill>
                  <a:srgbClr val="000000"/>
                </a:solidFill>
                <a:effectLst/>
                <a:latin typeface="Helvetica"/>
                <a:ea typeface="Helvetica"/>
                <a:cs typeface="Helvetica"/>
              </a:rPr>
              <a:t>Angajații au dreptul să ceară rezultatele monitorizării prafului.</a:t>
            </a:r>
          </a:p>
          <a:p>
            <a:pPr marL="342900" indent="-342900">
              <a:lnSpc>
                <a:spcPts val="2400"/>
              </a:lnSpc>
              <a:buFont typeface="Arial"/>
              <a:buChar char="•"/>
            </a:pPr>
            <a:r>
              <a:rPr lang="ro" sz="1800" b="0" i="0" strike="noStrike" cap="none" spc="0" baseline="0">
                <a:solidFill>
                  <a:srgbClr val="000000"/>
                </a:solidFill>
                <a:effectLst/>
                <a:latin typeface="Helvetica"/>
                <a:ea typeface="Helvetica"/>
                <a:cs typeface="Helvetica"/>
              </a:rPr>
              <a:t>Angajatorii ar trebui să furnizeze informații privind rezultatele monitorizării prafului, în timpul sesiunilor de formare.</a:t>
            </a:r>
          </a:p>
          <a:p>
            <a:pPr marL="342900" indent="-342900">
              <a:lnSpc>
                <a:spcPts val="2400"/>
              </a:lnSpc>
              <a:buFont typeface="Arial"/>
              <a:buChar char="•"/>
            </a:pPr>
            <a:r>
              <a:rPr lang="ro" sz="1800" b="0" i="0" strike="noStrike" cap="none" spc="0" baseline="0">
                <a:solidFill>
                  <a:srgbClr val="000000"/>
                </a:solidFill>
                <a:effectLst/>
                <a:latin typeface="Helvetica"/>
                <a:ea typeface="Helvetica"/>
                <a:cs typeface="Helvetica"/>
              </a:rPr>
              <a:t>Cunoașterea riscurilor asociate cu expunerea la praf le permite lucrătorilor să ia măsuri eficace pentru a le controla.</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579013"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CEEA CE PRIVEȘTE MONITORIZAREA PRAFULUI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1050963" cy="3230407"/>
          </a:xfrm>
        </p:spPr>
        <p:txBody>
          <a:bodyPr/>
          <a:lstStyle/>
          <a:p>
            <a:pPr>
              <a:lnSpc>
                <a:spcPct val="100000"/>
              </a:lnSpc>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100000"/>
              </a:lnSpc>
              <a:buSzPct val="85000"/>
              <a:buFont typeface=".Apple Color Emoji UI"/>
              <a:buChar char="✅"/>
            </a:pPr>
            <a:r>
              <a:rPr lang="ro" sz="1600" b="0" i="0" strike="noStrike" cap="none" spc="0" baseline="0" dirty="0">
                <a:solidFill>
                  <a:srgbClr val="000000"/>
                </a:solidFill>
                <a:effectLst/>
                <a:latin typeface="Helvetica"/>
                <a:ea typeface="Helvetica"/>
                <a:cs typeface="Helvetica"/>
              </a:rPr>
              <a:t>Purtați echipamentele de monitorizare (în mod ideal) pe durata schimbului de lucru</a:t>
            </a:r>
          </a:p>
          <a:p>
            <a:pPr marL="285750" indent="-285750">
              <a:lnSpc>
                <a:spcPct val="100000"/>
              </a:lnSpc>
              <a:buSzPct val="85000"/>
              <a:buFont typeface=".Apple Color Emoji UI"/>
              <a:buChar char="✅"/>
            </a:pPr>
            <a:r>
              <a:rPr lang="ro" sz="1600" b="0" i="0" strike="noStrike" cap="none" spc="0" baseline="0" dirty="0">
                <a:solidFill>
                  <a:srgbClr val="000000"/>
                </a:solidFill>
                <a:effectLst/>
                <a:latin typeface="Helvetica"/>
                <a:ea typeface="Helvetica"/>
                <a:cs typeface="Helvetica"/>
              </a:rPr>
              <a:t>Țineți evidența activităților și a incidentelor din timpul schimbului de lucru (de ex. scurgeri și accidente) </a:t>
            </a:r>
          </a:p>
          <a:p>
            <a:pPr marL="285750" indent="-285750">
              <a:lnSpc>
                <a:spcPct val="100000"/>
              </a:lnSpc>
              <a:spcAft>
                <a:spcPts val="10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Cereți rezultatele de monitorizare a prafului</a:t>
            </a:r>
          </a:p>
          <a:p>
            <a:pPr>
              <a:lnSpc>
                <a:spcPct val="100000"/>
              </a:lnSpc>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100000"/>
              </a:lnSpc>
              <a:buSzPct val="85000"/>
              <a:buFont typeface=".Apple Color Emoji UI"/>
              <a:buChar char="❌"/>
            </a:pPr>
            <a:r>
              <a:rPr lang="ro" sz="1600" b="0" i="0" strike="noStrike" cap="none" spc="0" baseline="0" dirty="0">
                <a:solidFill>
                  <a:srgbClr val="000000"/>
                </a:solidFill>
                <a:effectLst/>
                <a:latin typeface="Helvetica"/>
                <a:ea typeface="Helvetica"/>
                <a:cs typeface="Helvetica"/>
              </a:rPr>
              <a:t>Nu interferați cu echipamentele de monitorizare a prafului</a:t>
            </a:r>
          </a:p>
          <a:p>
            <a:pPr marL="285750" indent="-285750">
              <a:lnSpc>
                <a:spcPct val="100000"/>
              </a:lnSpc>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Adăugați informații suplimentare, relevante pentru contextul dumneavoastră de muncă</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anchor="t"/>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Monitorizarea prafului nu este responsabilitatea lucrătorului, dar cunoașterea procesului de monitorizare a prafului este importantă pentru toți cei care lucrează cu materiale care conțin cristale de silice.</a:t>
            </a:r>
          </a:p>
          <a:p>
            <a:pPr marL="285750" indent="-285750">
              <a:lnSpc>
                <a:spcPts val="2400"/>
              </a:lnSpc>
              <a:spcBef>
                <a:spcPts val="600"/>
              </a:spcBef>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Monitorizarea prafului reprezintă un aspect important în protejarea sănătății lucrătorilor.</a:t>
            </a:r>
          </a:p>
          <a:p>
            <a:pPr marL="285750" indent="-285750">
              <a:lnSpc>
                <a:spcPts val="2400"/>
              </a:lnSpc>
              <a:spcBef>
                <a:spcPts val="600"/>
              </a:spcBef>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Poate fi necesar ca lucrătorii să participe la procesul de monitorizare a prafului.</a:t>
            </a:r>
          </a:p>
          <a:p>
            <a:pPr marL="285750" indent="-285750">
              <a:lnSpc>
                <a:spcPts val="2400"/>
              </a:lnSpc>
              <a:spcBef>
                <a:spcPts val="600"/>
              </a:spcBef>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Lucrătorii au dreptul să ceară și să aibă acces la rezultatele de monitorizare a prafului, care ar trebui explicate în sesiunile de formare.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2" y="2362676"/>
            <a:ext cx="5608809"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privind monitorizarea prafului (Fișa de sarcini 2.3.1)</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privind monitorizarea prafului în timp real </a:t>
            </a:r>
            <a:br>
              <a:rPr lang="en-IN" sz="1600" b="0" i="0" strike="noStrike" cap="none" spc="0" baseline="0" dirty="0">
                <a:solidFill>
                  <a:srgbClr val="000000"/>
                </a:solidFill>
                <a:effectLst/>
                <a:latin typeface="Helvetica"/>
                <a:ea typeface="Helvetica"/>
                <a:cs typeface="Helvetica"/>
                <a:hlinkClick r:id="rId3" history="0"/>
              </a:rPr>
            </a:br>
            <a:r>
              <a:rPr lang="ro" sz="1600" b="0" i="0" strike="noStrike" cap="none" spc="0" baseline="0" dirty="0">
                <a:solidFill>
                  <a:srgbClr val="000000"/>
                </a:solidFill>
                <a:effectLst/>
                <a:latin typeface="Helvetica"/>
                <a:ea typeface="Helvetica"/>
                <a:cs typeface="Helvetica"/>
                <a:hlinkClick r:id="rId3" history="0"/>
              </a:rPr>
              <a:t>(Fișa de sarcini 2.3.2)</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6"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67AD926-2256-4E7D-BC6C-4A217AC0DA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45</TotalTime>
  <Words>1177</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2020-06-24T14:35:04Z</dcterms:created>
  <dcterms:modified xsi:type="dcterms:W3CDTF">2024-11-13T12:04:05Z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