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8D56FBCA-8EF6-4B88-B831-AD759E5C26F4}" v="30" dt="2022-09-27T12:58:21.967"/>
    <p1510:client id="{92342911-D11B-42BA-80F2-28D7E2C6096D}" v="11" dt="2022-09-26T17:27:09.5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Прекомерното излагане на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Например, когато има високо енергийни процеси върху минерали, съдържащи кристален диоксид, използвайте оборудване, което има система за вода/екстракция. (Вижте снимките отгоре.)</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075053" y="429114"/>
            <a:ext cx="374229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bg" sz="1400" b="1" i="0" strike="noStrike" cap="none" spc="0" baseline="0" dirty="0">
                <a:solidFill>
                  <a:srgbClr val="F6A317"/>
                </a:solidFill>
                <a:effectLst/>
                <a:latin typeface="Helvetica"/>
                <a:ea typeface="Helvetica"/>
                <a:cs typeface="Helvetica"/>
              </a:rPr>
              <a:t>ОБУЧЕНИЕ ДОБРИ ПРАКТИКИ ЗА РАБОТА С МАТЕРИАЛИ, СЪДЪРЖАЩИ КРИСТАЛЕН ДИОКСИД</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ДОБРИ ПРАКТИКИ ЗА РАБОТА С МАТЕРИАЛИ, СЪДЪРЖАЩИ КРИСТАЛЕН ДИОКСИД</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6445045" y="154379"/>
            <a:ext cx="5323402"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bg-BG" sz="1800" dirty="0">
              <a:latin typeface="Helvetica"/>
              <a:cs typeface="Helvetica"/>
            </a:endParaRP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bg" sz="1800" b="1" i="0" strike="noStrike" cap="none" spc="0" baseline="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a:solidFill>
                  <a:srgbClr val="000000"/>
                </a:solidFill>
                <a:effectLst/>
                <a:latin typeface="Helvetica"/>
                <a:ea typeface="Helvetica"/>
                <a:cs typeface="Helvetica"/>
              </a:rPr>
              <a:t>В това PоwerPoint обучение Вие ще научите:</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Основни контролни мерки за избягване или напълно недопускане излагането на вредния кристален силициев прах (RCS).</a:t>
            </a:r>
          </a:p>
          <a:p>
            <a:pPr marL="285750" indent="-285750">
              <a:lnSpc>
                <a:spcPts val="2400"/>
              </a:lnSpc>
              <a:buFont typeface="Arial" panose="020B0604020202020204" pitchFamily="34" charset="0"/>
              <a:buChar char="•"/>
            </a:pPr>
            <a:r>
              <a:rPr lang="bg" sz="1800" b="0" i="0" strike="noStrike" cap="none" spc="0" baseline="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400"/>
              </a:lnSpc>
              <a:buFont typeface="Arial" panose="020B0604020202020204" pitchFamily="34" charset="0"/>
              <a:buChar char="•"/>
            </a:pPr>
            <a:endParaRPr lang="en-US" sz="180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bg" sz="1800" b="0" i="0" strike="noStrike" cap="none" spc="0" baseline="0">
                <a:solidFill>
                  <a:srgbClr val="000000"/>
                </a:solidFill>
                <a:effectLst/>
                <a:latin typeface="Helvetica"/>
                <a:ea typeface="Helvetica"/>
                <a:cs typeface="Helvetica"/>
              </a:rPr>
              <a:t>Съществуват пет основни контролни техники, които се използват за управление на RCS и те са част от NEPSI добри практики.</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528000"/>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269518"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528000"/>
            <a:ext cx="2134063" cy="151789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96000"/>
            <a:ext cx="2134063" cy="1365344"/>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РИСКОВЕТЕ ОТ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Добрите практики са същността за предпазване срещу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СПРЕТЕ ПРАХА ПРИ ПЪРВОИЗТОЧНИКА</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На първо място трябва да намалим възможността от създаване на прах.</a:t>
            </a:r>
          </a:p>
          <a:p>
            <a:pPr>
              <a:lnSpc>
                <a:spcPts val="2400"/>
              </a:lnSpc>
            </a:pPr>
            <a:r>
              <a:rPr lang="bg" sz="1800" b="0" i="0" strike="noStrike" cap="none" spc="0" baseline="0" dirty="0">
                <a:solidFill>
                  <a:srgbClr val="000000"/>
                </a:solidFill>
                <a:effectLst/>
                <a:latin typeface="Helvetica"/>
                <a:ea typeface="Helvetica"/>
                <a:cs typeface="Helvetica"/>
              </a:rPr>
              <a:t>Ако не може да избегнем създаването на прах, то тогава най-ефективно е да контролираме праха при първоизточника.</a:t>
            </a:r>
          </a:p>
          <a:p>
            <a:pPr>
              <a:lnSpc>
                <a:spcPts val="2400"/>
              </a:lnSpc>
            </a:pPr>
            <a:r>
              <a:rPr lang="bg" sz="1800" b="0" i="0" strike="noStrike" cap="none" spc="0" baseline="0" dirty="0">
                <a:solidFill>
                  <a:srgbClr val="000000"/>
                </a:solidFill>
                <a:effectLst/>
                <a:latin typeface="Helvetica"/>
                <a:ea typeface="Helvetica"/>
                <a:cs typeface="Helvetica"/>
              </a:rPr>
              <a:t>Това означава задържане или отделяне на праха от работника чрез използване на преграда или </a:t>
            </a:r>
            <a:r>
              <a:rPr lang="bg" sz="1800" dirty="0">
                <a:solidFill>
                  <a:srgbClr val="000000"/>
                </a:solidFill>
                <a:latin typeface="Helvetica"/>
                <a:ea typeface="Helvetica"/>
                <a:cs typeface="Helvetica"/>
              </a:rPr>
              <a:t>заграждение</a:t>
            </a:r>
            <a:r>
              <a:rPr lang="bg" sz="1800" b="0" i="0" strike="noStrike" cap="none" spc="0" baseline="0" dirty="0">
                <a:solidFill>
                  <a:srgbClr val="000000"/>
                </a:solidFill>
                <a:effectLst/>
                <a:latin typeface="Helvetica"/>
                <a:ea typeface="Helvetica"/>
                <a:cs typeface="Helvetica"/>
              </a:rPr>
              <a:t>, вентилационна система (напр. екстракция) и/или система за потискане с вода.</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СПРАВЯЙТЕ СЕ С РАЗЛИВИТЕ НЕЗАБАВНО</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318758" cy="3682369"/>
          </a:xfrm>
        </p:spPr>
        <p:txBody>
          <a:bodyPr lIns="91440" tIns="45720" rIns="91440" bIns="45720" anchor="t"/>
          <a:lstStyle/>
          <a:p>
            <a:pPr>
              <a:lnSpc>
                <a:spcPts val="2400"/>
              </a:lnSpc>
              <a:spcAft>
                <a:spcPts val="1000"/>
              </a:spcAft>
            </a:pPr>
            <a:r>
              <a:rPr lang="bg" sz="1800" b="0" i="0" strike="noStrike" cap="none" spc="0" baseline="0" dirty="0">
                <a:solidFill>
                  <a:srgbClr val="000000"/>
                </a:solidFill>
                <a:effectLst/>
                <a:latin typeface="Helvetica"/>
                <a:ea typeface="Helvetica"/>
                <a:cs typeface="Helvetica"/>
              </a:rPr>
              <a:t>Незабавното справяне с разливите на прах (и техните </a:t>
            </a:r>
            <a:r>
              <a:rPr lang="bg" sz="1800" dirty="0">
                <a:solidFill>
                  <a:srgbClr val="000000"/>
                </a:solidFill>
                <a:latin typeface="Helvetica"/>
                <a:ea typeface="Helvetica"/>
                <a:cs typeface="Helvetica"/>
              </a:rPr>
              <a:t>причинители</a:t>
            </a:r>
            <a:r>
              <a:rPr lang="bg" sz="1800" b="0" i="0" strike="noStrike" cap="none" spc="0" baseline="0" dirty="0">
                <a:solidFill>
                  <a:srgbClr val="000000"/>
                </a:solidFill>
                <a:effectLst/>
                <a:latin typeface="Helvetica"/>
                <a:ea typeface="Helvetica"/>
                <a:cs typeface="Helvetica"/>
              </a:rPr>
              <a:t>) ще намали възможността утаеният прах да се превърне отново в летлив.</a:t>
            </a:r>
          </a:p>
          <a:p>
            <a:pPr>
              <a:lnSpc>
                <a:spcPts val="2400"/>
              </a:lnSpc>
              <a:spcAft>
                <a:spcPts val="1000"/>
              </a:spcAft>
            </a:pPr>
            <a:r>
              <a:rPr lang="bg" sz="1800" b="0" i="0" strike="noStrike" cap="none" spc="0" baseline="0" dirty="0">
                <a:solidFill>
                  <a:srgbClr val="000000"/>
                </a:solidFill>
                <a:effectLst/>
                <a:latin typeface="Helvetica"/>
                <a:ea typeface="Helvetica"/>
                <a:cs typeface="Helvetica"/>
              </a:rPr>
              <a:t>Респирабилният прах е невидим с невъоръжено око, докато не бъде осветен със силна светлина от мощен източник. Прахът може да остане летлив за дни или седмици.</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7875" cy="850900"/>
          </a:xfrm>
        </p:spPr>
        <p:txBody>
          <a:bodyPr/>
          <a:lstStyle/>
          <a:p>
            <a:pPr>
              <a:lnSpc>
                <a:spcPct val="100000"/>
              </a:lnSpc>
              <a:spcBef>
                <a:spcPts val="0"/>
              </a:spcBef>
            </a:pPr>
            <a:r>
              <a:rPr lang="bg" sz="2800" b="1" i="0" strike="noStrike" cap="none" spc="0" baseline="0" dirty="0">
                <a:solidFill>
                  <a:srgbClr val="F6A317"/>
                </a:solidFill>
                <a:effectLst/>
                <a:latin typeface="Helvetica"/>
                <a:ea typeface="Helvetica"/>
                <a:cs typeface="Helvetica"/>
              </a:rPr>
              <a:t>ИЗПОЛЗВАЙТЕ ЛИЧНИ ПРЕПАЗНИ СРЕДСТВА </a:t>
            </a:r>
          </a:p>
          <a:p>
            <a:pPr>
              <a:lnSpc>
                <a:spcPct val="100000"/>
              </a:lnSpc>
              <a:spcBef>
                <a:spcPts val="0"/>
              </a:spcBef>
            </a:pPr>
            <a:r>
              <a:rPr lang="bg" sz="2800" b="1" i="0" strike="noStrike" cap="none" spc="0" baseline="0" dirty="0">
                <a:solidFill>
                  <a:srgbClr val="F6A317"/>
                </a:solidFill>
                <a:effectLst/>
                <a:latin typeface="Helvetica"/>
                <a:ea typeface="Helvetica"/>
                <a:cs typeface="Helvetica"/>
              </a:rPr>
              <a:t>(АКО СЕ НАЛАГА)</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3186587"/>
            <a:ext cx="5638304" cy="3682369"/>
          </a:xfrm>
        </p:spPr>
        <p:txBody>
          <a:bodyPr/>
          <a:lstStyle/>
          <a:p>
            <a:pPr>
              <a:lnSpc>
                <a:spcPts val="2200"/>
              </a:lnSpc>
            </a:pPr>
            <a:r>
              <a:rPr lang="bg" sz="1800" b="0" i="0" strike="noStrike" cap="none" spc="0" baseline="0" dirty="0">
                <a:solidFill>
                  <a:srgbClr val="000000"/>
                </a:solidFill>
                <a:effectLst/>
                <a:latin typeface="Helvetica"/>
                <a:ea typeface="Helvetica"/>
                <a:cs typeface="Helvetica"/>
              </a:rPr>
              <a:t>Ако всички други мерки за контрол (вижте петте основни мерки за контрол) са неприложими, за да избегнете излагането на прах, използвайте лични предпазни средства.</a:t>
            </a:r>
          </a:p>
          <a:p>
            <a:pPr>
              <a:lnSpc>
                <a:spcPts val="2200"/>
              </a:lnSpc>
            </a:pPr>
            <a:r>
              <a:rPr lang="bg" sz="1800" b="0" i="0" strike="noStrike" cap="none" spc="0" baseline="0" dirty="0">
                <a:solidFill>
                  <a:srgbClr val="000000"/>
                </a:solidFill>
                <a:effectLst/>
                <a:latin typeface="Helvetica"/>
                <a:ea typeface="Helvetica"/>
                <a:cs typeface="Helvetica"/>
              </a:rPr>
              <a:t>Личните предпазни средства в никакъв случай не са заместител на другите мерки за контрол на прах.  Маските срещу прах предпазват временно и индивидуално работниците, но като цяло качеството на въздуха все още може да бъде компроментирано с прах.</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65711"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ПРАВЕТЕ И НЕ ПРАВЕТЕ ОСНОВНИ ДОБРИ ПРАКТИКИ</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spcBef>
                <a:spcPts val="600"/>
              </a:spcBef>
            </a:pPr>
            <a:r>
              <a:rPr lang="bg" sz="1800" b="1" i="0" strike="noStrike" cap="none" spc="0" baseline="0" dirty="0">
                <a:solidFill>
                  <a:srgbClr val="000000"/>
                </a:solidFill>
                <a:effectLst/>
                <a:latin typeface="Helvetica"/>
                <a:ea typeface="Helvetica"/>
                <a:cs typeface="Helvetica"/>
              </a:rPr>
              <a:t>ПРАВЕТЕ</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Ограничете достъпа до работните места/зони, където има излагане на прах, само за служители и упълномощен персонал.</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Използвайте вентилационните системи или водно потискане за да намалите летливия прах. </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При възможност работете извън помещенията.</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Използвайте смукателни или водни методи за почистване.</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Планирайте предварително, за да сте сигурни, че работните пространства са безопасни и оборудването функционира.</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Докладвайте повреди и планирайте как да се справяте с тях бързо и безопасно.</a:t>
            </a:r>
          </a:p>
          <a:p>
            <a:pPr marL="285750" indent="-285750">
              <a:lnSpc>
                <a:spcPts val="2400"/>
              </a:lnSpc>
              <a:spcBef>
                <a:spcPts val="600"/>
              </a:spcBef>
              <a:buSzPct val="85000"/>
              <a:buFont typeface=".Apple Color Emoji UI"/>
              <a:buChar char="✅"/>
            </a:pPr>
            <a:r>
              <a:rPr lang="bg" sz="1800" b="0" i="0" strike="noStrike" cap="none" spc="0" baseline="0" dirty="0">
                <a:solidFill>
                  <a:srgbClr val="000000"/>
                </a:solidFill>
                <a:effectLst/>
                <a:latin typeface="Helvetica"/>
                <a:ea typeface="Helvetica"/>
                <a:cs typeface="Helvetica"/>
              </a:rPr>
              <a:t>Носете лични предпазни средства по време на изпълнение на задачата. Бъдете сигурни, че маските за лице прилепва правилно.</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ПРАВЕТЕ И НЕ ПРАВЕТЕ ОСНОВНИ ДОБРИ ПРАКТИКИ</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03743"/>
            <a:ext cx="10355978" cy="3230407"/>
          </a:xfrm>
        </p:spPr>
        <p:txBody>
          <a:bodyPr lIns="91440" tIns="45720" rIns="91440" bIns="45720" anchor="t"/>
          <a:lstStyle/>
          <a:p>
            <a:pPr>
              <a:lnSpc>
                <a:spcPts val="2400"/>
              </a:lnSpc>
            </a:pPr>
            <a:r>
              <a:rPr lang="bg" sz="1800" b="1" i="0" strike="noStrike" cap="none" spc="0" baseline="0" dirty="0">
                <a:solidFill>
                  <a:srgbClr val="000000"/>
                </a:solidFill>
                <a:effectLst/>
                <a:latin typeface="Helvetica"/>
                <a:ea typeface="Helvetica"/>
                <a:cs typeface="Helvetica"/>
              </a:rPr>
              <a:t>НЕ ПРАВЕТЕ</a:t>
            </a:r>
          </a:p>
          <a:p>
            <a:pPr marL="285750" indent="-285750">
              <a:lnSpc>
                <a:spcPts val="2400"/>
              </a:lnSpc>
              <a:buSzPct val="85000"/>
              <a:buFont typeface=".Apple Color Emoji UI"/>
              <a:buChar char="❌"/>
            </a:pPr>
            <a:r>
              <a:rPr lang="bg" sz="1800" b="0" i="0" strike="noStrike" cap="none" spc="0" baseline="0" dirty="0">
                <a:solidFill>
                  <a:srgbClr val="000000"/>
                </a:solidFill>
                <a:effectLst/>
                <a:latin typeface="Helvetica"/>
                <a:ea typeface="Helvetica"/>
                <a:cs typeface="Helvetica"/>
              </a:rPr>
              <a:t>Не използвайте суха четка - </a:t>
            </a:r>
            <a:r>
              <a:rPr lang="bg" sz="1800" dirty="0">
                <a:solidFill>
                  <a:srgbClr val="000000"/>
                </a:solidFill>
                <a:latin typeface="Helvetica"/>
                <a:ea typeface="Helvetica"/>
                <a:cs typeface="Helvetica"/>
              </a:rPr>
              <a:t>използвайте</a:t>
            </a:r>
            <a:r>
              <a:rPr lang="bg" sz="1800" b="0" i="0" strike="noStrike" cap="none" spc="0" baseline="0" dirty="0">
                <a:solidFill>
                  <a:srgbClr val="000000"/>
                </a:solidFill>
                <a:effectLst/>
                <a:latin typeface="Helvetica"/>
                <a:ea typeface="Helvetica"/>
                <a:cs typeface="Helvetica"/>
              </a:rPr>
              <a:t> смукателни или мокри почистващи методи.</a:t>
            </a:r>
          </a:p>
          <a:p>
            <a:pPr marL="285750" indent="-285750">
              <a:lnSpc>
                <a:spcPts val="2400"/>
              </a:lnSpc>
              <a:buSzPct val="85000"/>
              <a:buFont typeface=".Apple Color Emoji UI"/>
              <a:buChar char="❌"/>
            </a:pPr>
            <a:r>
              <a:rPr lang="bg" sz="1800" b="0" i="0" strike="noStrike" cap="none" spc="0" baseline="0" dirty="0">
                <a:solidFill>
                  <a:srgbClr val="000000"/>
                </a:solidFill>
                <a:effectLst/>
                <a:latin typeface="Helvetica"/>
                <a:ea typeface="Helvetica"/>
                <a:cs typeface="Helvetica"/>
              </a:rPr>
              <a:t>Не използвайте въздух под налягане за да почиствате прах.</a:t>
            </a:r>
          </a:p>
          <a:p>
            <a:pPr marL="285750" indent="-285750">
              <a:lnSpc>
                <a:spcPts val="2400"/>
              </a:lnSpc>
              <a:buSzPct val="85000"/>
              <a:buFont typeface=".Apple Color Emoji UI"/>
              <a:buChar char="❌"/>
            </a:pPr>
            <a:r>
              <a:rPr lang="bg" sz="1800" b="0" i="0" strike="noStrike" cap="none" spc="0" baseline="0" dirty="0">
                <a:solidFill>
                  <a:srgbClr val="000000"/>
                </a:solidFill>
                <a:effectLst/>
                <a:latin typeface="Helvetica"/>
                <a:ea typeface="Helvetica"/>
                <a:cs typeface="Helvetica"/>
              </a:rPr>
              <a:t>Не взимайте мръсни работни дрехи или лични предпазни средства вкъщи.</a:t>
            </a:r>
          </a:p>
          <a:p>
            <a:pPr marL="285750" indent="-285750">
              <a:lnSpc>
                <a:spcPts val="2400"/>
              </a:lnSpc>
              <a:buSzPct val="85000"/>
              <a:buFont typeface=".Apple Color Emoji UI"/>
              <a:buChar char="❌"/>
            </a:pPr>
            <a:r>
              <a:rPr lang="bg" sz="1800" b="0" i="0" strike="noStrike" cap="none" spc="0" baseline="0" dirty="0">
                <a:solidFill>
                  <a:srgbClr val="000000"/>
                </a:solidFill>
                <a:effectLst/>
                <a:latin typeface="Helvetica"/>
                <a:ea typeface="Helvetica"/>
                <a:cs typeface="Helvetica"/>
              </a:rPr>
              <a:t>Не използвайте повредени лични предпазни средства.</a:t>
            </a:r>
          </a:p>
          <a:p>
            <a:pPr marL="285750" indent="-285750">
              <a:lnSpc>
                <a:spcPts val="2400"/>
              </a:lnSpc>
              <a:buSzPct val="85000"/>
              <a:buFont typeface=".Apple Color Emoji UI"/>
              <a:buChar char="❌"/>
            </a:pPr>
            <a:r>
              <a:rPr lang="bg" sz="1800" b="0" i="0" strike="noStrike" cap="none" spc="0" baseline="0" dirty="0">
                <a:solidFill>
                  <a:srgbClr val="000000"/>
                </a:solidFill>
                <a:effectLst/>
                <a:latin typeface="Helvetica"/>
                <a:ea typeface="Helvetica"/>
                <a:cs typeface="Helvetica"/>
              </a:rPr>
              <a:t>Не се хранете или пушете в производствените зони на Вашето работно място.</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453624" cy="3682369"/>
          </a:xfrm>
        </p:spPr>
        <p:txBody>
          <a:bodyPr/>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Когато работите с минерали, съдържащи кристален силициев диоксид запомнете:</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Винаги се стремете да спрете праха при първоизточника.</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Чистата работна среда е безопасна.</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Ограниченият достъп до зоните, изложени  на прах, е сигурен начин да се предотврати излагането.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Избягвайте пушенето - пушенето увеличава негативните ефекти от RCS за здравето.</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почистване на повърхности и инсталации (списък със задачи 2.1.1а)</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добра хигиена </a:t>
            </a:r>
            <a:br>
              <a:rPr lang="en-IN" sz="1600" b="0" i="0" strike="noStrike" cap="none" spc="0" baseline="0" dirty="0">
                <a:solidFill>
                  <a:srgbClr val="000000"/>
                </a:solidFill>
                <a:effectLst/>
                <a:latin typeface="Helvetica"/>
                <a:ea typeface="Helvetica"/>
                <a:cs typeface="Helvetica"/>
                <a:hlinkClick r:id="rId3" history="0"/>
              </a:rPr>
            </a:br>
            <a:r>
              <a:rPr lang="bg" sz="1600" b="0" i="0" strike="noStrike" cap="none" spc="0" baseline="0" dirty="0">
                <a:solidFill>
                  <a:srgbClr val="000000"/>
                </a:solidFill>
                <a:effectLst/>
                <a:latin typeface="Helvetica"/>
                <a:ea typeface="Helvetica"/>
                <a:cs typeface="Helvetica"/>
                <a:hlinkClick r:id="rId3" history="0"/>
              </a:rPr>
              <a:t>(списък със задачи 2.1.1а)</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5" history="0"/>
              </a:rPr>
              <a:t>NEPSI ръководство за SMEs.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dirty="0">
                <a:solidFill>
                  <a:srgbClr val="000000"/>
                </a:solidFill>
                <a:effectLst/>
                <a:latin typeface="Calibri"/>
                <a:ea typeface="Calibri"/>
                <a:cs typeface="Calibri"/>
              </a:rPr>
              <a:t>Посетете </a:t>
            </a:r>
            <a:r>
              <a:rPr lang="bg" sz="1750" b="1" i="0" strike="noStrike" cap="none" spc="0" baseline="0" dirty="0">
                <a:solidFill>
                  <a:srgbClr val="000000"/>
                </a:solidFill>
                <a:effectLst/>
                <a:latin typeface="Calibri"/>
                <a:ea typeface="Calibri"/>
                <a:cs typeface="Calibri"/>
              </a:rPr>
              <a:t>NEPSI платформата за е-обучение</a:t>
            </a:r>
            <a:r>
              <a:rPr lang="bg" sz="1750" b="0" i="0" strike="noStrike" cap="none" spc="0" baseline="0" dirty="0">
                <a:solidFill>
                  <a:srgbClr val="000000"/>
                </a:solidFill>
                <a:effectLst/>
                <a:latin typeface="Calibri"/>
                <a:ea typeface="Calibri"/>
                <a:cs typeface="Calibri"/>
              </a:rPr>
              <a:t> </a:t>
            </a:r>
            <a:r>
              <a:rPr lang="bg" sz="1750" b="0" i="0" strike="noStrike" cap="none" spc="0" baseline="0" dirty="0">
                <a:solidFill>
                  <a:srgbClr val="000000"/>
                </a:solidFill>
                <a:effectLst/>
                <a:latin typeface="Calibri"/>
                <a:ea typeface="Calibri"/>
                <a:cs typeface="Calibri"/>
                <a:hlinkClick r:id="rId6" history="0"/>
              </a:rPr>
              <a:t>training.nepsi.eu</a:t>
            </a:r>
            <a:r>
              <a:rPr lang="bg" sz="1750" b="0" i="0" strike="noStrike" cap="none" spc="0" baseline="0" dirty="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D8D60279-8DF8-46ED-83FB-86691C9A9D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144</TotalTime>
  <Words>1074</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59</cp:revision>
  <dcterms:created xsi:type="dcterms:W3CDTF">2020-06-24T14:35:04Z</dcterms:created>
  <dcterms:modified xsi:type="dcterms:W3CDTF">2024-11-13T11:41:19Z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