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A8CF4-7128-404E-BEA8-06987C739506}" v="66" dt="2022-09-25T10:03:52.496"/>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dirty="0">
                <a:solidFill>
                  <a:srgbClr val="000000"/>
                </a:solidFill>
                <a:effectLst/>
                <a:latin typeface="+mn-lt"/>
                <a:ea typeface="Calibri"/>
                <a:cs typeface="Calibri"/>
              </a:rPr>
              <a:t>Liigne kokkupuude sissehingatava kristallilise ränidioksiidiga (RCS) võib põhjustada töötajatele pikas perspektiivis tõsiseid terviseprobleeme. Sel põhjusel on oluline, et kõik töötajad oleksid teadlikud headest tavadest, mis piiravad või välistavad kokkupuute ränidioksiidi tolmuga.</a:t>
            </a:r>
          </a:p>
          <a:p>
            <a:endParaRPr lang="en-US" sz="1200" dirty="0">
              <a:latin typeface="+mn-lt"/>
            </a:endParaRPr>
          </a:p>
          <a:p>
            <a:r>
              <a:rPr lang="et" sz="1200" b="0" i="0" strike="noStrike" cap="none" spc="0" baseline="0" dirty="0">
                <a:solidFill>
                  <a:srgbClr val="000000"/>
                </a:solidFill>
                <a:effectLst/>
                <a:latin typeface="+mn-lt"/>
                <a:ea typeface="Calibri"/>
                <a:cs typeface="Calibri"/>
              </a:rPr>
              <a:t>See koolitus annab teavet ja juhiseid kristallilist ränidioksiidi sisaldavate keskkondade üldventilatsiooni kohta.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dirty="0">
                <a:solidFill>
                  <a:srgbClr val="000000"/>
                </a:solidFill>
                <a:effectLst/>
                <a:latin typeface="+mn-lt"/>
                <a:ea typeface="Calibri"/>
                <a:cs typeface="Calibri"/>
              </a:rPr>
              <a:t>Ventilatsioon on oluline osa töökeskkonna siseõhu kvaliteedi säilitamisel. Korralikult projekteeritud lokaalne väljatõmbeventilatsioonisüsteem on üks tõhusamaid viise ränidioksiidi tolmuga kokkupuutumise vähendamiseks, kui tolmu teket ei ole võimalik isoleerimise või märgmeetoditega vältida.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dirty="0">
                <a:solidFill>
                  <a:srgbClr val="000000"/>
                </a:solidFill>
                <a:effectLst/>
                <a:latin typeface="+mn-lt"/>
                <a:ea typeface="Calibri"/>
                <a:cs typeface="Calibri"/>
              </a:rPr>
              <a:t>Ventilatsioonil on kolm peamist liiki. Kohalikku väljatõmbeventilatsiooni peetakse üldiselt kõige tõhusamaks ventilatsioonitüübiks ja seda tuleks võimaluse korral alati kasutada.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a:solidFill>
                  <a:srgbClr val="F6A317"/>
                </a:solidFill>
                <a:effectLst/>
                <a:latin typeface="Helvetica"/>
                <a:ea typeface="Helvetica"/>
                <a:cs typeface="Helvetica"/>
              </a:rPr>
              <a:t>KOOLITUS: VENTILATSIOONISÜSTEEMIDE HEAD TAVAD</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et" sz="2800" b="1" i="0" strike="noStrike" cap="none" spc="0" baseline="0" dirty="0">
                <a:solidFill>
                  <a:srgbClr val="FFFFFF"/>
                </a:solidFill>
                <a:effectLst/>
                <a:latin typeface="Helvetica"/>
                <a:ea typeface="Helvetica"/>
                <a:cs typeface="Helvetica"/>
              </a:rPr>
              <a:t>KOOLITUS: VENTILATSIOONISÜSTEEMIDE HEAD TAVAD</a:t>
            </a:r>
          </a:p>
        </p:txBody>
      </p:sp>
      <p:sp>
        <p:nvSpPr>
          <p:cNvPr id="2" name="Rectangle 1">
            <a:extLst>
              <a:ext uri="{FF2B5EF4-FFF2-40B4-BE49-F238E27FC236}">
                <a16:creationId xmlns:a16="http://schemas.microsoft.com/office/drawing/2014/main" id="{0B4C9CAB-7986-7246-85DA-293E0C28CCC7}"/>
              </a:ext>
            </a:extLst>
          </p:cNvPr>
          <p:cNvSpPr/>
          <p:nvPr/>
        </p:nvSpPr>
        <p:spPr>
          <a:xfrm>
            <a:off x="7453224" y="346364"/>
            <a:ext cx="4420122"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985866" cy="3682369"/>
          </a:xfrm>
        </p:spPr>
        <p:txBody>
          <a:bodyPr/>
          <a:lstStyle/>
          <a:p>
            <a:pPr>
              <a:lnSpc>
                <a:spcPts val="2400"/>
              </a:lnSpc>
              <a:spcAft>
                <a:spcPts val="1000"/>
              </a:spcAft>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Kolme tüüpi ventilatsioonisüsteemid, mida kasutatakse töötajate kokkupuute vähendamiseks sissehingatava kristallilise ränidioksiidi tolmuga (RCS)</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Ventilatsiooni head tavad</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Ventilatsioon (ja õhu väljatõmme) on üks viiest peamisest tolmutõrjetehnikast.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kokkupuute allikas</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Selle seadme nõuetekohane toimimine on meie kaitsmiseks RCS-i eest hädavajalik</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et" sz="2800" b="1" i="0" strike="noStrike" cap="none" spc="0" baseline="0">
                <a:solidFill>
                  <a:srgbClr val="F6A317"/>
                </a:solidFill>
                <a:effectLst/>
                <a:latin typeface="Helvetica"/>
                <a:ea typeface="Helvetica"/>
                <a:cs typeface="Helvetica"/>
              </a:rPr>
              <a:t>KUIDAS VENTILATSIOON VÄHENDAB RCS-i</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727074" cy="3237451"/>
          </a:xfrm>
        </p:spPr>
        <p:txBody>
          <a:bodyPr lIns="91440" tIns="45720" rIns="91440" bIns="45720" anchor="t"/>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Ventilatsiooni kasutatakse selleks, et vähendada töötajate kokkupuudet õhus leviva tolmuga, sealhulgas sissehingatava kristallilise ränidioksiidiga.</a:t>
            </a:r>
          </a:p>
          <a:p>
            <a:pPr>
              <a:lnSpc>
                <a:spcPts val="2400"/>
              </a:lnSpc>
              <a:spcAft>
                <a:spcPts val="1000"/>
              </a:spcAft>
            </a:pPr>
            <a:r>
              <a:rPr lang="et" sz="1800" b="0" i="0" strike="noStrike" cap="none" spc="0" baseline="0" dirty="0">
                <a:solidFill>
                  <a:srgbClr val="000000"/>
                </a:solidFill>
                <a:effectLst/>
                <a:latin typeface="Helvetica"/>
                <a:ea typeface="Helvetica"/>
                <a:cs typeface="Helvetica"/>
              </a:rPr>
              <a:t>Ventilatsioonisüsteemide eesmärk on kaitsta töötajaid: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Tööprotsesside käigus tekkiva õhus lenduva tolmu püüdmisega enne, kui sellega kokku puutume</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Tagades ohutu õhukvaliteedi</a:t>
            </a:r>
            <a:r>
              <a:rPr lang="et" sz="1800" dirty="0">
                <a:solidFill>
                  <a:srgbClr val="000000"/>
                </a:solidFill>
                <a:latin typeface="Helvetica"/>
                <a:ea typeface="Helvetica"/>
                <a:cs typeface="Helvetica"/>
              </a:rPr>
              <a:t> ja</a:t>
            </a:r>
            <a:r>
              <a:rPr lang="et" sz="1800" b="0" i="0" strike="noStrike" cap="none" spc="0" baseline="0" dirty="0">
                <a:solidFill>
                  <a:srgbClr val="000000"/>
                </a:solidFill>
                <a:effectLst/>
                <a:latin typeface="Helvetica"/>
                <a:ea typeface="Helvetica"/>
                <a:cs typeface="Helvetica"/>
              </a:rPr>
              <a:t> asendades saastunud õhu puhta õhuga</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4216" r="19401"/>
          <a:stretch/>
        </p:blipFill>
        <p:spPr>
          <a:xfrm>
            <a:off x="6538823" y="2491801"/>
            <a:ext cx="5228635"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487063" y="5603249"/>
            <a:ext cx="5382883" cy="430887"/>
          </a:xfrm>
          <a:prstGeom prst="rect">
            <a:avLst/>
          </a:prstGeom>
          <a:noFill/>
        </p:spPr>
        <p:txBody>
          <a:bodyPr wrap="square" lIns="91440" tIns="45720" rIns="91440" bIns="45720" rtlCol="0" anchor="t">
            <a:spAutoFit/>
          </a:bodyPr>
          <a:lstStyle/>
          <a:p>
            <a:pPr algn="ctr"/>
            <a:r>
              <a:rPr lang="et" sz="1100" dirty="0">
                <a:solidFill>
                  <a:srgbClr val="000000"/>
                </a:solidFill>
                <a:latin typeface="Helvetica"/>
                <a:ea typeface="Helvetica"/>
                <a:cs typeface="Helvetica"/>
              </a:rPr>
              <a:t>Tööriista</a:t>
            </a:r>
            <a:r>
              <a:rPr lang="et" sz="1100" b="0" i="0" strike="noStrike" cap="none" spc="0" baseline="0" dirty="0">
                <a:solidFill>
                  <a:srgbClr val="000000"/>
                </a:solidFill>
                <a:effectLst/>
                <a:latin typeface="Helvetica"/>
                <a:ea typeface="Helvetica"/>
                <a:cs typeface="Helvetica"/>
              </a:rPr>
              <a:t> </a:t>
            </a:r>
            <a:r>
              <a:rPr lang="et" sz="1100" dirty="0">
                <a:solidFill>
                  <a:srgbClr val="000000"/>
                </a:solidFill>
                <a:latin typeface="Helvetica"/>
                <a:ea typeface="Helvetica"/>
                <a:cs typeface="Helvetica"/>
              </a:rPr>
              <a:t>integreeritud väljatõmbeventilatsiooni süsteem</a:t>
            </a:r>
            <a:r>
              <a:rPr lang="et" sz="1100" b="0" i="0" strike="noStrike" cap="none" spc="0" baseline="0" dirty="0">
                <a:solidFill>
                  <a:srgbClr val="000000"/>
                </a:solidFill>
                <a:effectLst/>
                <a:latin typeface="Helvetica"/>
                <a:ea typeface="Helvetica"/>
                <a:cs typeface="Helvetica"/>
              </a:rPr>
              <a:t> püüab tolmu kinni selle tekkekohas</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06994" y="2070065"/>
            <a:ext cx="5419725"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VENTILATSIOONI LIIGID</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723415" cy="3682369"/>
          </a:xfrm>
        </p:spPr>
        <p:txBody>
          <a:bodyPr anchor="t"/>
          <a:lstStyle/>
          <a:p>
            <a:pPr>
              <a:lnSpc>
                <a:spcPts val="2400"/>
              </a:lnSpc>
            </a:pPr>
            <a:r>
              <a:rPr lang="et" sz="1800" b="0" i="0" strike="noStrike" cap="none" spc="0" baseline="0" dirty="0">
                <a:solidFill>
                  <a:srgbClr val="000000"/>
                </a:solidFill>
                <a:effectLst/>
                <a:latin typeface="Helvetica"/>
                <a:ea typeface="Helvetica"/>
                <a:cs typeface="Helvetica"/>
              </a:rPr>
              <a:t>Erinevate funktsioonidega ventilatsioonisüsteeme on kolme tüüpi:</a:t>
            </a:r>
          </a:p>
          <a:p>
            <a:pPr marL="285750" indent="-285750">
              <a:lnSpc>
                <a:spcPct val="100000"/>
              </a:lnSpc>
              <a:spcBef>
                <a:spcPts val="600"/>
              </a:spcBef>
              <a:buFont typeface="Arial" panose="020B0604020202020204" pitchFamily="34" charset="0"/>
              <a:buChar char="•"/>
            </a:pPr>
            <a:r>
              <a:rPr lang="et" sz="1800" b="1" i="0" strike="noStrike" cap="none" spc="0" baseline="0" dirty="0">
                <a:solidFill>
                  <a:srgbClr val="000000"/>
                </a:solidFill>
                <a:effectLst/>
                <a:latin typeface="Helvetica"/>
                <a:ea typeface="Helvetica"/>
                <a:cs typeface="Helvetica"/>
              </a:rPr>
              <a:t>Loomulik ventilatsioon </a:t>
            </a:r>
            <a:r>
              <a:rPr lang="et" sz="1800" b="0" i="0" strike="noStrike" cap="none" spc="0" baseline="0" dirty="0">
                <a:solidFill>
                  <a:srgbClr val="000000"/>
                </a:solidFill>
                <a:effectLst/>
                <a:latin typeface="Helvetica"/>
                <a:ea typeface="Helvetica"/>
                <a:cs typeface="Helvetica"/>
              </a:rPr>
              <a:t>(nt akendest, ustest jne tulev värske õhk) võimaldab õhul liikuda, vähendades loomulikult õhus levivate saasteainete kontsentratsiooni</a:t>
            </a:r>
          </a:p>
          <a:p>
            <a:pPr marL="285750" indent="-285750">
              <a:lnSpc>
                <a:spcPct val="100000"/>
              </a:lnSpc>
              <a:spcBef>
                <a:spcPts val="600"/>
              </a:spcBef>
              <a:buFont typeface="Arial" panose="020B0604020202020204" pitchFamily="34" charset="0"/>
              <a:buChar char="•"/>
            </a:pPr>
            <a:r>
              <a:rPr lang="et" sz="1800" b="1" i="0" strike="noStrike" cap="none" spc="0" baseline="0" dirty="0">
                <a:solidFill>
                  <a:srgbClr val="000000"/>
                </a:solidFill>
                <a:effectLst/>
                <a:latin typeface="Helvetica"/>
                <a:ea typeface="Helvetica"/>
                <a:cs typeface="Helvetica"/>
              </a:rPr>
              <a:t>Seinale paigaldatavad ventilaatorid</a:t>
            </a:r>
            <a:r>
              <a:rPr lang="et" sz="1800" b="0" i="0" strike="noStrike" cap="none" spc="0" baseline="0" dirty="0">
                <a:solidFill>
                  <a:srgbClr val="000000"/>
                </a:solidFill>
                <a:effectLst/>
                <a:latin typeface="Helvetica"/>
                <a:ea typeface="Helvetica"/>
                <a:cs typeface="Helvetica"/>
              </a:rPr>
              <a:t> – kasutatakse läbiva õhuvoolu tekitamiseks ja saastunud õhu asendamiseks puhta õhuga</a:t>
            </a:r>
          </a:p>
          <a:p>
            <a:pPr marL="285750" indent="-285750">
              <a:lnSpc>
                <a:spcPct val="100000"/>
              </a:lnSpc>
              <a:spcBef>
                <a:spcPts val="600"/>
              </a:spcBef>
              <a:buFont typeface="Arial" panose="020B0604020202020204" pitchFamily="34" charset="0"/>
              <a:buChar char="•"/>
            </a:pPr>
            <a:r>
              <a:rPr lang="et" sz="1800" b="1" i="0" strike="noStrike" cap="none" spc="0" baseline="0" dirty="0">
                <a:solidFill>
                  <a:srgbClr val="000000"/>
                </a:solidFill>
                <a:effectLst/>
                <a:latin typeface="Helvetica"/>
                <a:ea typeface="Helvetica"/>
                <a:cs typeface="Helvetica"/>
              </a:rPr>
              <a:t>Väljatõmbeventilatsioon</a:t>
            </a:r>
            <a:r>
              <a:rPr lang="et" sz="1800" b="0" i="0" strike="noStrike" cap="none" spc="0" baseline="0" dirty="0">
                <a:solidFill>
                  <a:srgbClr val="000000"/>
                </a:solidFill>
                <a:effectLst/>
                <a:latin typeface="Helvetica"/>
                <a:ea typeface="Helvetica"/>
                <a:cs typeface="Helvetica"/>
              </a:rPr>
              <a:t> – kasutatakse õhus lenduva tolmu kogumiseks enne, kui see jõuab töötajate hingamistsooni ja seejärel eemaldatakse see ohutul viisil</a:t>
            </a:r>
          </a:p>
          <a:p>
            <a:pPr marL="285750" indent="-285750">
              <a:lnSpc>
                <a:spcPts val="24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79707" cy="850900"/>
          </a:xfrm>
        </p:spPr>
        <p:txBody>
          <a:bodyPr lIns="91440" tIns="45720" rIns="91440" bIns="45720" anchor="t"/>
          <a:lstStyle/>
          <a:p>
            <a:r>
              <a:rPr lang="et" sz="2800" b="1" i="0" strike="noStrike" cap="none" spc="0" baseline="0" dirty="0">
                <a:solidFill>
                  <a:srgbClr val="F6A317"/>
                </a:solidFill>
                <a:effectLst/>
                <a:latin typeface="Helvetica"/>
                <a:ea typeface="Helvetica"/>
                <a:cs typeface="Helvetica"/>
              </a:rPr>
              <a:t>MIDA TEHA JA MIDA MITTE TEHA </a:t>
            </a:r>
            <a:r>
              <a:rPr lang="et" sz="2800" dirty="0">
                <a:latin typeface="Helvetica"/>
                <a:ea typeface="Helvetica"/>
                <a:cs typeface="Helvetica"/>
              </a:rPr>
              <a:t>VENTILATSIOONISÜSTEEMIDE KASUTAMISEL</a:t>
            </a:r>
            <a:endParaRPr lang="et"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39620" cy="3230407"/>
          </a:xfrm>
        </p:spPr>
        <p:txBody>
          <a:bodyPr lIns="91440" tIns="45720" rIns="91440" bIns="45720" anchor="t"/>
          <a:lstStyle/>
          <a:p>
            <a:pPr>
              <a:lnSpc>
                <a:spcPct val="100000"/>
              </a:lnSpc>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Võimalusel kasutage alati ventilatsioonisüsteeme</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Teatage koheselt ventilatsioonisüsteemidega seotud probleemidest ja riketest</a:t>
            </a:r>
          </a:p>
          <a:p>
            <a:pPr marL="285750" indent="-285750">
              <a:lnSpc>
                <a:spcPct val="100000"/>
              </a:lnSpc>
              <a:spcAft>
                <a:spcPts val="1000"/>
              </a:spcAft>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pilt ja teave teie töökontekstile vastavate ventilatsioonisüsteemide kohta</a:t>
            </a:r>
          </a:p>
          <a:p>
            <a:pPr>
              <a:lnSpc>
                <a:spcPct val="100000"/>
              </a:lnSpc>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buSzPct val="85000"/>
              <a:buFont typeface=".Apple Color Emoji UI"/>
              <a:buChar char="❌"/>
            </a:pPr>
            <a:r>
              <a:rPr lang="et" dirty="0">
                <a:solidFill>
                  <a:srgbClr val="000000"/>
                </a:solidFill>
                <a:latin typeface="Helvetica"/>
                <a:ea typeface="Helvetica"/>
                <a:cs typeface="Helvetica"/>
              </a:rPr>
              <a:t>Takistage</a:t>
            </a:r>
            <a:r>
              <a:rPr lang="et" sz="1600" b="0" i="0" strike="noStrike" cap="none" spc="0" baseline="0" dirty="0">
                <a:solidFill>
                  <a:srgbClr val="000000"/>
                </a:solidFill>
                <a:effectLst/>
                <a:latin typeface="Helvetica"/>
                <a:ea typeface="Helvetica"/>
                <a:cs typeface="Helvetica"/>
              </a:rPr>
              <a:t> ventilatsioonisüsteemide nõuetekohast tööd</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kaasaskantavaid ventilaatoreid, mis võivad häirida õhuvoolu </a:t>
            </a:r>
            <a:r>
              <a:rPr lang="et" dirty="0">
                <a:solidFill>
                  <a:srgbClr val="000000"/>
                </a:solidFill>
                <a:latin typeface="Helvetica"/>
                <a:ea typeface="Helvetica"/>
                <a:cs typeface="Helvetica"/>
              </a:rPr>
              <a:t>väljatõmbeventilatsiooni süsteemide</a:t>
            </a:r>
            <a:r>
              <a:rPr lang="et" sz="1600" b="0" i="0" strike="noStrike" cap="none" spc="0" baseline="0" dirty="0">
                <a:solidFill>
                  <a:srgbClr val="000000"/>
                </a:solidFill>
                <a:effectLst/>
                <a:latin typeface="Helvetica"/>
                <a:ea typeface="Helvetica"/>
                <a:cs typeface="Helvetica"/>
              </a:rPr>
              <a:t> ümber või paisata õhku tagasi juba settinud tolmu</a:t>
            </a:r>
          </a:p>
          <a:p>
            <a:pPr marL="285750" indent="-285750">
              <a:lnSpc>
                <a:spcPct val="100000"/>
              </a:lnSpc>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pilt ja teave teie töökontekstile vastavate ventilatsioonisüsteemide kohta</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kohandatud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vali failist.</a:t>
            </a:r>
          </a:p>
          <a:p>
            <a:pPr>
              <a:lnSpc>
                <a:spcPts val="2400"/>
              </a:lnSpc>
            </a:pPr>
            <a:r>
              <a:rPr lang="et" sz="1800" b="0" i="0" strike="noStrike" cap="none" spc="0" baseline="0">
                <a:solidFill>
                  <a:srgbClr val="000000"/>
                </a:solidFill>
                <a:effectLst/>
                <a:latin typeface="Helvetica"/>
                <a:ea typeface="Helvetica"/>
                <a:cs typeface="Helvetica"/>
              </a:rPr>
              <a:t>Rohkemate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Ventilatsioonil on tolmutõrjes võtmeroll ja see aitab säilitada ohutut õhukvaliteedi taset.</a:t>
            </a:r>
          </a:p>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Võimalusel kasutage alati ventilatsioonisüsteeme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Ärge </a:t>
            </a:r>
            <a:r>
              <a:rPr lang="et" sz="1800" dirty="0">
                <a:solidFill>
                  <a:srgbClr val="000000"/>
                </a:solidFill>
                <a:latin typeface="Helvetica"/>
                <a:ea typeface="Helvetica"/>
                <a:cs typeface="Helvetica"/>
              </a:rPr>
              <a:t>takistage ventilatsioonisüsteemide</a:t>
            </a:r>
            <a:r>
              <a:rPr lang="et" sz="1800" b="0" i="0" strike="noStrike" cap="none" spc="0" baseline="0" dirty="0">
                <a:solidFill>
                  <a:srgbClr val="000000"/>
                </a:solidFill>
                <a:effectLst/>
                <a:latin typeface="Helvetica"/>
                <a:ea typeface="Helvetica"/>
                <a:cs typeface="Helvetica"/>
              </a:rPr>
              <a:t> nõuetekohast tööd</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Kui kahtlustate, et ventilatsioonisüsteem ei tööta korralikult, võtke ühendust kohapealse juhiga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Üldventilatsiooni head tavad (ülesannete leht 2.1.9)</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5AE8FF7E-0AD0-498B-8156-A693B4206E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83</TotalTime>
  <Words>759</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2020-06-24T14:34:32Z</dcterms:created>
  <dcterms:modified xsi:type="dcterms:W3CDTF">2024-11-13T12:06:30Z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