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B08FAD09-6811-43C0-8A25-500831B2BCCB}" v="39" dt="2022-09-25T10:45:39.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Liigne kokkupuude sissehingatava kristallilise ränidioksiidiga (RCS) võib põhjustada töötajatele tõsiseid terviseprobleeme pikema aja vältel. Sel põhjusel on oluline, et kõik töötajad oleksid teadlikud headest tavadest, mis piiravad või välistavad kokkupuute ränidioksiidi tolmuga.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Näiteks töötamisel kristallilist ränidioksiidi sisaldavate mineraalidega suure energiatarbega protsessides kasutage seadet, millel on tolmueemaldus/veesüsteem. (Vt ülaltoodud pilti.)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t" sz="1400" b="1" i="0" strike="noStrike" cap="none" spc="0" baseline="0">
                <a:solidFill>
                  <a:srgbClr val="F6A317"/>
                </a:solidFill>
                <a:effectLst/>
                <a:latin typeface="Helvetica"/>
                <a:ea typeface="Helvetica"/>
                <a:cs typeface="Helvetica"/>
              </a:rPr>
              <a:t>KOOLITUS: HEAD TAVAD KRISTALLILIST RÄNI SISALDAVATE MATERJALIDEGA TÖÖTAMISEL</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lIns="91440" tIns="45720" rIns="91440" bIns="45720" anchor="t"/>
          <a:lstStyle/>
          <a:p>
            <a:pPr>
              <a:lnSpc>
                <a:spcPct val="100000"/>
              </a:lnSpc>
            </a:pPr>
            <a:r>
              <a:rPr lang="et" sz="2800" b="1" i="0" strike="noStrike" cap="none" spc="0" baseline="0" dirty="0">
                <a:solidFill>
                  <a:srgbClr val="FFFFFF"/>
                </a:solidFill>
                <a:effectLst/>
                <a:latin typeface="Helvetica"/>
                <a:ea typeface="Helvetica"/>
                <a:cs typeface="Helvetica"/>
              </a:rPr>
              <a:t>KOOLITUS: HEAD TAVAD KRISTALLILIST </a:t>
            </a:r>
            <a:r>
              <a:rPr lang="et" sz="2800" dirty="0">
                <a:solidFill>
                  <a:srgbClr val="FFFFFF"/>
                </a:solidFill>
                <a:latin typeface="Helvetica"/>
                <a:ea typeface="Helvetica"/>
                <a:cs typeface="Helvetica"/>
              </a:rPr>
              <a:t>RÄNI</a:t>
            </a:r>
            <a:r>
              <a:rPr lang="et" sz="2800" b="1" i="0" strike="noStrike" cap="none" spc="0" baseline="0" dirty="0">
                <a:solidFill>
                  <a:srgbClr val="FFFFFF"/>
                </a:solidFill>
                <a:effectLst/>
                <a:latin typeface="Helvetica"/>
                <a:ea typeface="Helvetica"/>
                <a:cs typeface="Helvetica"/>
              </a:rPr>
              <a:t> SISALDAVATE MATERJALIDEGA TÖÖTAMISEL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111613" y="154379"/>
            <a:ext cx="3656834"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Põhilised kontrollmeetmed kahjuliku </a:t>
            </a:r>
            <a:r>
              <a:rPr lang="et" sz="1800" dirty="0">
                <a:solidFill>
                  <a:srgbClr val="000000"/>
                </a:solidFill>
                <a:latin typeface="Helvetica"/>
                <a:ea typeface="Helvetica"/>
                <a:cs typeface="Helvetica"/>
              </a:rPr>
              <a:t>sisse hingatava</a:t>
            </a:r>
            <a:r>
              <a:rPr lang="et" sz="1800" b="0" i="0" strike="noStrike" cap="none" spc="0" baseline="0" dirty="0">
                <a:solidFill>
                  <a:srgbClr val="000000"/>
                </a:solidFill>
                <a:effectLst/>
                <a:latin typeface="Helvetica"/>
                <a:ea typeface="Helvetica"/>
                <a:cs typeface="Helvetica"/>
              </a:rPr>
              <a:t> kristallilise ränidioksiidi tolmu (RCS) ärahoidmiseks või minimeerimiseks</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Koolitajale täitmiseks – kui olete lisanud kohandatud slaidi, sisestage lühike ülevaade vastavalt kontekstile</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et" sz="1800" b="0" i="0" strike="noStrike" cap="none" spc="0" baseline="0">
                <a:solidFill>
                  <a:srgbClr val="000000"/>
                </a:solidFill>
                <a:effectLst/>
                <a:latin typeface="Helvetica"/>
                <a:ea typeface="Helvetica"/>
                <a:cs typeface="Helvetica"/>
              </a:rPr>
              <a:t>RCS-i haldamiseks kasutatakse viit peamist tolmutõrjetehnikat, mis on osa NEPSI headest tavadest.</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049057"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sellega kokkupuute allikas</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182281"/>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RCS-iga KAASNEVAD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Head tavade järgimine on oluline, et kaitsta meid RCS-i eest</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dirty="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dirty="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dirty="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PEATA TOLM SELLE ALLIKAS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et" sz="1800" b="0" i="0" strike="noStrike" cap="none" spc="0" baseline="0">
                <a:solidFill>
                  <a:srgbClr val="000000"/>
                </a:solidFill>
                <a:effectLst/>
                <a:latin typeface="Helvetica"/>
                <a:ea typeface="Helvetica"/>
                <a:cs typeface="Helvetica"/>
              </a:rPr>
              <a:t>Esmalt peaksime püüdma vähendada tolmu tekkimise võimalust.</a:t>
            </a:r>
          </a:p>
          <a:p>
            <a:pPr>
              <a:lnSpc>
                <a:spcPts val="2400"/>
              </a:lnSpc>
            </a:pPr>
            <a:r>
              <a:rPr lang="et" sz="1800" b="0" i="0" strike="noStrike" cap="none" spc="0" baseline="0">
                <a:solidFill>
                  <a:srgbClr val="000000"/>
                </a:solidFill>
                <a:effectLst/>
                <a:latin typeface="Helvetica"/>
                <a:ea typeface="Helvetica"/>
                <a:cs typeface="Helvetica"/>
              </a:rPr>
              <a:t>Kui me ei saa tolmu teket vältida, on kõige tõhusam viis tolmu kontrollimiseks tegeleda sellega selle tekkekohas.</a:t>
            </a:r>
          </a:p>
          <a:p>
            <a:pPr>
              <a:lnSpc>
                <a:spcPts val="2400"/>
              </a:lnSpc>
            </a:pPr>
            <a:r>
              <a:rPr lang="et" sz="1800" b="0" i="0" strike="noStrike" cap="none" spc="0" baseline="0">
                <a:solidFill>
                  <a:srgbClr val="000000"/>
                </a:solidFill>
                <a:effectLst/>
                <a:latin typeface="Helvetica"/>
                <a:ea typeface="Helvetica"/>
                <a:cs typeface="Helvetica"/>
              </a:rPr>
              <a:t>See tähendab tolmu piiramist või töötajast eraldamist tõkke või ümbrise, ventilatsioonisüsteemi (nt väljatõmbe) ja/või veega summutamise abil.</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lIns="91440" tIns="45720" rIns="91440" bIns="45720" anchor="t"/>
          <a:lstStyle/>
          <a:p>
            <a:pPr>
              <a:lnSpc>
                <a:spcPct val="100000"/>
              </a:lnSpc>
            </a:pPr>
            <a:r>
              <a:rPr lang="et" sz="2800" dirty="0">
                <a:latin typeface="Helvetica"/>
                <a:ea typeface="Helvetica"/>
                <a:cs typeface="Helvetica"/>
              </a:rPr>
              <a:t>TEGELEGE</a:t>
            </a:r>
            <a:r>
              <a:rPr lang="et" sz="2800" i="0" strike="noStrike" cap="none" spc="0" baseline="0" dirty="0">
                <a:solidFill>
                  <a:srgbClr val="F6A317"/>
                </a:solidFill>
                <a:effectLst/>
                <a:latin typeface="Helvetica"/>
                <a:ea typeface="Helvetica"/>
                <a:cs typeface="Helvetica"/>
              </a:rPr>
              <a:t> LEKETEGA KOHESELT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lIns="91440" tIns="45720" rIns="91440" bIns="45720" anchor="t"/>
          <a:lstStyle/>
          <a:p>
            <a:pPr>
              <a:lnSpc>
                <a:spcPts val="2400"/>
              </a:lnSpc>
              <a:spcAft>
                <a:spcPts val="1000"/>
              </a:spcAft>
            </a:pPr>
            <a:r>
              <a:rPr lang="et" sz="1800" dirty="0">
                <a:solidFill>
                  <a:srgbClr val="000000"/>
                </a:solidFill>
                <a:latin typeface="Helvetica"/>
                <a:ea typeface="Helvetica"/>
                <a:cs typeface="Helvetica"/>
              </a:rPr>
              <a:t>Tolmulekke</a:t>
            </a:r>
            <a:r>
              <a:rPr lang="et" sz="1800" b="0" i="0" strike="noStrike" cap="none" spc="0" baseline="0" dirty="0">
                <a:solidFill>
                  <a:srgbClr val="000000"/>
                </a:solidFill>
                <a:effectLst/>
                <a:latin typeface="Helvetica"/>
                <a:ea typeface="Helvetica"/>
                <a:cs typeface="Helvetica"/>
              </a:rPr>
              <a:t> (ja selle põhjustega) viivitamatu tegelemine vähendab settinud tolmu õhku paiskumise võimalust.</a:t>
            </a:r>
          </a:p>
          <a:p>
            <a:pPr>
              <a:lnSpc>
                <a:spcPts val="2400"/>
              </a:lnSpc>
              <a:spcAft>
                <a:spcPts val="1000"/>
              </a:spcAft>
            </a:pPr>
            <a:r>
              <a:rPr lang="et" sz="1800" b="0" i="0" strike="noStrike" cap="none" spc="0" baseline="0" dirty="0">
                <a:solidFill>
                  <a:srgbClr val="000000"/>
                </a:solidFill>
                <a:effectLst/>
                <a:latin typeface="Helvetica"/>
                <a:ea typeface="Helvetica"/>
                <a:cs typeface="Helvetica"/>
              </a:rPr>
              <a:t>Sisse hingatavad tolmuosakesed on palja silmaga nähtamatud, kui nende valgustamiseks ei kasutata just võimsat valgusallikat. Tolm võib õhus püsida päevi või nädalaid.</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et" sz="2800" b="1" i="0" strike="noStrike" cap="none" spc="0" baseline="0" dirty="0">
                <a:solidFill>
                  <a:srgbClr val="F6A317"/>
                </a:solidFill>
                <a:effectLst/>
                <a:latin typeface="Helvetica"/>
                <a:ea typeface="Helvetica"/>
                <a:cs typeface="Helvetica"/>
              </a:rPr>
              <a:t>KANDKE ISIKUKAITSEVAHENDEID</a:t>
            </a:r>
          </a:p>
          <a:p>
            <a:pPr>
              <a:lnSpc>
                <a:spcPct val="100000"/>
              </a:lnSpc>
              <a:spcBef>
                <a:spcPts val="0"/>
              </a:spcBef>
            </a:pPr>
            <a:r>
              <a:rPr lang="et" sz="2800" b="1" i="0" strike="noStrike" cap="none" spc="0" baseline="0" dirty="0">
                <a:solidFill>
                  <a:srgbClr val="F6A317"/>
                </a:solidFill>
                <a:effectLst/>
                <a:latin typeface="Helvetica"/>
                <a:ea typeface="Helvetica"/>
                <a:cs typeface="Helvetica"/>
              </a:rPr>
              <a:t>(KUI SEE ON VAJALIK)</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et" sz="1800" b="0" i="0" strike="noStrike" cap="none" spc="0" baseline="0">
                <a:solidFill>
                  <a:srgbClr val="000000"/>
                </a:solidFill>
                <a:effectLst/>
                <a:latin typeface="Helvetica"/>
                <a:ea typeface="Helvetica"/>
                <a:cs typeface="Helvetica"/>
              </a:rPr>
              <a:t>Kui kõik muud tolmutõrjemeetmed (vt 5 peamist kontrollimeetodit) ei ole tolmuga kokkupuutumise vältimiseks piisavad, kandke isikukaitsevahendeid.</a:t>
            </a:r>
          </a:p>
          <a:p>
            <a:pPr>
              <a:lnSpc>
                <a:spcPts val="2400"/>
              </a:lnSpc>
              <a:spcAft>
                <a:spcPts val="1000"/>
              </a:spcAft>
            </a:pPr>
            <a:r>
              <a:rPr lang="et" sz="1800" b="0" i="0" strike="noStrike" cap="none" spc="0" baseline="0">
                <a:solidFill>
                  <a:srgbClr val="000000"/>
                </a:solidFill>
                <a:effectLst/>
                <a:latin typeface="Helvetica"/>
                <a:ea typeface="Helvetica"/>
                <a:cs typeface="Helvetica"/>
              </a:rPr>
              <a:t>Isikukaitsevahendid ei asenda mingil juhul muid tolmutõrjemeetmeid. Tolmumaskid kaitsevad ajutiselt üksikuid töötajaid, kuid tolm võib siiski kahjustada üldist õhukvaliteeti.</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a:xfrm>
            <a:off x="7258715" y="1608138"/>
            <a:ext cx="5224462" cy="4437062"/>
          </a:xfrm>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rotWithShape="1">
          <a:blip r:embed="rId3"/>
          <a:srcRect l="404" r="27292"/>
          <a:stretch/>
        </p:blipFill>
        <p:spPr>
          <a:xfrm>
            <a:off x="7005484" y="1608531"/>
            <a:ext cx="4811608"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MIDA TEHA JA MIDA MITTE TEHA HEADE PRAKTIKATE TOIMIMISEKS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69458"/>
            <a:ext cx="10955577" cy="2829050"/>
          </a:xfrm>
        </p:spPr>
        <p:txBody>
          <a:bodyPr lIns="91440" tIns="45720" rIns="91440" bIns="45720" anchor="t"/>
          <a:lstStyle/>
          <a:p>
            <a:pPr>
              <a:lnSpc>
                <a:spcPts val="2400"/>
              </a:lnSpc>
            </a:pPr>
            <a:r>
              <a:rPr lang="et" sz="1800" b="1" i="0" strike="noStrike" cap="none" spc="0" baseline="0" dirty="0">
                <a:solidFill>
                  <a:srgbClr val="000000"/>
                </a:solidFill>
                <a:effectLst/>
                <a:latin typeface="Helvetica"/>
                <a:ea typeface="Helvetica"/>
                <a:cs typeface="Helvetica"/>
              </a:rPr>
              <a:t>TEHKE ALATI</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Lubage juurdepääs töökohtadele/tolmuga kokkupuutuvatele aladele ainult töötajatele ja volitatud isikutele</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Kasutage õhus lenduva tolmu vähendamiseks ventilatsioonisüsteeme või tolmu vee abil summutamist</a:t>
            </a:r>
            <a:r>
              <a:rPr lang="et" sz="1800" dirty="0">
                <a:solidFill>
                  <a:srgbClr val="000000"/>
                </a:solidFill>
                <a:latin typeface="Helvetica"/>
                <a:ea typeface="Helvetica"/>
                <a:cs typeface="Helvetica"/>
              </a:rPr>
              <a:t> </a:t>
            </a:r>
            <a:endParaRPr lang="et"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Võimalusel tehke tööd õues</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Kasutage vaakum- või märgpuhastusmeetodeid</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Tehke plaan, et tööruumid oleksid alati ohutud ja seadmed töökorras</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Teatage riketest ja koostage plaan nende kiireks ja ohutuks lahendamiseks</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Kandke töötamise ajal isikukaitsevahendeid. Veenduge, et näomaskid sobivad korralikult</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MIDA TEHA JA MIDA MITTE TEHA HEADE PRAKTIKATE TOIMIMISEKS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spcBef>
                <a:spcPts val="600"/>
              </a:spcBef>
            </a:pPr>
            <a:r>
              <a:rPr lang="et" sz="1800" b="1" i="0" strike="noStrike" cap="none" spc="0" baseline="0" dirty="0">
                <a:solidFill>
                  <a:srgbClr val="000000"/>
                </a:solidFill>
                <a:effectLst/>
                <a:latin typeface="Helvetica"/>
                <a:ea typeface="Helvetica"/>
                <a:cs typeface="Helvetica"/>
              </a:rPr>
              <a:t>ÄRGE KUNAGI TEHKE</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Kasutage kuiva harja – kasutage selle asemel vaakum- või märgpuhastusmeetodeid</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Kasutage tolmu puhastamiseks suruõhku</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Võtke määrdunud tööriided või isikukaitsevahendid koju kaasa</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Kasutage kahjustatud isikukaitsevahendeid</a:t>
            </a:r>
          </a:p>
          <a:p>
            <a:pPr marL="285750" indent="-285750">
              <a:lnSpc>
                <a:spcPts val="2400"/>
              </a:lnSpc>
              <a:spcBef>
                <a:spcPts val="600"/>
              </a:spcBef>
              <a:buSzPct val="85000"/>
              <a:buFont typeface=".Apple Color Emoji UI"/>
              <a:buChar char="❌"/>
            </a:pPr>
            <a:r>
              <a:rPr lang="et" sz="1800" b="0" i="0" strike="noStrike" cap="none" spc="0" baseline="0" dirty="0">
                <a:solidFill>
                  <a:srgbClr val="000000"/>
                </a:solidFill>
                <a:effectLst/>
                <a:latin typeface="Helvetica"/>
                <a:ea typeface="Helvetica"/>
                <a:cs typeface="Helvetica"/>
              </a:rPr>
              <a:t>Suitsetage või sööge oma töökoha tööpiirkonnas</a:t>
            </a:r>
          </a:p>
          <a:p>
            <a:pPr marL="285750" indent="-285750">
              <a:lnSpc>
                <a:spcPts val="2400"/>
              </a:lnSpc>
              <a:spcBef>
                <a:spcPts val="600"/>
              </a:spcBef>
              <a:buSzPct val="85000"/>
              <a:buFont typeface=".Apple Color Emoji UI"/>
              <a:buChar char="❌"/>
            </a:pPr>
            <a:endParaRPr lang="en-US" sz="1800" dirty="0"/>
          </a:p>
          <a:p>
            <a:pPr marL="285750" indent="-285750">
              <a:lnSpc>
                <a:spcPts val="2400"/>
              </a:lnSpc>
              <a:spcBef>
                <a:spcPts val="600"/>
              </a:spcBef>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Kristallilist ränidioksiidi sisaldavate mineraalidega töötades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püüdke </a:t>
            </a:r>
            <a:r>
              <a:rPr lang="et" sz="1800" b="0" i="0" strike="noStrike" cap="none" spc="0" baseline="0" dirty="0">
                <a:solidFill>
                  <a:srgbClr val="000000"/>
                </a:solidFill>
                <a:effectLst/>
                <a:latin typeface="Helvetica"/>
                <a:ea typeface="Helvetica"/>
                <a:cs typeface="Helvetica"/>
              </a:rPr>
              <a:t>alati peatada tolm selle tekkekohas</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puhas</a:t>
            </a:r>
            <a:r>
              <a:rPr lang="et" sz="1800" b="0" i="0" strike="noStrike" cap="none" spc="0" baseline="0" dirty="0">
                <a:solidFill>
                  <a:srgbClr val="000000"/>
                </a:solidFill>
                <a:effectLst/>
                <a:latin typeface="Helvetica"/>
                <a:ea typeface="Helvetica"/>
                <a:cs typeface="Helvetica"/>
              </a:rPr>
              <a:t> töökeskkond on turvaline töökeskkond</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tolmuga</a:t>
            </a:r>
            <a:r>
              <a:rPr lang="et" sz="1800" b="0" i="0" strike="noStrike" cap="none" spc="0" baseline="0" dirty="0">
                <a:solidFill>
                  <a:srgbClr val="000000"/>
                </a:solidFill>
                <a:effectLst/>
                <a:latin typeface="Helvetica"/>
                <a:ea typeface="Helvetica"/>
                <a:cs typeface="Helvetica"/>
              </a:rPr>
              <a:t> kokkupuutuvatele aladele juurdepääsu piiramine on kindel viis kokkupuudet vältida</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vältige</a:t>
            </a:r>
            <a:r>
              <a:rPr lang="et" sz="1800" b="0" i="0" strike="noStrike" cap="none" spc="0" baseline="0" dirty="0">
                <a:solidFill>
                  <a:srgbClr val="000000"/>
                </a:solidFill>
                <a:effectLst/>
                <a:latin typeface="Helvetica"/>
                <a:ea typeface="Helvetica"/>
                <a:cs typeface="Helvetica"/>
              </a:rPr>
              <a:t> suitsetamist – suitsetamine suurendab RCS-i negatiivseid tervisemõjusid</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Pindade ja paigaldiste puhastamise head tavad (ülesanne 2.1.1a)</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Hea hügieeni parimad tavad (ülesanne 2.1.10)</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0F4C92-F719-4832-AFCC-2FC283791F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6d9d7403-2d8c-4818-ae25-2c5629bc7330"/>
    <ds:schemaRef ds:uri="http://purl.org/dc/elements/1.1/"/>
    <ds:schemaRef ds:uri="http://schemas.microsoft.com/office/2006/metadata/properties"/>
    <ds:schemaRef ds:uri="d8ecf516-e360-4672-81b9-68723bedb71f"/>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145</TotalTime>
  <Words>797</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60</cp:revision>
  <dcterms:created xsi:type="dcterms:W3CDTF">2020-06-24T14:35:04Z</dcterms:created>
  <dcterms:modified xsi:type="dcterms:W3CDTF">2024-11-13T12:07:43Z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