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46" autoAdjust="0"/>
    <p:restoredTop sz="94626"/>
  </p:normalViewPr>
  <p:slideViewPr>
    <p:cSldViewPr snapToGrid="0">
      <p:cViewPr varScale="1">
        <p:scale>
          <a:sx n="116" d="100"/>
          <a:sy n="116" d="100"/>
        </p:scale>
        <p:origin x="528"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Nadměrná expozice vůči dýchatelnému krystalickému oxidu křemičitému (RCS) může pracovníkům v dlouhodobém výhledu způsobit závažné zdravotní problémy. Z tohoto důvodu je nutné, aby každý z nich znal osvědčené postupy, které tuto expozici omezují či eliminují.</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000000"/>
                </a:solidFill>
                <a:effectLst/>
                <a:latin typeface="Calibri"/>
                <a:ea typeface="Calibri"/>
                <a:cs typeface="Calibri"/>
              </a:rPr>
              <a:t>Toto školení poskytuje pokyny k vyprazdňování malých a velkých pytlů s materiály obsahujícími krystalický oxid křemičitý.</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000000"/>
                </a:solidFill>
                <a:effectLst/>
                <a:latin typeface="Calibri"/>
                <a:ea typeface="Calibri"/>
                <a:cs typeface="Calibri"/>
              </a:rPr>
              <a:t>Procesy při vyprazdňování pytlů a nepatřičné nakládání s prázdnými pytli mohou vést k výrazným úrovním expozice vůči prachu. Z tohoto důvodu je nutné se řídit se při vyprazdňování pytlů osvědčenými postupy. U malých pytlů se doporučuje používání automatických či poloautomatických vyprazdňovacích stanic.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000000"/>
                </a:solidFill>
                <a:effectLst/>
                <a:latin typeface="Calibri"/>
                <a:ea typeface="Calibri"/>
                <a:cs typeface="Calibri"/>
              </a:rPr>
              <a:t>Procesy při vyprazdňování pytlů a nepatřičné nakládání s prázdnými pytli mohou vést k výrazným úrovním expozice vůči prachu. Z tohoto důvodu je nutné se řídit se při vyprazdňování pytlů osvědčenými postupy. U malých pytlů se doporučuje používání automatických či poloautomatických vyprazdňovacích stanic.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000000"/>
                </a:solidFill>
                <a:effectLst/>
                <a:latin typeface="Calibri"/>
                <a:ea typeface="Calibri"/>
                <a:cs typeface="Calibri"/>
              </a:rPr>
              <a:t>Ačkoli to není vždy nutné, doporučuje se použití automatických či poloautomatických vysypávacích stanic, aby se omezilo riziko chyb lidského faktoru a úrazů.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000000"/>
                </a:solidFill>
                <a:effectLst/>
                <a:latin typeface="Calibri"/>
                <a:ea typeface="Calibri"/>
                <a:cs typeface="Calibri"/>
              </a:rPr>
              <a:t>Při drcení pytlů vzniká spousta prachu. Prázdné pytle by pracovníci měli srolovat přímo v zóně extrakce.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000000"/>
                </a:solidFill>
                <a:effectLst/>
                <a:latin typeface="Calibri"/>
                <a:ea typeface="Calibri"/>
                <a:cs typeface="Calibri"/>
              </a:rPr>
              <a:t>Při vyprazdňování malého pytle dbejte na to, aby otevřený konec nemířil na vás. Aby se nezvířil žádný prach, vyprázdněte pytel do velkého plastového pytle, který je uchycený na kovovém rámu.</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200" b="0" i="0" strike="noStrike" cap="none" spc="0" baseline="0">
                <a:solidFill>
                  <a:srgbClr val="000000"/>
                </a:solidFill>
                <a:effectLst/>
                <a:latin typeface="Calibri"/>
                <a:ea typeface="Calibri"/>
                <a:cs typeface="Calibri"/>
              </a:rPr>
              <a:t>Velké pytle jsou ekonomičtější a ekologicky přívětivější než více malých pytlů. Velký pytel pojme stejný objem materiálu jako celá paleta malých pytlů. V důsledku nelze s plným velkým pytlem manipulovat bez pomoci strojů.</a:t>
            </a:r>
          </a:p>
          <a:p>
            <a:endParaRPr lang="en-GB"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Při vyprazdňování velkého pytle naříznutím se doporučuje nosit OOP. </a:t>
            </a:r>
          </a:p>
          <a:p>
            <a:endParaRPr lang="en-GB" sz="1200" b="0" i="0" u="none" strike="noStrike"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800" b="0" i="0" strike="noStrike" cap="none" spc="0" baseline="0">
                <a:solidFill>
                  <a:srgbClr val="000000"/>
                </a:solidFill>
                <a:effectLst/>
                <a:latin typeface="Calibri"/>
                <a:ea typeface="Calibri"/>
                <a:cs typeface="Calibri"/>
              </a:rPr>
              <a:t>Než zahájíte vyprazdňování pytlů, ověřte, zda fungují ventilační a extrakční systémy. Pokud se domníváte, že je v něčem problém, kontaktujte vedoucího pracoviště. Ověřte externí faktory jako průvan, které mohou mít výrazný dopad na ventilační systémy.</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cs" sz="1800" b="0" i="0" strike="noStrike" cap="none" spc="0" baseline="0">
                <a:solidFill>
                  <a:srgbClr val="000000"/>
                </a:solidFill>
                <a:effectLst/>
                <a:latin typeface="Calibri"/>
                <a:ea typeface="Calibri"/>
                <a:cs typeface="Calibri"/>
              </a:rPr>
              <a:t>Jsou-li k dispozici pomůcky, použijte je, aby se omezilo riziko chyb lidského faktoru a úrazů. Nepřeplňujte pytle, aby nedocházelo ke zbytečným únikům, které mohou vést k dalším rizikům. Když dojde k úniku, řešte jej okamžitě mokrými či suchými metodami čištění.</a:t>
            </a:r>
          </a:p>
          <a:p>
            <a:pPr marL="0" marR="0" lvl="0" indent="0" algn="l" defTabSz="914400" rtl="0" eaLnBrk="1" fontAlgn="auto" latinLnBrk="0" hangingPunct="1">
              <a:lnSpc>
                <a:spcPct val="100000"/>
              </a:lnSpc>
              <a:spcBef>
                <a:spcPct val="0"/>
              </a:spcBef>
              <a:spcAft>
                <a:spcPct val="0"/>
              </a:spcAft>
              <a:buClrTx/>
              <a:buSzTx/>
              <a:buFontTx/>
              <a:buNone/>
              <a:defRPr/>
            </a:pPr>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7903029" y="429114"/>
            <a:ext cx="391432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cs" sz="1400" b="1" i="0" strike="noStrike" cap="none" spc="0" baseline="0" dirty="0">
                <a:solidFill>
                  <a:srgbClr val="F6A317"/>
                </a:solidFill>
                <a:effectLst/>
                <a:latin typeface="Helvetica"/>
                <a:ea typeface="Helvetica"/>
                <a:cs typeface="Helvetica"/>
              </a:rPr>
              <a:t>ŠKOLENÍ O OSVĚDČENÝCH POSTUPECH U VYPRAZDŇOVÁNÍ PYTLŮ</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498133" cy="850900"/>
          </a:xfrm>
        </p:spPr>
        <p:txBody>
          <a:bodyPr anchor="t"/>
          <a:lstStyle/>
          <a:p>
            <a:r>
              <a:rPr lang="cs" sz="3000" i="0" strike="noStrike" cap="none" spc="0" baseline="0" dirty="0">
                <a:solidFill>
                  <a:srgbClr val="FFFFFF"/>
                </a:solidFill>
                <a:effectLst/>
                <a:latin typeface="Helvetica"/>
                <a:ea typeface="Helvetica"/>
                <a:cs typeface="Helvetica"/>
              </a:rPr>
              <a:t>ŠKOLENÍ O OSVĚDČENÝCH POSTUPECH U VYPRAZDŇOVÁNÍ PYTLŮ</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7CDBD2B9-0FFD-D9D6-C6D0-3C14A9E03E66}"/>
              </a:ext>
            </a:extLst>
          </p:cNvPr>
          <p:cNvSpPr/>
          <p:nvPr/>
        </p:nvSpPr>
        <p:spPr>
          <a:xfrm>
            <a:off x="8004517" y="351692"/>
            <a:ext cx="3826412" cy="66118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842671"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endParaRPr lang="cs-CZ" sz="1800" dirty="0"/>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spcAft>
                <a:spcPts val="1000"/>
              </a:spcAft>
            </a:pPr>
            <a:r>
              <a:rPr lang="cs" sz="1800" b="1" i="0" strike="noStrike" cap="none" spc="0" baseline="0" dirty="0">
                <a:solidFill>
                  <a:srgbClr val="000000"/>
                </a:solidFill>
                <a:effectLst/>
                <a:latin typeface="Helvetica"/>
                <a:ea typeface="Helvetica"/>
                <a:cs typeface="Helvetica"/>
              </a:rPr>
              <a:t>Je naprosto zásadní, abyste se v práci chránili před zdravotními riziky.</a:t>
            </a:r>
          </a:p>
          <a:p>
            <a:r>
              <a:rPr lang="cs" sz="1800" b="0" i="0" strike="noStrike" cap="none" spc="0" baseline="0" dirty="0">
                <a:solidFill>
                  <a:srgbClr val="000000"/>
                </a:solidFill>
                <a:effectLst/>
                <a:latin typeface="Helvetica"/>
                <a:ea typeface="Helvetica"/>
                <a:cs typeface="Helvetica"/>
              </a:rPr>
              <a:t>Toto školení se zabývá následujícími tématy: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Rizika vznikající při vyprazdňování pytlů</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Konkrétní pokyny a osvědčené postupy při vyprazdňování malých a velkých pytlů</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který vyplní školitel – pokud jste přidali svůj vlastní snímek, přidejte stručný přehled kontextuálního materiálu</a:t>
            </a:r>
          </a:p>
          <a:p>
            <a:pPr marL="285750" indent="-285750">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709157" cy="3682369"/>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Procesy při vyprazdňování pytlů jsou podporovány využitím uzavřených prostorů, extrakce/ventilace a OOP, což jsou tři z pěti hlavních technik omezování prašnosti.</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cs" sz="1050" b="1" i="0" strike="noStrike" cap="none" spc="50" baseline="0" dirty="0">
                <a:solidFill>
                  <a:srgbClr val="EF9A2E"/>
                </a:solidFill>
                <a:effectLst/>
                <a:latin typeface="Futura Medium"/>
                <a:ea typeface="Futura Medium"/>
                <a:cs typeface="Futura Medium"/>
              </a:rPr>
              <a:t>SPRÁVNÁ HYGIENA / ÚKLID</a:t>
            </a:r>
          </a:p>
          <a:p>
            <a:r>
              <a:rPr lang="cs" sz="1200" b="0" i="0" strike="noStrike" cap="none" spc="0" baseline="0" dirty="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dirty="0"/>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dirty="0">
                <a:solidFill>
                  <a:srgbClr val="EF9A2E"/>
                </a:solidFill>
                <a:effectLst/>
                <a:latin typeface="Futura Medium"/>
                <a:ea typeface="Futura Medium"/>
                <a:cs typeface="Futura Medium"/>
              </a:rPr>
              <a:t>UZAVŘENÝ PROSTOR</a:t>
            </a:r>
          </a:p>
          <a:p>
            <a:pPr>
              <a:spcAft>
                <a:spcPts val="300"/>
              </a:spcAft>
            </a:pPr>
            <a:r>
              <a:rPr lang="cs" sz="1200" b="0" i="0" strike="noStrike" cap="none" spc="0" baseline="0" dirty="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dirty="0"/>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cs" sz="1050" b="1" i="0" strike="noStrike" cap="none" spc="50" baseline="0" dirty="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dirty="0">
                <a:solidFill>
                  <a:srgbClr val="000000"/>
                </a:solidFill>
                <a:effectLst/>
                <a:latin typeface="Calibri"/>
                <a:ea typeface="Calibri"/>
                <a:cs typeface="Calibri"/>
              </a:rPr>
              <a:t>Zachycování RCS u zdroje, než dojde k expozici, a nahrazování znečištěného vzduchu čistým.</a:t>
            </a:r>
          </a:p>
          <a:p>
            <a:endParaRPr lang="en-US" dirty="0"/>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dirty="0">
                <a:solidFill>
                  <a:srgbClr val="EF9A2E"/>
                </a:solidFill>
                <a:effectLst/>
                <a:latin typeface="Futura Medium"/>
                <a:ea typeface="Futura Medium"/>
                <a:cs typeface="Futura Medium"/>
              </a:rPr>
              <a:t>OCHRANNÉ PROSTŘEDKY</a:t>
            </a:r>
          </a:p>
          <a:p>
            <a:r>
              <a:rPr lang="cs" sz="1200" b="0" i="0" strike="noStrike" cap="none" spc="0" baseline="0" dirty="0">
                <a:solidFill>
                  <a:srgbClr val="000000"/>
                </a:solidFill>
                <a:effectLst/>
                <a:latin typeface="Calibri"/>
                <a:ea typeface="Calibri"/>
                <a:cs typeface="Calibri"/>
              </a:rPr>
              <a:t>OOP (např. roušky) chrání pracovníky před prachem, pokud ostatní opatření neomezují expozici dostatečným způsobem</a:t>
            </a:r>
          </a:p>
          <a:p>
            <a:endParaRPr lang="en-US" dirty="0"/>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dirty="0">
                <a:solidFill>
                  <a:srgbClr val="EF9A2E"/>
                </a:solidFill>
                <a:effectLst/>
                <a:latin typeface="Futura Medium"/>
                <a:ea typeface="Futura Medium"/>
                <a:cs typeface="Futura Medium"/>
              </a:rPr>
              <a:t>VODA</a:t>
            </a:r>
          </a:p>
          <a:p>
            <a:pPr>
              <a:spcAft>
                <a:spcPts val="300"/>
              </a:spcAft>
            </a:pPr>
            <a:r>
              <a:rPr lang="cs" sz="1200" b="0" i="0" strike="noStrike" cap="none" spc="0" baseline="0" dirty="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dirty="0"/>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000" i="0" strike="noStrike" cap="none" spc="0" baseline="0" dirty="0">
                <a:solidFill>
                  <a:srgbClr val="F6A317"/>
                </a:solidFill>
                <a:effectLst/>
                <a:latin typeface="Helvetica"/>
                <a:ea typeface="Helvetica"/>
                <a:cs typeface="Helvetica"/>
              </a:rPr>
              <a:t>RIZIKA TÉTO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64898"/>
            <a:ext cx="5453624" cy="3773528"/>
          </a:xfrm>
        </p:spPr>
        <p:txBody>
          <a:bodyPr anchor="t"/>
          <a:lstStyle/>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Tato aktivita může být velmi prašná</a:t>
            </a:r>
          </a:p>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18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18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18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000" i="0" strike="noStrike" cap="none" spc="0" baseline="0" dirty="0">
                <a:solidFill>
                  <a:srgbClr val="F6A317"/>
                </a:solidFill>
                <a:effectLst/>
                <a:latin typeface="Helvetica"/>
                <a:ea typeface="Helvetica"/>
                <a:cs typeface="Helvetica"/>
              </a:rPr>
              <a:t>JAK VYPRAZDŇOVÁNÍ PYTLŮ VYTVÁŘÍ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567285" cy="2938988"/>
          </a:xfrm>
        </p:spPr>
        <p:txBody>
          <a:bodyPr anchor="t"/>
          <a:lstStyle/>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Při vyprazdňování pytlů se do vzduchu dostává prach</a:t>
            </a:r>
          </a:p>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Rychlé vyprazdňování pytlů generuje velké množství prachu, snižuje kvalitu vzduchu a může pracovníky vystavit RCS </a:t>
            </a:r>
          </a:p>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Nejvíce se práší při manipulaci s jemnými, suchými drcenými materiály.</a:t>
            </a:r>
          </a:p>
          <a:p>
            <a:pPr>
              <a:lnSpc>
                <a:spcPts val="2700"/>
              </a:lnSpc>
            </a:pPr>
            <a:r>
              <a:rPr lang="cs" sz="1800" b="0" i="0" strike="noStrike" cap="none" spc="0" baseline="0" dirty="0">
                <a:solidFill>
                  <a:srgbClr val="000000"/>
                </a:solidFill>
                <a:effectLst/>
                <a:latin typeface="Helvetica"/>
                <a:ea typeface="Helvetica"/>
                <a:cs typeface="Helvetica"/>
              </a:rPr>
              <a:t>Toto školení pokrývá dva typy pytlů, u nichž vyžaduje bezpečná manipulace různá opatření.</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i="0" strike="noStrike" cap="none" spc="0" baseline="0" dirty="0">
                <a:solidFill>
                  <a:srgbClr val="F6A317"/>
                </a:solidFill>
                <a:effectLst/>
                <a:latin typeface="Helvetica"/>
                <a:ea typeface="Helvetica"/>
                <a:cs typeface="Helvetica"/>
              </a:rPr>
              <a:t>MALÉ PYTLE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282774"/>
            <a:ext cx="6812277" cy="3682369"/>
          </a:xfrm>
        </p:spPr>
        <p:txBody>
          <a:bodyPr anchor="t"/>
          <a:lstStyle/>
          <a:p>
            <a:pPr>
              <a:spcAft>
                <a:spcPts val="1000"/>
              </a:spcAft>
            </a:pPr>
            <a:r>
              <a:rPr lang="cs" sz="1800" b="0" i="0" strike="noStrike" cap="none" spc="0" baseline="0" dirty="0">
                <a:solidFill>
                  <a:srgbClr val="000000"/>
                </a:solidFill>
                <a:effectLst/>
                <a:latin typeface="Helvetica"/>
                <a:ea typeface="Helvetica"/>
                <a:cs typeface="Helvetica"/>
              </a:rPr>
              <a:t>Jak postupovat, aby se při vyprazdňování pytlů omezila prašnost:</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Dle možností použijte automatické či poloautomatické vyprazdňovací stanice.</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Pokud proces nelze automatizovat, měl by být uzavřený. Použijte manuální vyprazdňovací stanici vybavenou odsávací ventilací, pokud je k dispozici.</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Pytel jemně nakloňte tak, aby otevřený konec nemířil na vás.</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Prázdné pytle srolujte přímo v zóně extrakce.</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Pokud nejsou k dispozici jiná opatření, noste OOP.</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Prázdné pytle vkládejte do velkého plastového pytle. Nepřeplňte jej. Než s ním budete manipulovat, zavřete jej.</a:t>
            </a:r>
          </a:p>
        </p:txBody>
      </p:sp>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t="10" b="10"/>
          <a:stretch/>
        </p:blipFill>
        <p:spPr>
          <a:xfrm>
            <a:off x="6968971" y="1640901"/>
            <a:ext cx="4759601" cy="4042262"/>
          </a:xfrm>
          <a:prstGeom prst="rect">
            <a:avLst/>
          </a:prstGeom>
        </p:spPr>
      </p:pic>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i="0" strike="noStrike" cap="none" spc="0" baseline="0" dirty="0">
                <a:solidFill>
                  <a:srgbClr val="F6A317"/>
                </a:solidFill>
                <a:effectLst/>
                <a:latin typeface="Helvetica"/>
                <a:ea typeface="Helvetica"/>
                <a:cs typeface="Helvetica"/>
              </a:rPr>
              <a:t>VELKÉ PYTLE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96420" cy="3682369"/>
          </a:xfrm>
        </p:spPr>
        <p:txBody>
          <a:bodyPr/>
          <a:lstStyle/>
          <a:p>
            <a:pPr>
              <a:spcAft>
                <a:spcPts val="1000"/>
              </a:spcAft>
            </a:pPr>
            <a:r>
              <a:rPr lang="cs" sz="1800" b="0" i="0" strike="noStrike" cap="none" spc="0" baseline="0" dirty="0">
                <a:solidFill>
                  <a:srgbClr val="000000"/>
                </a:solidFill>
                <a:effectLst/>
                <a:latin typeface="Helvetica"/>
                <a:ea typeface="Helvetica"/>
                <a:cs typeface="Helvetica"/>
              </a:rPr>
              <a:t>Jak postupovat, aby se při vyprazdňování pytlů omezila prašnost:</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Dle možností použijte automatické vyprazdňovací stanice. Ty mají dobré těsnění a mechanismy k zachycení prachu a řízení toku materiálu.</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Při manuálním otevírání či nařezávání velkých pytlů používejte OOP.</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Prázdné pytle nestlačujte manuálně, nýbrž je vložte do velkého plastového pytle. Nepřeplňte jej. Než s ním budete manipulovat, zavřete jej.</a:t>
            </a:r>
          </a:p>
          <a:p>
            <a:pPr marL="342900" indent="-342900">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srcRect l="41" r="41"/>
          <a:stretch/>
        </p:blipFill>
        <p:spPr>
          <a:xfrm>
            <a:off x="6592888" y="1608138"/>
            <a:ext cx="5224462" cy="4437062"/>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p:txBody>
          <a:bodyPr anchor="t"/>
          <a:lstStyle/>
          <a:p>
            <a:r>
              <a:rPr lang="cs" sz="3000" i="0" strike="noStrike" cap="none" spc="0" baseline="0" dirty="0">
                <a:solidFill>
                  <a:srgbClr val="F6A317"/>
                </a:solidFill>
                <a:effectLst/>
                <a:latin typeface="Helvetica"/>
                <a:ea typeface="Helvetica"/>
                <a:cs typeface="Helvetica"/>
              </a:rPr>
              <a:t>VYPRAZDŇOVÁNÍ OBALŮ – CO DĚLAT A CO NE</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765284"/>
            <a:ext cx="6378607" cy="3201832"/>
          </a:xfrm>
        </p:spPr>
        <p:txBody>
          <a:bodyPr/>
          <a:lstStyle/>
          <a:p>
            <a:pPr>
              <a:buSzPct val="85000"/>
            </a:pPr>
            <a:r>
              <a:rPr lang="cs" sz="1600" b="0" i="0" strike="noStrike" cap="none" spc="0" baseline="0" dirty="0">
                <a:solidFill>
                  <a:srgbClr val="000000"/>
                </a:solidFill>
                <a:effectLst/>
                <a:latin typeface="Helvetica"/>
                <a:ea typeface="Helvetica"/>
                <a:cs typeface="Helvetica"/>
              </a:rPr>
              <a:t>CO DĚLAT</a:t>
            </a:r>
          </a:p>
          <a:p>
            <a:pPr marL="342900" indent="-342900">
              <a:buSzPct val="85000"/>
              <a:buFont typeface=".Apple Color Emoji UI"/>
              <a:buChar char="✅"/>
            </a:pPr>
            <a:r>
              <a:rPr lang="cs" sz="1600" b="0" i="0" strike="noStrike" cap="none" spc="0" baseline="0" dirty="0">
                <a:solidFill>
                  <a:srgbClr val="000000"/>
                </a:solidFill>
                <a:effectLst/>
                <a:latin typeface="Helvetica"/>
                <a:ea typeface="Helvetica"/>
                <a:cs typeface="Helvetica"/>
              </a:rPr>
              <a:t>Ujistěte se, že systémy extrakce prachu fungují správně</a:t>
            </a:r>
          </a:p>
          <a:p>
            <a:pPr marL="342900" indent="-342900">
              <a:buSzPct val="85000"/>
              <a:buFont typeface=".Apple Color Emoji UI"/>
              <a:buChar char="✅"/>
            </a:pPr>
            <a:r>
              <a:rPr lang="cs" sz="1600" b="0" i="0" strike="noStrike" cap="none" spc="0" baseline="0" dirty="0">
                <a:solidFill>
                  <a:srgbClr val="000000"/>
                </a:solidFill>
                <a:effectLst/>
                <a:latin typeface="Helvetica"/>
                <a:ea typeface="Helvetica"/>
                <a:cs typeface="Helvetica"/>
              </a:rPr>
              <a:t>Kontrolujte známky poškození či špatné funkce a oznamte závady</a:t>
            </a:r>
          </a:p>
          <a:p>
            <a:pPr marL="342900" indent="-342900">
              <a:buSzPct val="85000"/>
              <a:buFont typeface=".Apple Color Emoji UI"/>
              <a:buChar char="✅"/>
            </a:pPr>
            <a:r>
              <a:rPr lang="cs" sz="1600" b="0" i="0" strike="noStrike" cap="none" spc="0" baseline="0" dirty="0">
                <a:solidFill>
                  <a:srgbClr val="000000"/>
                </a:solidFill>
                <a:effectLst/>
                <a:latin typeface="Helvetica"/>
                <a:ea typeface="Helvetica"/>
                <a:cs typeface="Helvetica"/>
              </a:rPr>
              <a:t>Noste OOP (respirátory), pokud nejsou k dispozici jiná opatření</a:t>
            </a:r>
          </a:p>
          <a:p>
            <a:pPr marL="342900" indent="-342900">
              <a:spcAft>
                <a:spcPts val="1000"/>
              </a:spcAft>
              <a:buSzPct val="85000"/>
              <a:buFont typeface=".Apple Color Emoji UI"/>
              <a:buChar char="✅"/>
            </a:pPr>
            <a:r>
              <a:rPr lang="cs" sz="1600" b="0" i="0" strike="noStrike" cap="none" spc="0" baseline="0" dirty="0">
                <a:solidFill>
                  <a:srgbClr val="000000"/>
                </a:solidFill>
                <a:effectLst/>
                <a:latin typeface="Helvetica"/>
                <a:ea typeface="Helvetica"/>
                <a:cs typeface="Helvetica"/>
              </a:rPr>
              <a:t>Úniky odstraňujte okamžitě pomocí vysavače či mokrého čištění</a:t>
            </a:r>
          </a:p>
          <a:p>
            <a:r>
              <a:rPr lang="cs" sz="1600" b="0" i="0" strike="noStrike" cap="none" spc="0" baseline="0" dirty="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Nevyprazdňujte malé pytle příliš rychle</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Nepřeplňujte nádoby na odpad</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Neuklízejte pomocí suchého smetáku či stlačeného vzduchu</a:t>
            </a:r>
          </a:p>
          <a:p>
            <a:pPr marL="342900" indent="-342900">
              <a:buSzPct val="85000"/>
              <a:buFont typeface=".Apple Color Emoji UI"/>
              <a:buChar char="✅"/>
            </a:pPr>
            <a:endParaRPr lang="en-GB" dirty="0"/>
          </a:p>
          <a:p>
            <a:pPr marL="285750" indent="-285750">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155848" y="2086252"/>
            <a:ext cx="4661502"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cs" sz="3000"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Vyprazdňování pytlů může vést k expozici vůči RCS. V zájmu ochrany svého zdraví mějte na paměti tyto zásady:</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Ověřte, zda jsou zapnuty ventilační a extrakční systémy (jsou-li k dispozici)</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Použijte strojní zařízení, je-li k dispozici</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Prázdné pytle opatrně vyprázdněte, aby se omezilo prášení</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Úniky odstraňujte okamžitě</a:t>
            </a:r>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cs" sz="3000" i="0" strike="noStrike" cap="none" spc="0" baseline="0" dirty="0">
                <a:solidFill>
                  <a:srgbClr val="F6A317"/>
                </a:solidFill>
                <a:effectLst/>
                <a:latin typeface="Helvetica"/>
                <a:ea typeface="Helvetica"/>
                <a:cs typeface="+mj-cs"/>
              </a:rPr>
              <a:t>DALŠÍ UČEBNÍ MATERIÁLY</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6228468"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mj-cs"/>
                <a:hlinkClick r:id="rId3" history="0"/>
              </a:rPr>
              <a:t>Osvědčené postupy pro vybalování – malé vaky (list 2.2.1a)</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mj-cs"/>
                <a:hlinkClick r:id="rId3" history="0"/>
              </a:rPr>
              <a:t>Osvědčené postupy pro vybalování – velké vaky (list 2.2.1b)</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mj-cs"/>
                <a:hlinkClick r:id="rId4"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mj-cs"/>
                <a:hlinkClick r:id="rId5" history="0"/>
              </a:rPr>
              <a:t>Průvodce NEPSI pro MSP</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cs typeface="+mj-cs"/>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127501"/>
            <a:ext cx="10022946" cy="707886"/>
          </a:xfrm>
          <a:prstGeom prst="rect">
            <a:avLst/>
          </a:prstGeom>
          <a:noFill/>
          <a:ln>
            <a:noFill/>
          </a:ln>
        </p:spPr>
        <p:txBody>
          <a:bodyPr wrap="square" anchor="ctr">
            <a:spAutoFit/>
          </a:bodyPr>
          <a:lstStyle/>
          <a:p>
            <a:pPr>
              <a:lnSpc>
                <a:spcPts val="2400"/>
              </a:lnSpc>
              <a:spcBef>
                <a:spcPts val="1200"/>
              </a:spcBef>
              <a:spcAft>
                <a:spcPts val="1200"/>
              </a:spcAft>
              <a:buSzPct val="130000"/>
            </a:pPr>
            <a:r>
              <a:rPr lang="cs" b="0" i="0" strike="noStrike" cap="none" spc="0" baseline="0" dirty="0">
                <a:solidFill>
                  <a:srgbClr val="000000"/>
                </a:solidFill>
                <a:effectLst/>
                <a:latin typeface="Calibri"/>
                <a:ea typeface="Calibri"/>
                <a:cs typeface="+mj-cs"/>
              </a:rPr>
              <a:t>Chcete-li další informace o dýchatelném krystalickém oxidu křemičitém, </a:t>
            </a:r>
            <a:br>
              <a:rPr lang="en-US" b="0" i="0" strike="noStrike" cap="none" spc="0" baseline="0" dirty="0">
                <a:solidFill>
                  <a:srgbClr val="000000"/>
                </a:solidFill>
                <a:effectLst/>
                <a:latin typeface="Calibri"/>
                <a:ea typeface="Calibri"/>
                <a:cs typeface="+mj-cs"/>
              </a:rPr>
            </a:br>
            <a:r>
              <a:rPr lang="cs" b="0" i="0" strike="noStrike" cap="none" spc="0" baseline="0" dirty="0">
                <a:solidFill>
                  <a:srgbClr val="000000"/>
                </a:solidFill>
                <a:effectLst/>
                <a:latin typeface="Calibri"/>
                <a:ea typeface="Calibri"/>
                <a:cs typeface="+mj-cs"/>
              </a:rPr>
              <a:t>navštivte e-learningovou platformu NEPSI na stránce </a:t>
            </a:r>
            <a:r>
              <a:rPr lang="cs" b="0" i="0" strike="noStrike" cap="none" spc="0" baseline="0" dirty="0">
                <a:solidFill>
                  <a:srgbClr val="000000"/>
                </a:solidFill>
                <a:effectLst/>
                <a:latin typeface="Calibri"/>
                <a:ea typeface="Calibri"/>
                <a:cs typeface="+mj-cs"/>
                <a:hlinkClick r:id="rId6" history="0"/>
              </a:rPr>
              <a:t>training.nepsi.eu</a:t>
            </a:r>
            <a:r>
              <a:rPr lang="cs" b="0" i="0" strike="noStrike" cap="none" spc="0" baseline="0" dirty="0">
                <a:solidFill>
                  <a:srgbClr val="000000"/>
                </a:solidFill>
                <a:effectLst/>
                <a:latin typeface="Calibri"/>
                <a:ea typeface="Calibri"/>
                <a:cs typeface="+mj-cs"/>
              </a:rPr>
              <a:t> </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85D78FE6-C3A5-498C-BBE9-2E57C529A5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163</TotalTime>
  <Words>1202</Words>
  <Application>Microsoft Macintosh PowerPoint</Application>
  <PresentationFormat>Widescreen</PresentationFormat>
  <Paragraphs>104</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16</cp:revision>
  <dcterms:created xsi:type="dcterms:W3CDTF">2020-01-29T17:43:15Z</dcterms:created>
  <dcterms:modified xsi:type="dcterms:W3CDTF">2024-11-13T11:45:27Z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