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73" r:id="rId6"/>
    <p:sldId id="278" r:id="rId7"/>
    <p:sldId id="268" r:id="rId8"/>
    <p:sldId id="276" r:id="rId9"/>
    <p:sldId id="279" r:id="rId10"/>
    <p:sldId id="259" r:id="rId11"/>
    <p:sldId id="271" r:id="rId12"/>
    <p:sldId id="269" r:id="rId13"/>
    <p:sldId id="270" r:id="rId14"/>
    <p:sldId id="274"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0550B0-52FB-A54F-90E1-3571E8ADE49B}" v="1" dt="2020-12-09T20:36:57.3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295" autoAdjust="0"/>
    <p:restoredTop sz="94626"/>
  </p:normalViewPr>
  <p:slideViewPr>
    <p:cSldViewPr snapToGrid="0">
      <p:cViewPr varScale="1">
        <p:scale>
          <a:sx n="116" d="100"/>
          <a:sy n="116" d="100"/>
        </p:scale>
        <p:origin x="304" y="19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dirty="0"/>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dirty="0"/>
          </a:p>
        </p:txBody>
      </p:sp>
    </p:spTree>
    <p:extLst>
      <p:ext uri="{BB962C8B-B14F-4D97-AF65-F5344CB8AC3E}">
        <p14:creationId xmlns:p14="http://schemas.microsoft.com/office/powerpoint/2010/main" val="2838018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800" b="0" i="0" strike="noStrike" cap="none" spc="0" baseline="0">
                <a:solidFill>
                  <a:srgbClr val="000000"/>
                </a:solidFill>
                <a:effectLst/>
                <a:latin typeface="Calibri"/>
                <a:ea typeface="Calibri"/>
                <a:cs typeface="Calibri"/>
              </a:rPr>
              <a:t>La exposición excesiva a la sílice cristalina respirable (SCR) puede provocar problemas graves de salud a largo plazo a los trabajadores.  Por ello, es importante que todos los trabajadores estén informados sobre las buenas prácticas para limitar o eliminar su exposición al polvo de sílice.</a:t>
            </a:r>
          </a:p>
          <a:p>
            <a:endParaRPr lang="en-US" dirty="0"/>
          </a:p>
          <a:p>
            <a:pPr marL="0" marR="0" lvl="0" indent="0" algn="l" defTabSz="914400" rtl="0" eaLnBrk="1" fontAlgn="auto" latinLnBrk="0" hangingPunct="1">
              <a:lnSpc>
                <a:spcPct val="100000"/>
              </a:lnSpc>
              <a:spcBef>
                <a:spcPct val="0"/>
              </a:spcBef>
              <a:spcAft>
                <a:spcPct val="0"/>
              </a:spcAft>
              <a:buClrTx/>
              <a:buSzTx/>
              <a:buFontTx/>
              <a:buNone/>
              <a:defRPr/>
            </a:pPr>
            <a:r>
              <a:rPr lang="es" sz="1200" b="0" i="0" strike="noStrike" cap="none" spc="0" baseline="0">
                <a:solidFill>
                  <a:srgbClr val="000000"/>
                </a:solidFill>
                <a:effectLst/>
                <a:latin typeface="Calibri"/>
                <a:ea typeface="Calibri"/>
                <a:cs typeface="Calibri"/>
              </a:rPr>
              <a:t>Esta formación proporciona orientaciones sobre el vaciado de bolsas y sacos para materiales que contengan sílice cristalina.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dirty="0"/>
          </a:p>
        </p:txBody>
      </p:sp>
    </p:spTree>
    <p:extLst>
      <p:ext uri="{BB962C8B-B14F-4D97-AF65-F5344CB8AC3E}">
        <p14:creationId xmlns:p14="http://schemas.microsoft.com/office/powerpoint/2010/main" val="3097127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dirty="0"/>
          </a:p>
        </p:txBody>
      </p:sp>
    </p:spTree>
    <p:extLst>
      <p:ext uri="{BB962C8B-B14F-4D97-AF65-F5344CB8AC3E}">
        <p14:creationId xmlns:p14="http://schemas.microsoft.com/office/powerpoint/2010/main" val="51234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s" sz="1200" b="0" i="0" strike="noStrike" cap="none" spc="0" baseline="0">
                <a:solidFill>
                  <a:srgbClr val="000000"/>
                </a:solidFill>
                <a:effectLst/>
                <a:latin typeface="Calibri"/>
                <a:ea typeface="Calibri"/>
                <a:cs typeface="Calibri"/>
              </a:rPr>
              <a:t>Los procesos de vaciado de bolsas y la manipulación indebida de las bolsas vacías puede suponer niveles significativos de exposición al polvo. Por ello, deben seguirse ciertas buenas prácticas en relación con el vaciado de bolsas. Para el vaciado de bolsas pequeñas se recomienda el uso de estaciones automáticas o semiautomáticas de bombeo de bolsas.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dirty="0"/>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s" sz="1200" b="0" i="0" strike="noStrike" cap="none" spc="0" baseline="0">
                <a:solidFill>
                  <a:srgbClr val="000000"/>
                </a:solidFill>
                <a:effectLst/>
                <a:latin typeface="Calibri"/>
                <a:ea typeface="Calibri"/>
                <a:cs typeface="Calibri"/>
              </a:rPr>
              <a:t>Los procesos de vaciado de bolsas y la manipulación indebida de las bolsas vacías puede suponer niveles significativos de exposición al polvo. Por ello, deben seguirse ciertas buenas prácticas en relación con el vaciado de bolsas. Para el vaciado de bolsas pequeñas se recomienda el uso de estaciones automáticas o semiautomáticas de bombeo de bolsas.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dirty="0"/>
          </a:p>
        </p:txBody>
      </p:sp>
    </p:spTree>
    <p:extLst>
      <p:ext uri="{BB962C8B-B14F-4D97-AF65-F5344CB8AC3E}">
        <p14:creationId xmlns:p14="http://schemas.microsoft.com/office/powerpoint/2010/main" val="1340199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s" sz="1200" b="0" i="0" strike="noStrike" cap="none" spc="0" baseline="0">
                <a:solidFill>
                  <a:srgbClr val="000000"/>
                </a:solidFill>
                <a:effectLst/>
                <a:latin typeface="Calibri"/>
                <a:ea typeface="Calibri"/>
                <a:cs typeface="Calibri"/>
              </a:rPr>
              <a:t>Aunque no siempre es necesario, se recomienda el uso de estaciones automáticas o semiautomáticas de vertido de bolsas para reducir los errores humanos y los daños.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es" sz="1200" b="0" i="0" strike="noStrike" cap="none" spc="0" baseline="0">
                <a:solidFill>
                  <a:srgbClr val="000000"/>
                </a:solidFill>
                <a:effectLst/>
                <a:latin typeface="Calibri"/>
                <a:ea typeface="Calibri"/>
                <a:cs typeface="Calibri"/>
              </a:rPr>
              <a:t>Al aplastar las bolsas se crea mucho polvo. Los empleados deberían enrolla las bolsas vacías dentro de la zona de extracción.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es" sz="1200" b="0" i="0" strike="noStrike" cap="none" spc="0" baseline="0">
                <a:solidFill>
                  <a:srgbClr val="000000"/>
                </a:solidFill>
                <a:effectLst/>
                <a:latin typeface="Calibri"/>
                <a:ea typeface="Calibri"/>
                <a:cs typeface="Calibri"/>
              </a:rPr>
              <a:t>Al vaciar los contenidos en una bolsa pequeña, asegúrese de que la apertura queda lejos de usted. Para evitar totalmente la generación de polvo, vacíe la bolsa dentro de un saco grande de plástico apoyado y sostenido por un marco metálico.</a:t>
            </a:r>
          </a:p>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dirty="0"/>
          </a:p>
        </p:txBody>
      </p:sp>
    </p:spTree>
    <p:extLst>
      <p:ext uri="{BB962C8B-B14F-4D97-AF65-F5344CB8AC3E}">
        <p14:creationId xmlns:p14="http://schemas.microsoft.com/office/powerpoint/2010/main" val="2560887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200" b="0" i="0" strike="noStrike" cap="none" spc="0" baseline="0">
                <a:solidFill>
                  <a:srgbClr val="000000"/>
                </a:solidFill>
                <a:effectLst/>
                <a:latin typeface="Calibri"/>
                <a:ea typeface="Calibri"/>
                <a:cs typeface="Calibri"/>
              </a:rPr>
              <a:t>Los sacos son más económicos y ecológicos que usar diversas bolsas pequeñas. Los sacos pueden contener tanto material como un palé entero de bolsas pequeñas. Por ello, cuando están llenos pesan demasiado para poder manejarlos sin la ayuda de una máquina.</a:t>
            </a:r>
          </a:p>
          <a:p>
            <a:endParaRPr lang="en-GB" sz="1200" b="0" i="0" u="none" strike="noStrike" kern="1200" dirty="0">
              <a:solidFill>
                <a:schemeClr val="tx1"/>
              </a:solidFill>
              <a:effectLst/>
              <a:latin typeface="+mn-lt"/>
              <a:ea typeface="+mn-ea"/>
              <a:cs typeface="+mn-cs"/>
            </a:endParaRPr>
          </a:p>
          <a:p>
            <a:r>
              <a:rPr lang="es" sz="1200" b="0" i="0" strike="noStrike" cap="none" spc="0" baseline="0">
                <a:solidFill>
                  <a:srgbClr val="000000"/>
                </a:solidFill>
                <a:effectLst/>
                <a:latin typeface="Calibri"/>
                <a:ea typeface="Calibri"/>
                <a:cs typeface="Calibri"/>
              </a:rPr>
              <a:t>Se recomienda el uso de EPI al cortar el saco para vaciar su contenido. </a:t>
            </a:r>
          </a:p>
          <a:p>
            <a:endParaRPr lang="en-GB" sz="1200" b="0" i="0"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dirty="0"/>
          </a:p>
        </p:txBody>
      </p:sp>
    </p:spTree>
    <p:extLst>
      <p:ext uri="{BB962C8B-B14F-4D97-AF65-F5344CB8AC3E}">
        <p14:creationId xmlns:p14="http://schemas.microsoft.com/office/powerpoint/2010/main" val="2529036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s" sz="1800" b="0" i="0" strike="noStrike" cap="none" spc="0" baseline="0">
                <a:solidFill>
                  <a:srgbClr val="000000"/>
                </a:solidFill>
                <a:effectLst/>
                <a:latin typeface="Calibri"/>
                <a:ea typeface="Calibri"/>
                <a:cs typeface="Calibri"/>
              </a:rPr>
              <a:t>Antes de empezar el proceso de vaciado de bolsas, asegúrese de que funciona tanto el sistema de ventilación como el de extracción. Si sospecha que existe algún problema, contacte con el jefe de planta. Asegúrese de comprobar los factores externos como las corrientes de aire, que pueden incidir notablemente en los sistemas de ventilación.</a:t>
            </a:r>
          </a:p>
          <a:p>
            <a:pPr marL="0" marR="0" lvl="0" indent="0" algn="l" defTabSz="914400" rtl="0" eaLnBrk="1" fontAlgn="auto" latinLnBrk="0" hangingPunct="1">
              <a:lnSpc>
                <a:spcPct val="100000"/>
              </a:lnSpc>
              <a:spcBef>
                <a:spcPct val="0"/>
              </a:spcBef>
              <a:spcAft>
                <a:spcPct val="0"/>
              </a:spcAft>
              <a:buClrTx/>
              <a:buSzTx/>
              <a:buFontTx/>
              <a:buNone/>
              <a:defRPr/>
            </a:pPr>
            <a:endParaRPr lang="en-US" dirty="0"/>
          </a:p>
          <a:p>
            <a:pPr marL="0" marR="0" lvl="0" indent="0" algn="l" defTabSz="914400" rtl="0" eaLnBrk="1" fontAlgn="auto" latinLnBrk="0" hangingPunct="1">
              <a:lnSpc>
                <a:spcPct val="100000"/>
              </a:lnSpc>
              <a:spcBef>
                <a:spcPct val="0"/>
              </a:spcBef>
              <a:spcAft>
                <a:spcPct val="0"/>
              </a:spcAft>
              <a:buClrTx/>
              <a:buSzTx/>
              <a:buFontTx/>
              <a:buNone/>
              <a:defRPr/>
            </a:pPr>
            <a:r>
              <a:rPr lang="es" sz="1800" b="0" i="0" strike="noStrike" cap="none" spc="0" baseline="0">
                <a:solidFill>
                  <a:srgbClr val="000000"/>
                </a:solidFill>
                <a:effectLst/>
                <a:latin typeface="Calibri"/>
                <a:ea typeface="Calibri"/>
                <a:cs typeface="Calibri"/>
              </a:rPr>
              <a:t>Cuando estén disponibles, utilice herramientas de manejo para reducir los errores humanos y daños. No llene demasiado las bolsas para evitar derrames innecesarios que puedan crear riesgos adicionales. Cuando se produzcan derrames, soluciónelos inmediatamente usando métodos de limpieza húmeda o en seco.</a:t>
            </a:r>
          </a:p>
          <a:p>
            <a:pPr marL="0" marR="0" lvl="0" indent="0" algn="l" defTabSz="914400" rtl="0" eaLnBrk="1" fontAlgn="auto" latinLnBrk="0" hangingPunct="1">
              <a:lnSpc>
                <a:spcPct val="100000"/>
              </a:lnSpc>
              <a:spcBef>
                <a:spcPct val="0"/>
              </a:spcBef>
              <a:spcAft>
                <a:spcPct val="0"/>
              </a:spcAft>
              <a:buClrTx/>
              <a:buSzTx/>
              <a:buFontTx/>
              <a:buNone/>
              <a:defRPr/>
            </a:pPr>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dirty="0"/>
          </a:p>
        </p:txBody>
      </p:sp>
    </p:spTree>
    <p:extLst>
      <p:ext uri="{BB962C8B-B14F-4D97-AF65-F5344CB8AC3E}">
        <p14:creationId xmlns:p14="http://schemas.microsoft.com/office/powerpoint/2010/main" val="23047621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dirty="0"/>
          </a:p>
        </p:txBody>
      </p:sp>
    </p:spTree>
    <p:extLst>
      <p:ext uri="{BB962C8B-B14F-4D97-AF65-F5344CB8AC3E}">
        <p14:creationId xmlns:p14="http://schemas.microsoft.com/office/powerpoint/2010/main" val="2469717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dirty="0"/>
          </a:p>
        </p:txBody>
      </p:sp>
    </p:spTree>
    <p:extLst>
      <p:ext uri="{BB962C8B-B14F-4D97-AF65-F5344CB8AC3E}">
        <p14:creationId xmlns:p14="http://schemas.microsoft.com/office/powerpoint/2010/main" val="1916760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dirty="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dirty="0"/>
          </a:p>
        </p:txBody>
      </p:sp>
    </p:spTree>
    <p:extLst>
      <p:ext uri="{BB962C8B-B14F-4D97-AF65-F5344CB8AC3E}">
        <p14:creationId xmlns:p14="http://schemas.microsoft.com/office/powerpoint/2010/main" val="24307532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dirty="0"/>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dirty="0"/>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dirty="0"/>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dirty="0"/>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5CE0D2-EE58-F143-8FC9-DE2A7199D8B8}"/>
              </a:ext>
            </a:extLst>
          </p:cNvPr>
          <p:cNvPicPr>
            <a:picLocks noChangeAspect="1"/>
          </p:cNvPicPr>
          <p:nvPr userDrawn="1"/>
        </p:nvPicPr>
        <p:blipFill>
          <a:blip r:embed="rId10" cstate="print">
            <a:extLst>
              <a:ext uri="{28A0092B-C50C-407E-A947-70E740481C1C}">
                <a14:useLocalDpi xmlns:a14="http://schemas.microsoft.com/office/drawing/2010/main"/>
              </a:ext>
            </a:extLst>
          </a:blip>
          <a:stretch>
            <a:fillRect/>
          </a:stretch>
        </p:blipFill>
        <p:spPr>
          <a:xfrm>
            <a:off x="406304" y="366936"/>
            <a:ext cx="1000630" cy="628302"/>
          </a:xfrm>
          <a:prstGeom prst="rect">
            <a:avLst/>
          </a:prstGeom>
        </p:spPr>
      </p:pic>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s" sz="1000" b="0" i="0" strike="noStrike" cap="none" spc="0" baseline="0">
                <a:solidFill>
                  <a:srgbClr val="000000"/>
                </a:solidFill>
                <a:effectLst/>
                <a:latin typeface="Helvetica"/>
                <a:ea typeface="Helvetica"/>
                <a:cs typeface="Helvetica"/>
              </a:rPr>
              <a:t>Este paquete de formación se ha desarrollado como parte de la Guía de Buenas Prácticas de NEPSI – Consulte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sp>
        <p:nvSpPr>
          <p:cNvPr id="7" name="Text Placeholder 4">
            <a:extLst>
              <a:ext uri="{FF2B5EF4-FFF2-40B4-BE49-F238E27FC236}">
                <a16:creationId xmlns:a16="http://schemas.microsoft.com/office/drawing/2014/main" id="{5A6482CC-0324-A84F-97E9-A03D3526EC1E}"/>
              </a:ext>
            </a:extLst>
          </p:cNvPr>
          <p:cNvSpPr txBox="1"/>
          <p:nvPr userDrawn="1"/>
        </p:nvSpPr>
        <p:spPr>
          <a:xfrm>
            <a:off x="8281851" y="429114"/>
            <a:ext cx="3535499"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s" sz="1400" b="1" i="0" strike="noStrike" cap="none" spc="0" baseline="0" dirty="0">
                <a:solidFill>
                  <a:srgbClr val="F6A317"/>
                </a:solidFill>
                <a:effectLst/>
                <a:latin typeface="Helvetica"/>
                <a:ea typeface="Helvetica"/>
                <a:cs typeface="Helvetica"/>
              </a:rPr>
              <a:t>FORMACIÓN DE BUENAS PRÁCTICAS PARA EL VACIADO DE BOLSAS</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7534274" cy="850900"/>
          </a:xfrm>
        </p:spPr>
        <p:txBody>
          <a:bodyPr anchor="t"/>
          <a:lstStyle/>
          <a:p>
            <a:pPr>
              <a:lnSpc>
                <a:spcPct val="100000"/>
              </a:lnSpc>
            </a:pPr>
            <a:r>
              <a:rPr lang="es" sz="3000" b="1" i="0" strike="noStrike" cap="none" spc="0" baseline="0" dirty="0">
                <a:solidFill>
                  <a:srgbClr val="FFFFFF"/>
                </a:solidFill>
                <a:effectLst/>
                <a:latin typeface="Helvetica"/>
                <a:ea typeface="Helvetica"/>
                <a:cs typeface="Helvetica"/>
              </a:rPr>
              <a:t>FORMACIÓN DE BUENAS PRÁCTICAS PARA EL VACIADO DE BOLSAS</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dirty="0"/>
          </a:p>
        </p:txBody>
      </p:sp>
      <p:sp>
        <p:nvSpPr>
          <p:cNvPr id="2" name="Rectangle 1">
            <a:extLst>
              <a:ext uri="{FF2B5EF4-FFF2-40B4-BE49-F238E27FC236}">
                <a16:creationId xmlns:a16="http://schemas.microsoft.com/office/drawing/2014/main" id="{A6032DB7-3FC0-AB6F-5FEF-0BD49B5C315E}"/>
              </a:ext>
            </a:extLst>
          </p:cNvPr>
          <p:cNvSpPr/>
          <p:nvPr/>
        </p:nvSpPr>
        <p:spPr>
          <a:xfrm>
            <a:off x="8159262" y="365760"/>
            <a:ext cx="3671667" cy="5767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PREÁMBULO (PARA EL INSTRUCTOR)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es" sz="1800" b="0" i="0" strike="noStrike" cap="none" spc="0" baseline="0" dirty="0">
                <a:solidFill>
                  <a:srgbClr val="000000"/>
                </a:solidFill>
                <a:effectLst/>
                <a:latin typeface="Helvetica"/>
                <a:ea typeface="Helvetica"/>
                <a:cs typeface="Helvetica"/>
              </a:rPr>
              <a:t>Como parte de su formación para implementar las Buenas Prácticas de NEPSI, NEPSI ha desarrollado una serie de recursos formativos. </a:t>
            </a:r>
          </a:p>
          <a:p>
            <a:pPr>
              <a:lnSpc>
                <a:spcPts val="2400"/>
              </a:lnSpc>
            </a:pPr>
            <a:r>
              <a:rPr lang="es" sz="1800" b="0" i="0" strike="noStrike" cap="none" spc="0" baseline="0" dirty="0">
                <a:solidFill>
                  <a:srgbClr val="000000"/>
                </a:solidFill>
                <a:effectLst/>
                <a:latin typeface="Helvetica"/>
                <a:ea typeface="Helvetica"/>
                <a:cs typeface="Helvetica"/>
              </a:rPr>
              <a:t>Cada paquete de formación en PowerPoint trata sobre un tema relevante para los trabajadores de todos los sectores que utilizan materiales que contienen sílice cristalina. Los paquetes proporcionan información sobre los riesgos de la exposición al polvo relacionados con el tema, junto con las buenas prácticas y medidas disponibles para reducirlos. El propósito de la formación es informar y formar a los trabajadores para que puedan utilizar las medidas de control de forma eficaz y reducir así su exposición a la sílice cristalina respirable (SCR) en su puesto de trabajo.</a:t>
            </a:r>
          </a:p>
          <a:p>
            <a:pPr>
              <a:lnSpc>
                <a:spcPts val="2400"/>
              </a:lnSpc>
            </a:pPr>
            <a:r>
              <a:rPr lang="es" sz="1800" b="0" i="0" strike="noStrike" cap="none" spc="0" baseline="0" dirty="0">
                <a:solidFill>
                  <a:srgbClr val="000000"/>
                </a:solidFill>
                <a:effectLst/>
                <a:latin typeface="Helvetica"/>
                <a:ea typeface="Helvetica"/>
                <a:cs typeface="Helvetica"/>
              </a:rPr>
              <a:t>Use la plantilla en blanco y los marcadores de posición para añadir información adicional a este paquete de formación.</a:t>
            </a:r>
          </a:p>
        </p:txBody>
      </p:sp>
    </p:spTree>
    <p:extLst>
      <p:ext uri="{BB962C8B-B14F-4D97-AF65-F5344CB8AC3E}">
        <p14:creationId xmlns:p14="http://schemas.microsoft.com/office/powerpoint/2010/main" val="14648366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IMPORTANTE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es" sz="1800" b="0" i="0" strike="noStrike" cap="none" spc="0" baseline="0" dirty="0">
                <a:solidFill>
                  <a:srgbClr val="000000"/>
                </a:solidFill>
                <a:effectLst/>
                <a:latin typeface="Helvetica"/>
                <a:ea typeface="Helvetica"/>
                <a:cs typeface="Helvetica"/>
              </a:rPr>
              <a:t>El contenido de la información de este PowerPoint de formación es de carácter orientativo e informativo. No se trata de una norma o reglamentación, y tampoco crea ninguna obligación legal ni altera las obligaciones existentes creadas por la legislación y las políticas.</a:t>
            </a:r>
          </a:p>
        </p:txBody>
      </p:sp>
    </p:spTree>
    <p:extLst>
      <p:ext uri="{BB962C8B-B14F-4D97-AF65-F5344CB8AC3E}">
        <p14:creationId xmlns:p14="http://schemas.microsoft.com/office/powerpoint/2010/main" val="150499471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es" sz="3000" b="1" i="0" strike="noStrike" cap="none" spc="0" baseline="0" dirty="0">
                <a:solidFill>
                  <a:srgbClr val="F6A317"/>
                </a:solidFill>
                <a:effectLst/>
                <a:latin typeface="Helvetica"/>
                <a:ea typeface="Helvetica"/>
                <a:cs typeface="Helvetica"/>
              </a:rPr>
              <a:t>INTRODUCCIÓN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spcBef>
                <a:spcPts val="600"/>
              </a:spcBef>
              <a:spcAft>
                <a:spcPts val="1000"/>
              </a:spcAft>
            </a:pPr>
            <a:r>
              <a:rPr lang="es" sz="1800" b="1" i="0" strike="noStrike" cap="none" spc="0" baseline="0" dirty="0">
                <a:solidFill>
                  <a:srgbClr val="000000"/>
                </a:solidFill>
                <a:effectLst/>
                <a:latin typeface="Helvetica"/>
                <a:ea typeface="Helvetica"/>
                <a:cs typeface="Helvetica"/>
              </a:rPr>
              <a:t>Aprender a protegerse a uno mismo contra los riesgos para la salud relacionados con el trabajo es una prioridad.</a:t>
            </a:r>
          </a:p>
          <a:p>
            <a:pPr>
              <a:lnSpc>
                <a:spcPts val="2400"/>
              </a:lnSpc>
              <a:spcBef>
                <a:spcPts val="600"/>
              </a:spcBef>
            </a:pPr>
            <a:r>
              <a:rPr lang="es" sz="1800" b="0" i="0" strike="noStrike" cap="none" spc="0" baseline="0" dirty="0">
                <a:solidFill>
                  <a:srgbClr val="000000"/>
                </a:solidFill>
                <a:effectLst/>
                <a:latin typeface="Helvetica"/>
                <a:ea typeface="Helvetica"/>
                <a:cs typeface="Helvetica"/>
              </a:rPr>
              <a:t>En esta formación, usted recibirá:</a:t>
            </a:r>
          </a:p>
          <a:p>
            <a:pPr marL="285750" indent="-285750">
              <a:lnSpc>
                <a:spcPts val="2400"/>
              </a:lnSpc>
              <a:spcBef>
                <a:spcPts val="600"/>
              </a:spcBef>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Información sobre los riesgos que implica el vaciado de bolsas.</a:t>
            </a:r>
          </a:p>
          <a:p>
            <a:pPr marL="285750" indent="-285750">
              <a:lnSpc>
                <a:spcPts val="2400"/>
              </a:lnSpc>
              <a:spcBef>
                <a:spcPts val="600"/>
              </a:spcBef>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Orientaciones específicas y buenas prácticas al vaciar bolsas y sacos.</a:t>
            </a:r>
          </a:p>
          <a:p>
            <a:pPr marL="285750" indent="-285750">
              <a:lnSpc>
                <a:spcPts val="2400"/>
              </a:lnSpc>
              <a:spcBef>
                <a:spcPts val="600"/>
              </a:spcBef>
              <a:buFont typeface="Arial" panose="020B0604020202020204" pitchFamily="34" charset="0"/>
              <a:buChar char="•"/>
            </a:pPr>
            <a:r>
              <a:rPr lang="es" sz="1800" b="0" i="0" strike="noStrike" cap="none" spc="0" baseline="0" dirty="0">
                <a:solidFill>
                  <a:srgbClr val="FF0000"/>
                </a:solidFill>
                <a:effectLst/>
                <a:latin typeface="Helvetica"/>
                <a:ea typeface="Helvetica"/>
                <a:cs typeface="Helvetica"/>
              </a:rPr>
              <a:t>Texto a rellenar por parte del instructor – si ha añadido una diapositiva personalizada, inserte un breve resumen del material contextual.</a:t>
            </a:r>
          </a:p>
          <a:p>
            <a:pPr marL="285750" indent="-285750">
              <a:lnSpc>
                <a:spcPts val="2400"/>
              </a:lnSpc>
              <a:spcBef>
                <a:spcPts val="600"/>
              </a:spcBef>
              <a:buFont typeface="Arial" panose="020B0604020202020204" pitchFamily="34" charset="0"/>
              <a:buChar char="•"/>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Placeholder 4">
            <a:extLst>
              <a:ext uri="{FF2B5EF4-FFF2-40B4-BE49-F238E27FC236}">
                <a16:creationId xmlns:a16="http://schemas.microsoft.com/office/drawing/2014/main" id="{20AB2A23-D707-4FA4-B47B-5E5073EA9AF8}"/>
              </a:ext>
            </a:extLst>
          </p:cNvPr>
          <p:cNvPicPr>
            <a:picLocks noGrp="1" noChangeAspect="1"/>
          </p:cNvPicPr>
          <p:nvPr>
            <p:ph type="pic" sz="quarter" idx="12"/>
          </p:nvPr>
        </p:nvPicPr>
        <p:blipFill>
          <a:blip r:embed="rId4"/>
          <a:srcRect t="11" b="11"/>
          <a:stretch>
            <a:fillRect/>
          </a:stretch>
        </p:blipFill>
        <p:spPr>
          <a:prstGeom prst="rect">
            <a:avLst/>
          </a:prstGeom>
        </p:spPr>
      </p:pic>
    </p:spTree>
    <p:extLst>
      <p:ext uri="{BB962C8B-B14F-4D97-AF65-F5344CB8AC3E}">
        <p14:creationId xmlns:p14="http://schemas.microsoft.com/office/powerpoint/2010/main" val="406732543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484341"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TÉCNICAS DE CONTROL DEL POLVO</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618345" cy="3682369"/>
          </a:xfrm>
        </p:spPr>
        <p:txBody>
          <a:bodyPr/>
          <a:lstStyle/>
          <a:p>
            <a:pPr>
              <a:lnSpc>
                <a:spcPts val="2400"/>
              </a:lnSpc>
            </a:pPr>
            <a:r>
              <a:rPr lang="es" sz="1800" b="0" i="0" strike="noStrike" cap="none" spc="0" baseline="0" dirty="0">
                <a:solidFill>
                  <a:srgbClr val="000000"/>
                </a:solidFill>
                <a:effectLst/>
                <a:latin typeface="Helvetica"/>
                <a:ea typeface="Helvetica"/>
                <a:cs typeface="Helvetica"/>
              </a:rPr>
              <a:t>Los procesos de vaciado de bolsas están respaldados por técnicas de cerramiento, extracción/ventilación y EPI, tres de las cinco principales técnicas de control de polvo.</a:t>
            </a:r>
          </a:p>
        </p:txBody>
      </p:sp>
      <p:pic>
        <p:nvPicPr>
          <p:cNvPr id="10" name="Picture 9" descr="A screenshot of a cell phone&#10;&#10;Description automatically generated">
            <a:extLst>
              <a:ext uri="{FF2B5EF4-FFF2-40B4-BE49-F238E27FC236}">
                <a16:creationId xmlns:a16="http://schemas.microsoft.com/office/drawing/2014/main" id="{0A4FF0BC-CD02-CE45-8E5D-C17478572F6C}"/>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12" name="Picture 11" descr="A screenshot of a cell phone&#10;&#10;Description automatically generated">
            <a:extLst>
              <a:ext uri="{FF2B5EF4-FFF2-40B4-BE49-F238E27FC236}">
                <a16:creationId xmlns:a16="http://schemas.microsoft.com/office/drawing/2014/main" id="{0FDE9C5F-E39C-0741-A46F-6A3D5B66934B}"/>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3" name="Picture 12" descr="A screenshot of a cell phone&#10;&#10;Description automatically generated">
            <a:extLst>
              <a:ext uri="{FF2B5EF4-FFF2-40B4-BE49-F238E27FC236}">
                <a16:creationId xmlns:a16="http://schemas.microsoft.com/office/drawing/2014/main" id="{1CB1C758-72DE-A948-B84D-6FEC264CCEF8}"/>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14" name="Picture 13" descr="A screenshot of a cell phone&#10;&#10;Description automatically generated">
            <a:extLst>
              <a:ext uri="{FF2B5EF4-FFF2-40B4-BE49-F238E27FC236}">
                <a16:creationId xmlns:a16="http://schemas.microsoft.com/office/drawing/2014/main" id="{39A95D21-133A-2C4D-BED8-49444FEA5AC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15" name="Picture 14" descr="A screenshot of a cell phone&#10;&#10;Description automatically generated">
            <a:extLst>
              <a:ext uri="{FF2B5EF4-FFF2-40B4-BE49-F238E27FC236}">
                <a16:creationId xmlns:a16="http://schemas.microsoft.com/office/drawing/2014/main" id="{CFD2A1D9-CDEC-B845-81BA-21F68A5BC003}"/>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16" name="TextBox 15">
            <a:extLst>
              <a:ext uri="{FF2B5EF4-FFF2-40B4-BE49-F238E27FC236}">
                <a16:creationId xmlns:a16="http://schemas.microsoft.com/office/drawing/2014/main" id="{A190AA7F-7A5C-3A44-B842-7E36550CCADC}"/>
              </a:ext>
            </a:extLst>
          </p:cNvPr>
          <p:cNvSpPr txBox="1"/>
          <p:nvPr/>
        </p:nvSpPr>
        <p:spPr>
          <a:xfrm>
            <a:off x="6579514" y="1702138"/>
            <a:ext cx="2134063" cy="1845884"/>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BUENA HIGIENE / LIMPIEZA</a:t>
            </a:r>
          </a:p>
          <a:p>
            <a:r>
              <a:rPr lang="es" sz="1200" b="0" i="0" strike="noStrike" cap="none" spc="0" baseline="0">
                <a:solidFill>
                  <a:srgbClr val="000000"/>
                </a:solidFill>
                <a:effectLst/>
                <a:latin typeface="Calibri"/>
                <a:ea typeface="Calibri"/>
                <a:cs typeface="Calibri"/>
              </a:rPr>
              <a:t>El lavado de la ropa de trabajo y la aspiración del polvo producido por los procesos evita la acumulación de polvo a lo largo del tiempo. Un lugar de trabajo limpio es un lugar seguro.</a:t>
            </a:r>
          </a:p>
          <a:p>
            <a:endParaRPr lang="en-US" dirty="0"/>
          </a:p>
        </p:txBody>
      </p:sp>
      <p:sp>
        <p:nvSpPr>
          <p:cNvPr id="17" name="TextBox 16">
            <a:extLst>
              <a:ext uri="{FF2B5EF4-FFF2-40B4-BE49-F238E27FC236}">
                <a16:creationId xmlns:a16="http://schemas.microsoft.com/office/drawing/2014/main" id="{8BB31F04-6F1B-7C44-AD58-2066BAD92F03}"/>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CIERRE</a:t>
            </a:r>
          </a:p>
          <a:p>
            <a:pPr>
              <a:spcAft>
                <a:spcPts val="300"/>
              </a:spcAft>
            </a:pPr>
            <a:r>
              <a:rPr lang="es" sz="1200" b="0" i="0" strike="noStrike" cap="none" spc="0" baseline="0">
                <a:solidFill>
                  <a:srgbClr val="000000"/>
                </a:solidFill>
                <a:effectLst/>
                <a:latin typeface="Calibri"/>
                <a:ea typeface="Calibri"/>
                <a:cs typeface="Calibri"/>
              </a:rPr>
              <a:t>Llevar a cabo procesos que generen SCR en un entorno sellado evita la exposición al polvo en origen.</a:t>
            </a:r>
          </a:p>
          <a:p>
            <a:pPr>
              <a:spcAft>
                <a:spcPts val="300"/>
              </a:spcAft>
            </a:pPr>
            <a:endParaRPr lang="en-US" dirty="0"/>
          </a:p>
        </p:txBody>
      </p:sp>
      <p:sp>
        <p:nvSpPr>
          <p:cNvPr id="18" name="TextBox 17">
            <a:extLst>
              <a:ext uri="{FF2B5EF4-FFF2-40B4-BE49-F238E27FC236}">
                <a16:creationId xmlns:a16="http://schemas.microsoft.com/office/drawing/2014/main" id="{17252FA7-9898-C944-A4ED-422A0BBA4364}"/>
              </a:ext>
            </a:extLst>
          </p:cNvPr>
          <p:cNvSpPr txBox="1"/>
          <p:nvPr/>
        </p:nvSpPr>
        <p:spPr>
          <a:xfrm>
            <a:off x="6579515" y="4852473"/>
            <a:ext cx="2195562" cy="1508105"/>
          </a:xfrm>
          <a:prstGeom prst="rect">
            <a:avLst/>
          </a:prstGeom>
          <a:noFill/>
        </p:spPr>
        <p:txBody>
          <a:bodyPr wrap="square" rtlCol="0">
            <a:spAutoFit/>
          </a:bodyPr>
          <a:lstStyle/>
          <a:p>
            <a:pPr>
              <a:spcAft>
                <a:spcPts val="300"/>
              </a:spcAft>
            </a:pPr>
            <a:r>
              <a:rPr lang="es" sz="1050" b="1" i="0" strike="noStrike" cap="none" spc="50" baseline="0" dirty="0">
                <a:solidFill>
                  <a:srgbClr val="EF9A2E"/>
                </a:solidFill>
                <a:effectLst/>
                <a:latin typeface="Futura Medium"/>
                <a:ea typeface="Futura Medium"/>
                <a:cs typeface="Futura Medium"/>
              </a:rPr>
              <a:t>EXTRACCIÓN / VENTILACIÓN</a:t>
            </a:r>
          </a:p>
          <a:p>
            <a:pPr>
              <a:spcAft>
                <a:spcPts val="300"/>
              </a:spcAft>
            </a:pPr>
            <a:r>
              <a:rPr lang="es" sz="1200" b="0" i="0" strike="noStrike" cap="none" spc="0" baseline="0" dirty="0">
                <a:solidFill>
                  <a:srgbClr val="000000"/>
                </a:solidFill>
                <a:effectLst/>
                <a:latin typeface="Calibri"/>
                <a:ea typeface="Calibri"/>
                <a:cs typeface="Calibri"/>
              </a:rPr>
              <a:t>Captar </a:t>
            </a:r>
            <a:r>
              <a:rPr lang="es" sz="1200" dirty="0">
                <a:solidFill>
                  <a:srgbClr val="000000"/>
                </a:solidFill>
                <a:latin typeface="Calibri"/>
                <a:ea typeface="Calibri"/>
                <a:cs typeface="Calibri"/>
              </a:rPr>
              <a:t>la SCR</a:t>
            </a:r>
            <a:r>
              <a:rPr lang="es" sz="1200" b="0" i="0" strike="noStrike" cap="none" spc="0" baseline="0" dirty="0">
                <a:solidFill>
                  <a:srgbClr val="000000"/>
                </a:solidFill>
                <a:effectLst/>
                <a:latin typeface="Calibri"/>
                <a:ea typeface="Calibri"/>
                <a:cs typeface="Calibri"/>
              </a:rPr>
              <a:t> en origen, antes de que podamos estar expuestos, y sustituir el aire contaminado con aire limpio.</a:t>
            </a:r>
          </a:p>
          <a:p>
            <a:endParaRPr lang="en-US" dirty="0"/>
          </a:p>
        </p:txBody>
      </p:sp>
      <p:sp>
        <p:nvSpPr>
          <p:cNvPr id="19" name="TextBox 18">
            <a:extLst>
              <a:ext uri="{FF2B5EF4-FFF2-40B4-BE49-F238E27FC236}">
                <a16:creationId xmlns:a16="http://schemas.microsoft.com/office/drawing/2014/main" id="{EFBD6A7B-EEA6-9C4B-AF5E-6A76F51CF8CA}"/>
              </a:ext>
            </a:extLst>
          </p:cNvPr>
          <p:cNvSpPr txBox="1"/>
          <p:nvPr/>
        </p:nvSpPr>
        <p:spPr>
          <a:xfrm>
            <a:off x="9787266" y="3131928"/>
            <a:ext cx="2134062" cy="1845884"/>
          </a:xfrm>
          <a:prstGeom prst="rect">
            <a:avLst/>
          </a:prstGeom>
          <a:noFill/>
        </p:spPr>
        <p:txBody>
          <a:bodyPr wrap="square" rtlCol="0">
            <a:spAutoFit/>
          </a:bodyPr>
          <a:lstStyle/>
          <a:p>
            <a:pPr>
              <a:spcAft>
                <a:spcPts val="300"/>
              </a:spcAft>
            </a:pPr>
            <a:r>
              <a:rPr lang="es" sz="1050" b="1" i="0" strike="noStrike" cap="none" spc="50" baseline="0" dirty="0">
                <a:solidFill>
                  <a:srgbClr val="EF9A2E"/>
                </a:solidFill>
                <a:effectLst/>
                <a:latin typeface="Futura Medium"/>
                <a:ea typeface="Futura Medium"/>
                <a:cs typeface="Futura Medium"/>
              </a:rPr>
              <a:t>EQUIPOS DE PROTECCIÓN</a:t>
            </a:r>
          </a:p>
          <a:p>
            <a:r>
              <a:rPr lang="es" sz="1200" b="0" i="0" strike="noStrike" cap="none" spc="0" baseline="0" dirty="0">
                <a:solidFill>
                  <a:srgbClr val="000000"/>
                </a:solidFill>
                <a:effectLst/>
                <a:latin typeface="Calibri"/>
                <a:ea typeface="Calibri"/>
                <a:cs typeface="Calibri"/>
              </a:rPr>
              <a:t>Los EPI (por ejemplo, las mascarillas), protegen a los trabajadores del polvo cuando todas las demás medidas de control son insuficientes para controlar los riesgos de exposición.</a:t>
            </a:r>
          </a:p>
          <a:p>
            <a:endParaRPr lang="en-US" dirty="0"/>
          </a:p>
        </p:txBody>
      </p:sp>
      <p:sp>
        <p:nvSpPr>
          <p:cNvPr id="20" name="TextBox 19">
            <a:extLst>
              <a:ext uri="{FF2B5EF4-FFF2-40B4-BE49-F238E27FC236}">
                <a16:creationId xmlns:a16="http://schemas.microsoft.com/office/drawing/2014/main" id="{35F6BAD4-9655-6A40-A26D-474E75EDD087}"/>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AGUA</a:t>
            </a:r>
          </a:p>
          <a:p>
            <a:pPr>
              <a:spcAft>
                <a:spcPts val="300"/>
              </a:spcAft>
            </a:pPr>
            <a:r>
              <a:rPr lang="es" sz="1200" b="0" i="0" strike="noStrike" cap="none" spc="0" baseline="0">
                <a:solidFill>
                  <a:srgbClr val="000000"/>
                </a:solidFill>
                <a:effectLst/>
                <a:latin typeface="Calibri"/>
                <a:ea typeface="Calibri"/>
                <a:cs typeface="Calibri"/>
              </a:rPr>
              <a:t>Que los procesos se realicen en un entorno húmedo evita que el polvo se transporte por el aire, ya que el agua captura las partículas.</a:t>
            </a:r>
          </a:p>
          <a:p>
            <a:pPr>
              <a:spcAft>
                <a:spcPts val="300"/>
              </a:spcAft>
            </a:pPr>
            <a:endParaRPr lang="en-US" dirty="0"/>
          </a:p>
        </p:txBody>
      </p:sp>
    </p:spTree>
    <p:extLst>
      <p:ext uri="{BB962C8B-B14F-4D97-AF65-F5344CB8AC3E}">
        <p14:creationId xmlns:p14="http://schemas.microsoft.com/office/powerpoint/2010/main" val="126696117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RIESGOS DE ESTA ACTIVIDAD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Esta actividad puede generar mucho polvo</a:t>
            </a:r>
          </a:p>
          <a:p>
            <a:pPr marL="342900" indent="-34290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La exposición a largo plazo a niveles altos de SCR puede causar enfermedades respiratorias incapacitantes.</a:t>
            </a:r>
          </a:p>
          <a:p>
            <a:pPr>
              <a:lnSpc>
                <a:spcPts val="2400"/>
              </a:lnSpc>
            </a:pPr>
            <a:r>
              <a:rPr lang="es" sz="1800" b="0" i="0" strike="noStrike" cap="none" spc="0" baseline="0" dirty="0">
                <a:solidFill>
                  <a:srgbClr val="000000"/>
                </a:solidFill>
                <a:effectLst/>
                <a:latin typeface="Helvetica"/>
                <a:ea typeface="Helvetica"/>
                <a:cs typeface="Helvetica"/>
              </a:rPr>
              <a:t>Es importante protegernos a diario de la exposición a este polvo transportado por el aire. </a:t>
            </a:r>
          </a:p>
          <a:p>
            <a:pPr>
              <a:lnSpc>
                <a:spcPts val="2400"/>
              </a:lnSpc>
            </a:pPr>
            <a:r>
              <a:rPr lang="es" sz="1800" b="0" i="0" strike="noStrike" cap="none" spc="0" baseline="0" dirty="0">
                <a:solidFill>
                  <a:srgbClr val="000000"/>
                </a:solidFill>
                <a:effectLst/>
                <a:latin typeface="Helvetica"/>
                <a:ea typeface="Helvetica"/>
                <a:cs typeface="Helvetica"/>
              </a:rPr>
              <a:t>Si seguimos ahora las siguientes buenas prácticas estamos protegiendo nuestra salud para el futuro.</a:t>
            </a:r>
          </a:p>
          <a:p>
            <a:pPr>
              <a:lnSpc>
                <a:spcPts val="2400"/>
              </a:lnSpc>
            </a:pPr>
            <a:r>
              <a:rPr lang="es" sz="1800" b="0" i="0" strike="noStrike" cap="none" spc="0" baseline="0" dirty="0">
                <a:solidFill>
                  <a:srgbClr val="000000"/>
                </a:solidFill>
                <a:effectLst/>
                <a:latin typeface="Helvetica"/>
                <a:ea typeface="Helvetica"/>
                <a:cs typeface="Helvetica"/>
              </a:rPr>
              <a:t>¿Cómo va a pasar su jubilación?</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CÓMO EL VACIADO DE BOLSAS GENERA </a:t>
            </a:r>
            <a:r>
              <a:rPr lang="es" sz="3000" dirty="0">
                <a:latin typeface="Helvetica"/>
                <a:ea typeface="Helvetica"/>
                <a:cs typeface="Helvetica"/>
              </a:rPr>
              <a:t>SCR</a:t>
            </a:r>
            <a:endParaRPr lang="es" sz="3000" b="1" i="0" strike="noStrike" cap="none" spc="0" baseline="0" dirty="0">
              <a:solidFill>
                <a:srgbClr val="F6A317"/>
              </a:solidFill>
              <a:effectLst/>
              <a:latin typeface="Helvetica"/>
              <a:ea typeface="Helvetica"/>
              <a:cs typeface="Helvetica"/>
            </a:endParaRP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815644" cy="2938988"/>
          </a:xfrm>
        </p:spPr>
        <p:txBody>
          <a:bodyPr anchor="t"/>
          <a:lstStyle/>
          <a:p>
            <a:pPr marL="342900" indent="-342900">
              <a:lnSpc>
                <a:spcPts val="2400"/>
              </a:lnSpc>
              <a:spcBef>
                <a:spcPts val="600"/>
              </a:spcBef>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El vaciado de bolsas causa polvo que se transporta por el aire cuando los contenidos salen de la bolsa.</a:t>
            </a:r>
          </a:p>
          <a:p>
            <a:pPr marL="342900" indent="-342900">
              <a:lnSpc>
                <a:spcPts val="2400"/>
              </a:lnSpc>
              <a:spcBef>
                <a:spcPts val="600"/>
              </a:spcBef>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Un vaciado rápido de bolsas genera mucho polvo, reduce la calidad del aire y expone potencialmente a los trabajadores a la SCR. </a:t>
            </a:r>
          </a:p>
          <a:p>
            <a:pPr marL="342900" indent="-342900">
              <a:lnSpc>
                <a:spcPts val="2400"/>
              </a:lnSpc>
              <a:spcBef>
                <a:spcPts val="600"/>
              </a:spcBef>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Los materiales de polvo fino y seco generan una mayor cantidad de polvo en el aire durante la manipulación.</a:t>
            </a:r>
          </a:p>
          <a:p>
            <a:pPr>
              <a:lnSpc>
                <a:spcPts val="2400"/>
              </a:lnSpc>
              <a:spcBef>
                <a:spcPts val="600"/>
              </a:spcBef>
            </a:pPr>
            <a:r>
              <a:rPr lang="es" sz="1800" b="0" i="0" strike="noStrike" cap="none" spc="0" baseline="0" dirty="0">
                <a:solidFill>
                  <a:srgbClr val="000000"/>
                </a:solidFill>
                <a:effectLst/>
                <a:latin typeface="Helvetica"/>
                <a:ea typeface="Helvetica"/>
                <a:cs typeface="Helvetica"/>
              </a:rPr>
              <a:t>Este paquete de formación contempla dos tipos de bolsas, que requerirán diferentes medidas para manipularlas con seguridad.</a:t>
            </a:r>
          </a:p>
        </p:txBody>
      </p:sp>
      <p:pic>
        <p:nvPicPr>
          <p:cNvPr id="5" name="Picture Placeholder 4">
            <a:extLst>
              <a:ext uri="{FF2B5EF4-FFF2-40B4-BE49-F238E27FC236}">
                <a16:creationId xmlns:a16="http://schemas.microsoft.com/office/drawing/2014/main" id="{A6AD1ABC-1D28-4C4B-9A2A-798FBEEA55CC}"/>
              </a:ext>
            </a:extLst>
          </p:cNvPr>
          <p:cNvPicPr>
            <a:picLocks noGrp="1" noChangeAspect="1"/>
          </p:cNvPicPr>
          <p:nvPr>
            <p:ph type="pic" sz="quarter" idx="12"/>
          </p:nvPr>
        </p:nvPicPr>
        <p:blipFill>
          <a:blip r:embed="rId3"/>
          <a:srcRect t="11" b="11"/>
          <a:stretch>
            <a:fillRect/>
          </a:stretch>
        </p:blipFill>
        <p:spPr>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BOLSAS PEQUEÑAS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82774"/>
            <a:ext cx="6312874" cy="3682369"/>
          </a:xfrm>
        </p:spPr>
        <p:txBody>
          <a:bodyPr anchor="t"/>
          <a:lstStyle/>
          <a:p>
            <a:pPr>
              <a:lnSpc>
                <a:spcPts val="2400"/>
              </a:lnSpc>
              <a:spcBef>
                <a:spcPts val="600"/>
              </a:spcBef>
              <a:spcAft>
                <a:spcPts val="1000"/>
              </a:spcAft>
            </a:pPr>
            <a:r>
              <a:rPr lang="es" sz="1800" b="0" i="0" strike="noStrike" cap="none" spc="0" baseline="0" dirty="0">
                <a:solidFill>
                  <a:srgbClr val="000000"/>
                </a:solidFill>
                <a:effectLst/>
                <a:latin typeface="Helvetica"/>
                <a:ea typeface="Helvetica"/>
                <a:cs typeface="Helvetica"/>
              </a:rPr>
              <a:t>Para minimizar la generación de polvo al vaciar las bolsas:</a:t>
            </a:r>
          </a:p>
          <a:p>
            <a:pPr marL="285750" indent="-285750">
              <a:lnSpc>
                <a:spcPts val="2000"/>
              </a:lnSpc>
              <a:spcBef>
                <a:spcPts val="200"/>
              </a:spcBef>
              <a:buFont typeface="Arial" panose="020B0604020202020204" pitchFamily="34" charset="0"/>
              <a:buChar char="•"/>
            </a:pPr>
            <a:r>
              <a:rPr lang="es" b="0" i="0" strike="noStrike" cap="none" spc="0" baseline="0" dirty="0">
                <a:solidFill>
                  <a:srgbClr val="000000"/>
                </a:solidFill>
                <a:effectLst/>
                <a:latin typeface="Helvetica"/>
                <a:ea typeface="Helvetica"/>
                <a:cs typeface="Helvetica"/>
              </a:rPr>
              <a:t>Use estaciones automáticas o semiautomáticas de vaciado de bolsas siempre que sea posible.</a:t>
            </a:r>
          </a:p>
          <a:p>
            <a:pPr marL="285750" indent="-285750">
              <a:lnSpc>
                <a:spcPts val="2000"/>
              </a:lnSpc>
              <a:spcBef>
                <a:spcPts val="200"/>
              </a:spcBef>
              <a:buFont typeface="Arial" panose="020B0604020202020204" pitchFamily="34" charset="0"/>
              <a:buChar char="•"/>
            </a:pPr>
            <a:r>
              <a:rPr lang="es" b="0" i="0" strike="noStrike" cap="none" spc="0" baseline="0" dirty="0">
                <a:solidFill>
                  <a:srgbClr val="000000"/>
                </a:solidFill>
                <a:effectLst/>
                <a:latin typeface="Helvetica"/>
                <a:ea typeface="Helvetica"/>
                <a:cs typeface="Helvetica"/>
              </a:rPr>
              <a:t>Si el proceso no se puede automatizar, debería realizarse en un entorno cerrado. Utilice, si está disponible, una estación manual de vaciado de bolsas con ventilación por extracción.</a:t>
            </a:r>
          </a:p>
          <a:p>
            <a:pPr marL="285750" indent="-285750">
              <a:lnSpc>
                <a:spcPts val="2000"/>
              </a:lnSpc>
              <a:spcBef>
                <a:spcPts val="200"/>
              </a:spcBef>
              <a:buFont typeface="Arial" panose="020B0604020202020204" pitchFamily="34" charset="0"/>
              <a:buChar char="•"/>
            </a:pPr>
            <a:r>
              <a:rPr lang="es" b="0" i="0" strike="noStrike" cap="none" spc="0" baseline="0" dirty="0">
                <a:solidFill>
                  <a:srgbClr val="000000"/>
                </a:solidFill>
                <a:effectLst/>
                <a:latin typeface="Helvetica"/>
                <a:ea typeface="Helvetica"/>
                <a:cs typeface="Helvetica"/>
              </a:rPr>
              <a:t>Vacíe el contenido de la bolsa con cuidado, con la apertura alejada de usted.</a:t>
            </a:r>
          </a:p>
          <a:p>
            <a:pPr marL="285750" indent="-285750">
              <a:lnSpc>
                <a:spcPts val="2000"/>
              </a:lnSpc>
              <a:spcBef>
                <a:spcPts val="200"/>
              </a:spcBef>
              <a:buFont typeface="Arial" panose="020B0604020202020204" pitchFamily="34" charset="0"/>
              <a:buChar char="•"/>
            </a:pPr>
            <a:r>
              <a:rPr lang="es" b="0" i="0" strike="noStrike" cap="none" spc="0" baseline="0" dirty="0">
                <a:solidFill>
                  <a:srgbClr val="000000"/>
                </a:solidFill>
                <a:effectLst/>
                <a:latin typeface="Helvetica"/>
                <a:ea typeface="Helvetica"/>
                <a:cs typeface="Helvetica"/>
              </a:rPr>
              <a:t>Enrolle las bolsas vacías dentro de la zona de extracción.</a:t>
            </a:r>
          </a:p>
          <a:p>
            <a:pPr marL="285750" indent="-285750">
              <a:lnSpc>
                <a:spcPts val="2000"/>
              </a:lnSpc>
              <a:spcBef>
                <a:spcPts val="200"/>
              </a:spcBef>
              <a:buFont typeface="Arial" panose="020B0604020202020204" pitchFamily="34" charset="0"/>
              <a:buChar char="•"/>
            </a:pPr>
            <a:r>
              <a:rPr lang="es" b="0" i="0" strike="noStrike" cap="none" spc="0" baseline="0" dirty="0">
                <a:solidFill>
                  <a:srgbClr val="000000"/>
                </a:solidFill>
                <a:effectLst/>
                <a:latin typeface="Helvetica"/>
                <a:ea typeface="Helvetica"/>
                <a:cs typeface="Helvetica"/>
              </a:rPr>
              <a:t>Lleve EPI cuando no tenga disponibles otras medidas de control.</a:t>
            </a:r>
          </a:p>
          <a:p>
            <a:pPr marL="285750" indent="-285750">
              <a:lnSpc>
                <a:spcPts val="2000"/>
              </a:lnSpc>
              <a:spcBef>
                <a:spcPts val="200"/>
              </a:spcBef>
              <a:buFont typeface="Arial" panose="020B0604020202020204" pitchFamily="34" charset="0"/>
              <a:buChar char="•"/>
            </a:pPr>
            <a:r>
              <a:rPr lang="es" b="0" i="0" strike="noStrike" cap="none" spc="0" baseline="0" dirty="0">
                <a:solidFill>
                  <a:srgbClr val="000000"/>
                </a:solidFill>
                <a:effectLst/>
                <a:latin typeface="Helvetica"/>
                <a:ea typeface="Helvetica"/>
                <a:cs typeface="Helvetica"/>
              </a:rPr>
              <a:t>Coloque las bolsas vacías dentro de un saco grande de plástico. No lo llene más de la cuenta. Selle el saco antes de su eliminación.</a:t>
            </a:r>
          </a:p>
        </p:txBody>
      </p:sp>
      <p:pic>
        <p:nvPicPr>
          <p:cNvPr id="6" name="Picture Placeholder 5">
            <a:extLst>
              <a:ext uri="{FF2B5EF4-FFF2-40B4-BE49-F238E27FC236}">
                <a16:creationId xmlns:a16="http://schemas.microsoft.com/office/drawing/2014/main" id="{86B10849-2150-4DE3-AC0E-EE895C68CA58}"/>
              </a:ext>
            </a:extLst>
          </p:cNvPr>
          <p:cNvPicPr>
            <a:picLocks noGrp="1" noChangeAspect="1"/>
          </p:cNvPicPr>
          <p:nvPr>
            <p:ph type="pic" sz="quarter" idx="12"/>
          </p:nvPr>
        </p:nvPicPr>
        <p:blipFill>
          <a:blip r:embed="rId3"/>
          <a:srcRect t="10" b="10"/>
          <a:stretch/>
        </p:blipFill>
        <p:spPr>
          <a:xfrm>
            <a:off x="6968971" y="1640901"/>
            <a:ext cx="4759601" cy="4042262"/>
          </a:xfrm>
          <a:prstGeom prst="rect">
            <a:avLst/>
          </a:prstGeom>
        </p:spPr>
      </p:pic>
    </p:spTree>
    <p:extLst>
      <p:ext uri="{BB962C8B-B14F-4D97-AF65-F5344CB8AC3E}">
        <p14:creationId xmlns:p14="http://schemas.microsoft.com/office/powerpoint/2010/main" val="167463339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996418" cy="850900"/>
          </a:xfrm>
        </p:spPr>
        <p:txBody>
          <a:bodyPr/>
          <a:lstStyle/>
          <a:p>
            <a:r>
              <a:rPr lang="es" sz="3000" b="1" i="0" strike="noStrike" cap="none" spc="0" baseline="0" dirty="0">
                <a:solidFill>
                  <a:srgbClr val="F6A317"/>
                </a:solidFill>
                <a:effectLst/>
                <a:latin typeface="Helvetica"/>
                <a:ea typeface="Helvetica"/>
                <a:cs typeface="Helvetica"/>
              </a:rPr>
              <a:t>SACOS (BOLSAS GRANDES)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996420" cy="3682369"/>
          </a:xfrm>
        </p:spPr>
        <p:txBody>
          <a:bodyPr/>
          <a:lstStyle/>
          <a:p>
            <a:pPr>
              <a:lnSpc>
                <a:spcPts val="2400"/>
              </a:lnSpc>
              <a:spcAft>
                <a:spcPts val="1000"/>
              </a:spcAft>
            </a:pPr>
            <a:r>
              <a:rPr lang="es" sz="1800" b="0" i="0" strike="noStrike" cap="none" spc="0" baseline="0" dirty="0">
                <a:solidFill>
                  <a:srgbClr val="000000"/>
                </a:solidFill>
                <a:effectLst/>
                <a:latin typeface="Helvetica"/>
                <a:ea typeface="Helvetica"/>
                <a:cs typeface="Helvetica"/>
              </a:rPr>
              <a:t>Para minimizar la generación de polvo al vaciar las bolsas:</a:t>
            </a:r>
          </a:p>
          <a:p>
            <a:pPr marL="342900" indent="-34290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Use estaciones automáticas de vaciado de bolsas siempre que sea posible. Proporcionan un buen sellado y disponen de sistemas para captar el polvo y controlar el flujo de materiales.</a:t>
            </a:r>
          </a:p>
          <a:p>
            <a:pPr marL="342900" indent="-34290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Use EPI al abrir o cortar los sacos manualmente.</a:t>
            </a:r>
          </a:p>
          <a:p>
            <a:pPr marL="342900" indent="-34290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No comprima manualmente los sacos vacíos. Déjelos dentro de un saco grande de plástico. No lo llene más de la cuenta. Selle el saco antes de su eliminación.</a:t>
            </a:r>
          </a:p>
          <a:p>
            <a:pPr marL="342900" indent="-342900">
              <a:lnSpc>
                <a:spcPts val="2400"/>
              </a:lnSpc>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074E228A-18BC-43A0-B6E6-95FEED15FB66}"/>
              </a:ext>
            </a:extLst>
          </p:cNvPr>
          <p:cNvPicPr>
            <a:picLocks noGrp="1" noChangeAspect="1"/>
          </p:cNvPicPr>
          <p:nvPr>
            <p:ph type="pic" sz="quarter" idx="12"/>
          </p:nvPr>
        </p:nvPicPr>
        <p:blipFill>
          <a:blip r:embed="rId3"/>
          <a:srcRect l="41" r="41"/>
          <a:stretch/>
        </p:blipFill>
        <p:spPr>
          <a:xfrm>
            <a:off x="6592888" y="1608138"/>
            <a:ext cx="5224462" cy="4437062"/>
          </a:xfrm>
          <a:prstGeom prst="rect">
            <a:avLst/>
          </a:prstGeom>
        </p:spPr>
      </p:pic>
    </p:spTree>
    <p:extLst>
      <p:ext uri="{BB962C8B-B14F-4D97-AF65-F5344CB8AC3E}">
        <p14:creationId xmlns:p14="http://schemas.microsoft.com/office/powerpoint/2010/main" val="384183071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75C532-796E-0E45-8861-6D255108102B}"/>
              </a:ext>
            </a:extLst>
          </p:cNvPr>
          <p:cNvSpPr>
            <a:spLocks noGrp="1"/>
          </p:cNvSpPr>
          <p:nvPr>
            <p:ph type="body" sz="quarter" idx="10"/>
          </p:nvPr>
        </p:nvSpPr>
        <p:spPr>
          <a:xfrm>
            <a:off x="777244" y="1640901"/>
            <a:ext cx="6819310" cy="850900"/>
          </a:xfrm>
        </p:spPr>
        <p:txBody>
          <a:bodyPr anchor="t"/>
          <a:lstStyle/>
          <a:p>
            <a:r>
              <a:rPr lang="es" sz="3000" b="1" i="0" strike="noStrike" cap="none" spc="0" baseline="0" dirty="0">
                <a:solidFill>
                  <a:srgbClr val="F6A317"/>
                </a:solidFill>
                <a:effectLst/>
                <a:latin typeface="Helvetica"/>
                <a:ea typeface="Helvetica"/>
                <a:cs typeface="Helvetica"/>
              </a:rPr>
              <a:t>QUÉ HACER Y QUÉ NO HACER DURANTE EL VACIADO DE BOLSAS</a:t>
            </a:r>
          </a:p>
        </p:txBody>
      </p:sp>
      <p:sp>
        <p:nvSpPr>
          <p:cNvPr id="3" name="Text Placeholder 2">
            <a:extLst>
              <a:ext uri="{FF2B5EF4-FFF2-40B4-BE49-F238E27FC236}">
                <a16:creationId xmlns:a16="http://schemas.microsoft.com/office/drawing/2014/main" id="{93220A22-4954-F04B-A3F3-F1A9A2F05281}"/>
              </a:ext>
            </a:extLst>
          </p:cNvPr>
          <p:cNvSpPr>
            <a:spLocks noGrp="1"/>
          </p:cNvSpPr>
          <p:nvPr>
            <p:ph type="body" sz="quarter" idx="11"/>
          </p:nvPr>
        </p:nvSpPr>
        <p:spPr>
          <a:xfrm>
            <a:off x="777241" y="2589500"/>
            <a:ext cx="6378607" cy="3201832"/>
          </a:xfrm>
        </p:spPr>
        <p:txBody>
          <a:bodyPr/>
          <a:lstStyle/>
          <a:p>
            <a:pPr>
              <a:lnSpc>
                <a:spcPct val="100000"/>
              </a:lnSpc>
              <a:spcBef>
                <a:spcPts val="600"/>
              </a:spcBef>
              <a:buSzPct val="85000"/>
            </a:pPr>
            <a:r>
              <a:rPr lang="es" sz="1400" b="1" i="0" strike="noStrike" cap="none" spc="0" baseline="0" dirty="0">
                <a:solidFill>
                  <a:srgbClr val="000000"/>
                </a:solidFill>
                <a:effectLst/>
                <a:latin typeface="Helvetica"/>
                <a:ea typeface="Helvetica"/>
                <a:cs typeface="Helvetica"/>
              </a:rPr>
              <a:t>QUÉ HACER</a:t>
            </a:r>
          </a:p>
          <a:p>
            <a:pPr marL="342900" indent="-342900">
              <a:lnSpc>
                <a:spcPct val="100000"/>
              </a:lnSpc>
              <a:spcBef>
                <a:spcPts val="600"/>
              </a:spcBef>
              <a:buSzPct val="85000"/>
              <a:buFont typeface=".Apple Color Emoji UI"/>
              <a:buChar char="✅"/>
            </a:pPr>
            <a:r>
              <a:rPr lang="es" sz="1400" b="0" i="0" strike="noStrike" cap="none" spc="0" baseline="0" dirty="0">
                <a:solidFill>
                  <a:srgbClr val="000000"/>
                </a:solidFill>
                <a:effectLst/>
                <a:latin typeface="Helvetica"/>
                <a:ea typeface="Helvetica"/>
                <a:cs typeface="Helvetica"/>
              </a:rPr>
              <a:t>Asegurarse de que los sistemas de extracción de polvo funcionan correctamente.</a:t>
            </a:r>
          </a:p>
          <a:p>
            <a:pPr marL="342900" indent="-342900">
              <a:lnSpc>
                <a:spcPct val="100000"/>
              </a:lnSpc>
              <a:spcBef>
                <a:spcPts val="600"/>
              </a:spcBef>
              <a:buSzPct val="85000"/>
              <a:buFont typeface=".Apple Color Emoji UI"/>
              <a:buChar char="✅"/>
            </a:pPr>
            <a:r>
              <a:rPr lang="es" sz="1400" b="0" i="0" strike="noStrike" cap="none" spc="0" baseline="0" dirty="0">
                <a:solidFill>
                  <a:srgbClr val="000000"/>
                </a:solidFill>
                <a:effectLst/>
                <a:latin typeface="Helvetica"/>
                <a:ea typeface="Helvetica"/>
                <a:cs typeface="Helvetica"/>
              </a:rPr>
              <a:t>Buscar señales de daños o mal funcionamiento e informar de los problemas que detecte.</a:t>
            </a:r>
          </a:p>
          <a:p>
            <a:pPr marL="342900" indent="-342900">
              <a:lnSpc>
                <a:spcPct val="100000"/>
              </a:lnSpc>
              <a:spcBef>
                <a:spcPts val="600"/>
              </a:spcBef>
              <a:buSzPct val="85000"/>
              <a:buFont typeface=".Apple Color Emoji UI"/>
              <a:buChar char="✅"/>
            </a:pPr>
            <a:r>
              <a:rPr lang="es" sz="1400" b="0" i="0" strike="noStrike" cap="none" spc="0" baseline="0" dirty="0">
                <a:solidFill>
                  <a:srgbClr val="000000"/>
                </a:solidFill>
                <a:effectLst/>
                <a:latin typeface="Helvetica"/>
                <a:ea typeface="Helvetica"/>
                <a:cs typeface="Helvetica"/>
              </a:rPr>
              <a:t>Llevar EPI (mascarilla antipolvo) si otros controles de polvo no están disponibles.</a:t>
            </a:r>
          </a:p>
          <a:p>
            <a:pPr marL="342900" indent="-342900">
              <a:lnSpc>
                <a:spcPct val="100000"/>
              </a:lnSpc>
              <a:spcBef>
                <a:spcPts val="600"/>
              </a:spcBef>
              <a:spcAft>
                <a:spcPts val="1000"/>
              </a:spcAft>
              <a:buSzPct val="85000"/>
              <a:buFont typeface=".Apple Color Emoji UI"/>
              <a:buChar char="✅"/>
            </a:pPr>
            <a:r>
              <a:rPr lang="es" sz="1400" b="0" i="0" strike="noStrike" cap="none" spc="0" baseline="0" dirty="0">
                <a:solidFill>
                  <a:srgbClr val="000000"/>
                </a:solidFill>
                <a:effectLst/>
                <a:latin typeface="Helvetica"/>
                <a:ea typeface="Helvetica"/>
                <a:cs typeface="Helvetica"/>
              </a:rPr>
              <a:t>Encargarse inmediatamente de solucionar los derrames, mediante la aspiración o la limpieza húmeda.</a:t>
            </a:r>
          </a:p>
          <a:p>
            <a:pPr>
              <a:lnSpc>
                <a:spcPct val="100000"/>
              </a:lnSpc>
              <a:spcBef>
                <a:spcPts val="600"/>
              </a:spcBef>
            </a:pPr>
            <a:r>
              <a:rPr lang="es" sz="1400" b="1" i="0" strike="noStrike" cap="none" spc="0" baseline="0" dirty="0">
                <a:solidFill>
                  <a:srgbClr val="000000"/>
                </a:solidFill>
                <a:effectLst/>
                <a:latin typeface="Helvetica"/>
                <a:ea typeface="Helvetica"/>
                <a:cs typeface="Helvetica"/>
              </a:rPr>
              <a:t>QUÉ NO HACER</a:t>
            </a:r>
          </a:p>
          <a:p>
            <a:pPr marL="285750" indent="-285750">
              <a:lnSpc>
                <a:spcPct val="100000"/>
              </a:lnSpc>
              <a:spcBef>
                <a:spcPts val="600"/>
              </a:spcBef>
              <a:buSzPct val="85000"/>
              <a:buFont typeface=".Apple Color Emoji UI"/>
              <a:buChar char="❌"/>
            </a:pPr>
            <a:r>
              <a:rPr lang="es" sz="1400" b="0" i="0" strike="noStrike" cap="none" spc="0" baseline="0" dirty="0">
                <a:solidFill>
                  <a:srgbClr val="000000"/>
                </a:solidFill>
                <a:effectLst/>
                <a:latin typeface="Helvetica"/>
                <a:ea typeface="Helvetica"/>
                <a:cs typeface="Helvetica"/>
              </a:rPr>
              <a:t>Vaciar el contenido de las bolsas pequeñas demasiado rápido.</a:t>
            </a:r>
          </a:p>
          <a:p>
            <a:pPr marL="285750" indent="-285750">
              <a:lnSpc>
                <a:spcPct val="100000"/>
              </a:lnSpc>
              <a:spcBef>
                <a:spcPts val="600"/>
              </a:spcBef>
              <a:buSzPct val="85000"/>
              <a:buFont typeface=".Apple Color Emoji UI"/>
              <a:buChar char="❌"/>
            </a:pPr>
            <a:r>
              <a:rPr lang="es" sz="1400" b="0" i="0" strike="noStrike" cap="none" spc="0" baseline="0" dirty="0">
                <a:solidFill>
                  <a:srgbClr val="000000"/>
                </a:solidFill>
                <a:effectLst/>
                <a:latin typeface="Helvetica"/>
                <a:ea typeface="Helvetica"/>
                <a:cs typeface="Helvetica"/>
              </a:rPr>
              <a:t>Dejar que los contenedores de residuos se llenen demasiado.</a:t>
            </a:r>
          </a:p>
          <a:p>
            <a:pPr marL="285750" indent="-285750">
              <a:lnSpc>
                <a:spcPct val="100000"/>
              </a:lnSpc>
              <a:spcBef>
                <a:spcPts val="600"/>
              </a:spcBef>
              <a:buSzPct val="85000"/>
              <a:buFont typeface=".Apple Color Emoji UI"/>
              <a:buChar char="❌"/>
            </a:pPr>
            <a:r>
              <a:rPr lang="es" sz="1400" b="0" i="0" strike="noStrike" cap="none" spc="0" baseline="0" dirty="0">
                <a:solidFill>
                  <a:srgbClr val="000000"/>
                </a:solidFill>
                <a:effectLst/>
                <a:latin typeface="Helvetica"/>
                <a:ea typeface="Helvetica"/>
                <a:cs typeface="Helvetica"/>
              </a:rPr>
              <a:t>Limpiar mediante un cepillo seco o aire comprimido.</a:t>
            </a:r>
          </a:p>
          <a:p>
            <a:pPr marL="342900" indent="-342900">
              <a:lnSpc>
                <a:spcPct val="100000"/>
              </a:lnSpc>
              <a:spcBef>
                <a:spcPts val="600"/>
              </a:spcBef>
              <a:buSzPct val="85000"/>
              <a:buFont typeface=".Apple Color Emoji UI"/>
              <a:buChar char="✅"/>
            </a:pPr>
            <a:endParaRPr lang="en-GB" sz="1400" dirty="0"/>
          </a:p>
          <a:p>
            <a:pPr marL="285750" indent="-285750">
              <a:lnSpc>
                <a:spcPct val="100000"/>
              </a:lnSpc>
              <a:spcBef>
                <a:spcPts val="600"/>
              </a:spcBef>
              <a:buFont typeface="Arial" panose="020B0604020202020204" pitchFamily="34" charset="0"/>
              <a:buChar char="•"/>
            </a:pPr>
            <a:endParaRPr lang="en-US" sz="1400" dirty="0"/>
          </a:p>
        </p:txBody>
      </p:sp>
      <p:pic>
        <p:nvPicPr>
          <p:cNvPr id="5" name="Picture Placeholder 4">
            <a:extLst>
              <a:ext uri="{FF2B5EF4-FFF2-40B4-BE49-F238E27FC236}">
                <a16:creationId xmlns:a16="http://schemas.microsoft.com/office/drawing/2014/main" id="{5673BCE9-F112-484A-969D-A6FFF87628DB}"/>
              </a:ext>
            </a:extLst>
          </p:cNvPr>
          <p:cNvPicPr>
            <a:picLocks noGrp="1" noChangeAspect="1"/>
          </p:cNvPicPr>
          <p:nvPr>
            <p:ph type="pic" sz="quarter" idx="12"/>
          </p:nvPr>
        </p:nvPicPr>
        <p:blipFill>
          <a:blip r:embed="rId3"/>
          <a:srcRect t="30" b="30"/>
          <a:stretch>
            <a:fillRect/>
          </a:stretch>
        </p:blipFill>
        <p:spPr>
          <a:xfrm>
            <a:off x="7633366" y="2589500"/>
            <a:ext cx="4183984" cy="3553399"/>
          </a:xfrm>
          <a:prstGeom prst="rect">
            <a:avLst/>
          </a:prstGeom>
        </p:spPr>
      </p:pic>
    </p:spTree>
    <p:extLst>
      <p:ext uri="{BB962C8B-B14F-4D97-AF65-F5344CB8AC3E}">
        <p14:creationId xmlns:p14="http://schemas.microsoft.com/office/powerpoint/2010/main" val="61434175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DIAPOSITIVA VACÍA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es" sz="1800" b="0" i="0" strike="noStrike" cap="none" spc="0" baseline="0" dirty="0">
                <a:solidFill>
                  <a:srgbClr val="000000"/>
                </a:solidFill>
                <a:effectLst/>
                <a:latin typeface="Helvetica"/>
                <a:ea typeface="Helvetica"/>
                <a:cs typeface="Helvetica"/>
              </a:rPr>
              <a:t>Use esta diapositiva para crear materiales personalizados de formación específicos para un entorno/contexto laboral en concreto.</a:t>
            </a:r>
          </a:p>
          <a:p>
            <a:pPr>
              <a:lnSpc>
                <a:spcPts val="2400"/>
              </a:lnSpc>
            </a:pPr>
            <a:r>
              <a:rPr lang="es" sz="1800" b="0" i="0" strike="noStrike" cap="none" spc="0" baseline="0" dirty="0">
                <a:solidFill>
                  <a:srgbClr val="000000"/>
                </a:solidFill>
                <a:effectLst/>
                <a:latin typeface="Helvetica"/>
                <a:ea typeface="Helvetica"/>
                <a:cs typeface="Helvetica"/>
              </a:rPr>
              <a:t>Para cambiar la imagen, haga clic con el botón derecho &gt; Cambiar imagen &gt; </a:t>
            </a:r>
            <a:r>
              <a:rPr lang="es" sz="1800" dirty="0">
                <a:solidFill>
                  <a:srgbClr val="000000"/>
                </a:solidFill>
                <a:latin typeface="Helvetica"/>
                <a:ea typeface="Helvetica"/>
                <a:cs typeface="Helvetica"/>
              </a:rPr>
              <a:t>D</a:t>
            </a:r>
            <a:r>
              <a:rPr lang="es" sz="1800" b="0" i="0" strike="noStrike" cap="none" spc="0" baseline="0" dirty="0">
                <a:solidFill>
                  <a:srgbClr val="000000"/>
                </a:solidFill>
                <a:effectLst/>
                <a:latin typeface="Helvetica"/>
                <a:ea typeface="Helvetica"/>
                <a:cs typeface="Helvetica"/>
              </a:rPr>
              <a:t>esde un archivo.</a:t>
            </a:r>
          </a:p>
          <a:p>
            <a:pPr>
              <a:lnSpc>
                <a:spcPts val="2400"/>
              </a:lnSpc>
            </a:pPr>
            <a:r>
              <a:rPr lang="es" sz="1800" b="0" i="0" strike="noStrike" cap="none" spc="0" baseline="0" dirty="0">
                <a:solidFill>
                  <a:srgbClr val="000000"/>
                </a:solidFill>
                <a:effectLst/>
                <a:latin typeface="Helvetica"/>
                <a:ea typeface="Helvetica"/>
                <a:cs typeface="Helvetica"/>
              </a:rPr>
              <a:t>Para crear más diapositivas, haga clic en «Nueva diapositiva» en la pestaña de arriba.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4663624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CONCLUSIÓN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spcBef>
                <a:spcPts val="600"/>
              </a:spcBef>
              <a:spcAft>
                <a:spcPts val="1000"/>
              </a:spcAft>
            </a:pPr>
            <a:r>
              <a:rPr lang="es" sz="1800" b="0" i="0" strike="noStrike" cap="none" spc="0" baseline="0" dirty="0">
                <a:solidFill>
                  <a:srgbClr val="000000"/>
                </a:solidFill>
                <a:effectLst/>
                <a:latin typeface="Helvetica"/>
                <a:ea typeface="Helvetica"/>
                <a:cs typeface="Helvetica"/>
              </a:rPr>
              <a:t>El vaciado de bolsas puede causar exposición a la SCR. Para proteger su salud, recuerde:</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Compruebe que están en funcionamiento los sistemas de ventilación y extracción (si los hay).</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Utilice siempre que pueda la asistencia de una máquina.</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Elimine las bolsas vacías con cuidado para minimizar la generación de polvo.</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Limpie los derrames inmediatamente.</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4046111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8538206" cy="850900"/>
          </a:xfrm>
        </p:spPr>
        <p:txBody>
          <a:bodyPr/>
          <a:lstStyle/>
          <a:p>
            <a:r>
              <a:rPr lang="es" sz="3000" b="1" i="0" strike="noStrike" cap="none" spc="0" baseline="0">
                <a:solidFill>
                  <a:srgbClr val="F6A317"/>
                </a:solidFill>
                <a:effectLst/>
                <a:latin typeface="Helvetica"/>
                <a:ea typeface="Helvetica"/>
                <a:cs typeface="Helvetica"/>
              </a:rPr>
              <a:t>MATERIALES DE FORMACIÓN ADICIONALES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a:solidFill>
                  <a:srgbClr val="000000"/>
                </a:solidFill>
                <a:effectLst/>
                <a:latin typeface="Helvetica"/>
                <a:ea typeface="Helvetica"/>
                <a:cs typeface="Helvetica"/>
                <a:hlinkClick r:id="rId3" history="0"/>
              </a:rPr>
              <a:t>Buenas prácticas para el Vaciado de bolsas – Bolsas pequeñas (Hoja de tareas 2.2.1a)</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a:solidFill>
                  <a:srgbClr val="000000"/>
                </a:solidFill>
                <a:effectLst/>
                <a:latin typeface="Helvetica"/>
                <a:ea typeface="Helvetica"/>
                <a:cs typeface="Helvetica"/>
                <a:hlinkClick r:id="rId3" history="0"/>
              </a:rPr>
              <a:t>Buenas prácticas para el Vaciado de bolsas – Sacos (Hoja de tareas 2.2.1b)</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a:solidFill>
                  <a:srgbClr val="000000"/>
                </a:solidFill>
                <a:effectLst/>
                <a:latin typeface="Helvetica"/>
                <a:ea typeface="Helvetica"/>
                <a:cs typeface="Helvetica"/>
                <a:hlinkClick r:id="rId4" history="0"/>
              </a:rPr>
              <a:t>Guía de Buenas Prácticas de NEPSI</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a:solidFill>
                  <a:srgbClr val="000000"/>
                </a:solidFill>
                <a:effectLst/>
                <a:latin typeface="Helvetica"/>
                <a:ea typeface="Helvetica"/>
                <a:cs typeface="Helvetica"/>
                <a:hlinkClick r:id="rId5" history="0"/>
              </a:rPr>
              <a:t>Guía NEPSI para pymes</a:t>
            </a:r>
          </a:p>
        </p:txBody>
      </p:sp>
      <p:sp>
        <p:nvSpPr>
          <p:cNvPr id="7" name="Rounded Rectangle 6">
            <a:extLst>
              <a:ext uri="{FF2B5EF4-FFF2-40B4-BE49-F238E27FC236}">
                <a16:creationId xmlns:a16="http://schemas.microsoft.com/office/drawing/2014/main" id="{14E28B3C-7525-2647-8060-DF8784BB1D0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n w="22225">
                <a:solidFill>
                  <a:schemeClr val="accent2"/>
                </a:solidFill>
                <a:prstDash val="solid"/>
              </a:ln>
              <a:solidFill>
                <a:schemeClr val="accent2">
                  <a:lumMod val="40000"/>
                  <a:lumOff val="60000"/>
                </a:schemeClr>
              </a:solidFill>
            </a:endParaRPr>
          </a:p>
        </p:txBody>
      </p:sp>
      <p:sp>
        <p:nvSpPr>
          <p:cNvPr id="8" name="Rectangle 7">
            <a:extLst>
              <a:ext uri="{FF2B5EF4-FFF2-40B4-BE49-F238E27FC236}">
                <a16:creationId xmlns:a16="http://schemas.microsoft.com/office/drawing/2014/main" id="{078A17F6-8702-D247-85AE-DA38BF686899}"/>
              </a:ext>
            </a:extLst>
          </p:cNvPr>
          <p:cNvSpPr/>
          <p:nvPr/>
        </p:nvSpPr>
        <p:spPr>
          <a:xfrm>
            <a:off x="1088454" y="5161085"/>
            <a:ext cx="10022946" cy="640720"/>
          </a:xfrm>
          <a:prstGeom prst="rect">
            <a:avLst/>
          </a:prstGeom>
          <a:noFill/>
          <a:ln>
            <a:noFill/>
          </a:ln>
        </p:spPr>
        <p:txBody>
          <a:bodyPr wrap="square" anchor="ctr">
            <a:spAutoFit/>
          </a:bodyPr>
          <a:lstStyle/>
          <a:p>
            <a:pPr>
              <a:spcBef>
                <a:spcPts val="1200"/>
              </a:spcBef>
              <a:spcAft>
                <a:spcPts val="1200"/>
              </a:spcAft>
              <a:buSzPct val="130000"/>
            </a:pPr>
            <a:r>
              <a:rPr lang="es" sz="1800" b="0" i="0" strike="noStrike" cap="none" spc="0" baseline="0" dirty="0">
                <a:solidFill>
                  <a:srgbClr val="000000"/>
                </a:solidFill>
                <a:effectLst/>
                <a:latin typeface="Calibri"/>
                <a:ea typeface="Calibri"/>
                <a:cs typeface="Calibri"/>
              </a:rPr>
              <a:t>Consulte la </a:t>
            </a:r>
            <a:r>
              <a:rPr lang="es" sz="1800" b="1" i="0" strike="noStrike" cap="none" spc="0" baseline="0" dirty="0">
                <a:solidFill>
                  <a:srgbClr val="000000"/>
                </a:solidFill>
                <a:effectLst/>
                <a:latin typeface="Calibri"/>
                <a:ea typeface="Calibri"/>
                <a:cs typeface="Calibri"/>
              </a:rPr>
              <a:t>Plataforma de E-learning de NEPSI</a:t>
            </a:r>
            <a:r>
              <a:rPr lang="es" sz="1800" b="0" i="0" strike="noStrike" cap="none" spc="0" baseline="0" dirty="0">
                <a:solidFill>
                  <a:srgbClr val="000000"/>
                </a:solidFill>
                <a:effectLst/>
                <a:latin typeface="Calibri"/>
                <a:ea typeface="Calibri"/>
                <a:cs typeface="Calibri"/>
              </a:rPr>
              <a:t> en </a:t>
            </a:r>
            <a:r>
              <a:rPr lang="es" sz="1800" b="0" i="0" strike="noStrike" cap="none" spc="0" baseline="0" dirty="0">
                <a:solidFill>
                  <a:srgbClr val="000000"/>
                </a:solidFill>
                <a:effectLst/>
                <a:latin typeface="Calibri"/>
                <a:ea typeface="Calibri"/>
                <a:cs typeface="Calibri"/>
                <a:hlinkClick r:id="rId6" history="0"/>
              </a:rPr>
              <a:t>training.nepsi.eu</a:t>
            </a:r>
            <a:r>
              <a:rPr lang="es" sz="1800" b="0" i="0" strike="noStrike" cap="none" spc="0" baseline="0" dirty="0">
                <a:solidFill>
                  <a:srgbClr val="000000"/>
                </a:solidFill>
                <a:effectLst/>
                <a:latin typeface="Calibri"/>
                <a:ea typeface="Calibri"/>
                <a:cs typeface="Calibri"/>
              </a:rPr>
              <a:t> para obtener más recursos de formación sobre SCR.</a:t>
            </a:r>
          </a:p>
        </p:txBody>
      </p:sp>
    </p:spTree>
    <p:extLst>
      <p:ext uri="{BB962C8B-B14F-4D97-AF65-F5344CB8AC3E}">
        <p14:creationId xmlns:p14="http://schemas.microsoft.com/office/powerpoint/2010/main" val="21119590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purl.org/dc/elements/1.1/"/>
    <ds:schemaRef ds:uri="http://purl.org/dc/dcmitype/"/>
    <ds:schemaRef ds:uri="http://www.w3.org/XML/1998/namespace"/>
    <ds:schemaRef ds:uri="6d9d7403-2d8c-4818-ae25-2c5629bc7330"/>
    <ds:schemaRef ds:uri="http://schemas.microsoft.com/office/2006/metadata/properties"/>
    <ds:schemaRef ds:uri="http://schemas.microsoft.com/office/2006/documentManagement/types"/>
    <ds:schemaRef ds:uri="http://purl.org/dc/terms/"/>
    <ds:schemaRef ds:uri="d8ecf516-e360-4672-81b9-68723bedb71f"/>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D1CA5F74-6E57-4ACE-BC20-75E3F8858F0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751</TotalTime>
  <Words>1575</Words>
  <Application>Microsoft Macintosh PowerPoint</Application>
  <PresentationFormat>Widescreen</PresentationFormat>
  <Paragraphs>104</Paragraphs>
  <Slides>13</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19</cp:revision>
  <dcterms:created xsi:type="dcterms:W3CDTF">2020-01-29T17:43:15Z</dcterms:created>
  <dcterms:modified xsi:type="dcterms:W3CDTF">2024-11-13T11:49:30Z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