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78" r:id="rId7"/>
    <p:sldId id="268" r:id="rId8"/>
    <p:sldId id="276" r:id="rId9"/>
    <p:sldId id="281" r:id="rId10"/>
    <p:sldId id="274" r:id="rId11"/>
    <p:sldId id="269" r:id="rId12"/>
    <p:sldId id="270" r:id="rId13"/>
    <p:sldId id="271" r:id="rId14"/>
    <p:sldId id="275"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7F51"/>
    <a:srgbClr val="F6A317"/>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8835BB-C79A-5443-BDA2-E4FAE1A05E0C}" v="2" dt="2020-12-09T20:30:28.1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2721"/>
  </p:normalViewPr>
  <p:slideViewPr>
    <p:cSldViewPr snapToGrid="0" snapToObjects="1">
      <p:cViewPr varScale="1">
        <p:scale>
          <a:sx n="100" d="100"/>
          <a:sy n="100" d="100"/>
        </p:scale>
        <p:origin x="1448" y="176"/>
      </p:cViewPr>
      <p:guideLst/>
    </p:cSldViewPr>
  </p:slideViewPr>
  <p:notesTextViewPr>
    <p:cViewPr>
      <p:scale>
        <a:sx n="110" d="100"/>
        <a:sy n="11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92791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25903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Nadměrná expozice vůči dýchatelnému krystalickému oxidu křemičitému (RCS) může pracovníkům v dlouhodobém výhledu způsobit závažné zdravotní problémy. Z tohoto důvodu je nutné, aby každý z nich znal osvědčené postupy, které tuto expozici omezují či eliminují.</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cs" sz="1200" b="0" i="0" strike="noStrike" cap="none" spc="0" baseline="0">
                <a:solidFill>
                  <a:srgbClr val="000000"/>
                </a:solidFill>
                <a:effectLst/>
                <a:latin typeface="Calibri"/>
                <a:ea typeface="Calibri"/>
                <a:cs typeface="Calibri"/>
              </a:rPr>
              <a:t>Toto školení poskytuje pokyny k řezání, drcení a pískování materiálů obsahujících krystalický oxid křemičitý.</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72643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58757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cs" sz="1200" b="0" i="0" strike="noStrike" cap="none" spc="0" baseline="0">
                <a:solidFill>
                  <a:srgbClr val="000000"/>
                </a:solidFill>
                <a:effectLst/>
                <a:latin typeface="Calibri"/>
                <a:ea typeface="Calibri"/>
                <a:cs typeface="Calibri"/>
              </a:rPr>
              <a:t>Procesy při vyprazdňování pytlů a nepatřičné nakládání s prázdnými pytli mohou vést k výrazným úrovním expozice vůči prachu. Z tohoto důvodu je nutné se řídit se při vyprazdňování pytlů osvědčenými postupy. U malých pytlů se doporučuje používání automatických či poloautomatických vyprazdňovacích stanic.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60336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731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Řezání, drcení a pískování jsou vysokoenergetické procesy, při kterých může vznikat nebezpečné množství prachu.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59981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Před zahájením vysokoenergetických procesů proveďte bezpečnostní opatření k zamezení expozice vůči prachu a zbytečných úrazů.</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2662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cs" sz="1800" b="0" i="0" strike="noStrike" cap="none" spc="0" baseline="0">
                <a:solidFill>
                  <a:srgbClr val="000000"/>
                </a:solidFill>
                <a:effectLst/>
                <a:latin typeface="Calibri"/>
                <a:ea typeface="Calibri"/>
                <a:cs typeface="Calibri"/>
              </a:rPr>
              <a:t>Mokré procesy omezují expozici vůči prachu lapáním prachu ze vzduchu do vody. Pokud je přístroj adaptován pro vstřikování vody, doporučují se mokré procesy. </a:t>
            </a:r>
            <a:r>
              <a:rPr lang="cs" sz="1200" b="0" i="0" strike="noStrike" cap="none" spc="0" baseline="0">
                <a:solidFill>
                  <a:srgbClr val="000000"/>
                </a:solidFill>
                <a:effectLst/>
                <a:latin typeface="Calibri"/>
                <a:ea typeface="Calibri"/>
                <a:cs typeface="Calibri"/>
              </a:rPr>
              <a:t>Suché procesy generují vysokou úroveň prachu z oxidu křemičitého – nepoužívejte suché nástroje!</a:t>
            </a:r>
          </a:p>
          <a:p>
            <a:endParaRPr lang="en-US"/>
          </a:p>
          <a:p>
            <a:r>
              <a:rPr lang="cs" sz="1800" b="0" i="0" strike="noStrike" cap="none" spc="0" baseline="0">
                <a:solidFill>
                  <a:srgbClr val="000000"/>
                </a:solidFill>
                <a:effectLst/>
                <a:latin typeface="Calibri"/>
                <a:ea typeface="Calibri"/>
                <a:cs typeface="Calibri"/>
              </a:rPr>
              <a:t>OOP je nutné nosit dle značení a piktogramů. Při aktivitách generujících prach vždy používejte ochranu dýchacích cest.</a:t>
            </a: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01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109798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1" i="0" strike="noStrike" cap="none" spc="0" baseline="0">
                <a:solidFill>
                  <a:srgbClr val="000000"/>
                </a:solidFill>
                <a:effectLst/>
                <a:latin typeface="Calibri"/>
                <a:ea typeface="Calibri"/>
                <a:cs typeface="Calibri"/>
              </a:rPr>
              <a:t>*Poznámka pro školitele*</a:t>
            </a:r>
            <a:r>
              <a:rPr lang="cs" sz="1800" b="0" i="0" strike="noStrike" cap="none" spc="0" baseline="0">
                <a:solidFill>
                  <a:srgbClr val="000000"/>
                </a:solidFill>
                <a:effectLst/>
                <a:latin typeface="Calibri"/>
                <a:ea typeface="Calibri"/>
                <a:cs typeface="Calibri"/>
              </a:rPr>
              <a:t> Zvažte přidání dodatečných informací relevantních pro svůj pracovní kontext.</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45235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337196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3625711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cs" sz="1000" b="0" i="0" strike="noStrike" cap="none" spc="0" baseline="0">
                <a:solidFill>
                  <a:srgbClr val="000000"/>
                </a:solidFill>
                <a:effectLst/>
                <a:latin typeface="Helvetica"/>
                <a:ea typeface="Helvetica"/>
                <a:cs typeface="Helvetica"/>
              </a:rPr>
              <a:t>Tento balíček školení byl vypracován jako součást Průvodce NEPSI osvědčenými postupy – navštivte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DF73854-FE0F-1E42-9E4E-26F8051B366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E297F3B-A7BD-244A-AD38-C485A7B69D76}"/>
              </a:ext>
            </a:extLst>
          </p:cNvPr>
          <p:cNvSpPr txBox="1"/>
          <p:nvPr userDrawn="1"/>
        </p:nvSpPr>
        <p:spPr>
          <a:xfrm>
            <a:off x="7772401" y="429114"/>
            <a:ext cx="404495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ct val="0"/>
              </a:spcAft>
              <a:buClrTx/>
              <a:buSzTx/>
              <a:buFontTx/>
              <a:buNone/>
              <a:defRPr/>
            </a:pPr>
            <a:r>
              <a:rPr lang="cs" sz="1400" b="1" i="0" strike="noStrike" cap="none" spc="0" baseline="0" dirty="0">
                <a:solidFill>
                  <a:srgbClr val="F6A317"/>
                </a:solidFill>
                <a:effectLst/>
                <a:latin typeface="Helvetica"/>
                <a:ea typeface="Helvetica"/>
                <a:cs typeface="Helvetica"/>
              </a:rPr>
              <a:t>ŠKOLENÍ O OSVĚDČENÝCH POSTUPECH PŘI ŘEZÁNÍ, DRCENÍ A PÍSKOVÁNÍ</a:t>
            </a:r>
          </a:p>
          <a:p>
            <a:endParaRPr lang="en-GB" dirty="0"/>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8368810" cy="850900"/>
          </a:xfrm>
        </p:spPr>
        <p:txBody>
          <a:bodyPr anchor="t"/>
          <a:lstStyle/>
          <a:p>
            <a:r>
              <a:rPr lang="cs" sz="3000" b="1" i="0" strike="noStrike" cap="none" spc="0" baseline="0" dirty="0">
                <a:solidFill>
                  <a:srgbClr val="FFFFFF"/>
                </a:solidFill>
                <a:effectLst/>
                <a:latin typeface="Helvetica"/>
                <a:ea typeface="Helvetica"/>
                <a:cs typeface="Helvetica"/>
              </a:rPr>
              <a:t>ŠKOLENÍ O OSVĚDČENÝCH POSTUPECH PŘI ŘEZÁNÍ, DRCENÍ A PÍSKOVÁNÍ</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9F921508-4A8F-9D4E-ADB0-392E4D500971}"/>
              </a:ext>
            </a:extLst>
          </p:cNvPr>
          <p:cNvSpPr/>
          <p:nvPr/>
        </p:nvSpPr>
        <p:spPr>
          <a:xfrm>
            <a:off x="8053137" y="342900"/>
            <a:ext cx="3745163"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CZ" sz="3000"/>
              <a:t>ÚVOD (PRO ŠKOLITELE)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805157" cy="3601153"/>
          </a:xfrm>
        </p:spPr>
        <p:txBody>
          <a:bodyPr anchor="t"/>
          <a:lstStyle/>
          <a:p>
            <a:pPr>
              <a:lnSpc>
                <a:spcPts val="2600"/>
              </a:lnSpc>
            </a:pPr>
            <a:r>
              <a:rPr lang="cs-CZ" sz="1800" dirty="0">
                <a:latin typeface="Helvetica"/>
                <a:cs typeface="Helvetica"/>
              </a:rPr>
              <a:t>Pro účely implementace osvědčených postupů vypracovala NEPSI soubor vzdělávacích zdrojů. </a:t>
            </a:r>
          </a:p>
          <a:p>
            <a:pPr>
              <a:lnSpc>
                <a:spcPts val="2600"/>
              </a:lnSpc>
            </a:pPr>
            <a:r>
              <a:rPr lang="cs-CZ" sz="1800" dirty="0">
                <a:latin typeface="Helvetica"/>
                <a:cs typeface="Helvetica"/>
              </a:rPr>
              <a:t>Každý školicí set v PowerPointu pokrývá téma, které je relevantní pro pracovníky ve všech oborech, které používají materiály obsahující krystalický oxid křemičitý. Sety poskytují informace o riziku expozice vůči prachu, které se vztahují k tomuto tématu, a o osvědčených postupech a opatřeních k jejich zmírnění. Smyslem školení je informovat a vzdělávat pracovníky, aby dostupné mechanismy používali efektivně a omezili expozici vůči dýchatelnému krystalickému oxidu křemičitému (RCS) na pracovišti.</a:t>
            </a:r>
          </a:p>
          <a:p>
            <a:pPr>
              <a:lnSpc>
                <a:spcPts val="2600"/>
              </a:lnSpc>
            </a:pPr>
            <a:r>
              <a:rPr lang="cs-CZ" sz="1800" dirty="0">
                <a:latin typeface="Helvetica"/>
                <a:cs typeface="Helvetica"/>
              </a:rPr>
              <a:t>Použijte prázdnou šablonu a vyhrazená místa a přidejte si do tohoto školení další informace dle potřeby.</a:t>
            </a:r>
          </a:p>
        </p:txBody>
      </p:sp>
    </p:spTree>
    <p:extLst>
      <p:ext uri="{BB962C8B-B14F-4D97-AF65-F5344CB8AC3E}">
        <p14:creationId xmlns:p14="http://schemas.microsoft.com/office/powerpoint/2010/main" val="97676829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UPOZORNĚNÍ</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cs" sz="1800" b="0" i="0" strike="noStrike" cap="none" spc="0" baseline="0" dirty="0">
                <a:solidFill>
                  <a:srgbClr val="000000"/>
                </a:solidFill>
                <a:effectLst/>
                <a:latin typeface="Helvetica"/>
                <a:ea typeface="Helvetica"/>
                <a:cs typeface="Helvetica"/>
              </a:rPr>
              <a:t>Informace v tomto powerpointovém školení mají povahu doporučení a informací. Nejedná se o standard či nařízení a nevznikají nové právní povinnosti, ani se nemění stávající povinnosti plynoucí ze zdravotní legislativy a politiky.</a:t>
            </a:r>
          </a:p>
        </p:txBody>
      </p:sp>
    </p:spTree>
    <p:extLst>
      <p:ext uri="{BB962C8B-B14F-4D97-AF65-F5344CB8AC3E}">
        <p14:creationId xmlns:p14="http://schemas.microsoft.com/office/powerpoint/2010/main" val="17144235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44400" cy="3682369"/>
          </a:xfrm>
        </p:spPr>
        <p:txBody>
          <a:bodyPr/>
          <a:lstStyle/>
          <a:p>
            <a:pPr>
              <a:spcAft>
                <a:spcPts val="1000"/>
              </a:spcAft>
            </a:pPr>
            <a:r>
              <a:rPr lang="cs" sz="1800" b="1" i="0" strike="noStrike" cap="none" spc="0" baseline="0" dirty="0">
                <a:solidFill>
                  <a:srgbClr val="000000"/>
                </a:solidFill>
                <a:effectLst/>
                <a:latin typeface="Helvetica"/>
                <a:ea typeface="Helvetica"/>
                <a:cs typeface="Helvetica"/>
              </a:rPr>
              <a:t>Je naprosto zásadní, abyste se v práci chránili před nebezpečím.</a:t>
            </a:r>
          </a:p>
          <a:p>
            <a:r>
              <a:rPr lang="cs" sz="1800" b="0" i="0" strike="noStrike" cap="none" spc="0" baseline="0" dirty="0">
                <a:solidFill>
                  <a:srgbClr val="000000"/>
                </a:solidFill>
                <a:effectLst/>
                <a:latin typeface="Helvetica"/>
                <a:ea typeface="Helvetica"/>
                <a:cs typeface="Helvetica"/>
              </a:rPr>
              <a:t>Toto powerpointové školení se zabývá následujícími tématy: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Zdravotní rizika související s vysokoenergetickými průmyslovými procesy, které mohou způsobovat expozici vůči dýchatelnému krystalickému oxidu křemičitému (RCS)</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Osvědčené postupy při řezání, drcení a pískování</a:t>
            </a:r>
          </a:p>
          <a:p>
            <a:pPr marL="285750" indent="-285750">
              <a:buFont typeface="Arial" panose="020B0604020202020204" pitchFamily="34" charset="0"/>
              <a:buChar char="•"/>
            </a:pPr>
            <a:r>
              <a:rPr lang="cs" sz="1800" b="0" i="0" strike="noStrike" cap="none" spc="0" baseline="0" dirty="0">
                <a:solidFill>
                  <a:srgbClr val="FF0000"/>
                </a:solidFill>
                <a:effectLst/>
                <a:latin typeface="Helvetica"/>
                <a:ea typeface="Helvetica"/>
                <a:cs typeface="Helvetica"/>
              </a:rPr>
              <a:t>Text, který vyplní školitel – pokud jste přidali svůj vlastní snímek, přidejte stručný přehled kontextuálního materiálu</a:t>
            </a:r>
          </a:p>
          <a:p>
            <a:pPr marL="285750" indent="-285750">
              <a:buFont typeface="Arial" panose="020B0604020202020204" pitchFamily="34" charset="0"/>
              <a:buChar char="•"/>
            </a:pPr>
            <a:endParaRPr lang="en-US" sz="1800" dirty="0"/>
          </a:p>
        </p:txBody>
      </p:sp>
      <p:pic>
        <p:nvPicPr>
          <p:cNvPr id="7" name="Picture Placeholder 6">
            <a:extLst>
              <a:ext uri="{FF2B5EF4-FFF2-40B4-BE49-F238E27FC236}">
                <a16:creationId xmlns:a16="http://schemas.microsoft.com/office/drawing/2014/main" id="{E162198D-79DB-734C-87A2-ABD95B552A4E}"/>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11295" r="5870"/>
          <a:stretch/>
        </p:blipFill>
        <p:spPr>
          <a:xfrm>
            <a:off x="6914146" y="1608138"/>
            <a:ext cx="4903203" cy="4437062"/>
          </a:xfrm>
          <a:prstGeom prst="rect">
            <a:avLst/>
          </a:prstGeom>
        </p:spPr>
      </p:pic>
    </p:spTree>
    <p:extLst>
      <p:ext uri="{BB962C8B-B14F-4D97-AF65-F5344CB8AC3E}">
        <p14:creationId xmlns:p14="http://schemas.microsoft.com/office/powerpoint/2010/main" val="3893234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TECHNIKY OMEZOVÁNÍ PRAŠNOSTI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Řezání, drcení a pískování lze řídit pomocí pěti hlavních technik omezování prašnosti.</a:t>
            </a:r>
          </a:p>
        </p:txBody>
      </p:sp>
      <p:pic>
        <p:nvPicPr>
          <p:cNvPr id="22" name="Picture 21" descr="A screenshot of a cell phone&#10;&#10;Description automatically generated">
            <a:extLst>
              <a:ext uri="{FF2B5EF4-FFF2-40B4-BE49-F238E27FC236}">
                <a16:creationId xmlns:a16="http://schemas.microsoft.com/office/drawing/2014/main" id="{0C3E95A4-9A8B-C446-91F2-E49E43E8E5E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9B7D87F1-9332-954A-A5D9-C33622B8DADE}"/>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A8A33C-FD5E-B444-8C1C-47CBB24481C4}"/>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4D3CBCD3-466E-3941-AEC0-CA76380AA81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26DD331-3F86-474B-8334-16415F3C1E2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A69E7720-2E41-7D45-853A-A06F5B694215}"/>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SPRÁVNÁ HYGIENA / ÚKLID</a:t>
            </a:r>
          </a:p>
          <a:p>
            <a:r>
              <a:rPr lang="cs" sz="1200" b="0" i="0" strike="noStrike" cap="none" spc="0" baseline="0">
                <a:solidFill>
                  <a:srgbClr val="000000"/>
                </a:solidFill>
                <a:effectLst/>
                <a:latin typeface="Calibri"/>
                <a:ea typeface="Calibri"/>
                <a:cs typeface="Calibri"/>
              </a:rPr>
              <a:t>Praní pracovních oděvů a vysávání prachu, který vzniká při výrobních procesech, zamezuje akumulaci prachu – čisté pracovní prostředí je bezpečné</a:t>
            </a:r>
          </a:p>
          <a:p>
            <a:endParaRPr lang="en-US"/>
          </a:p>
        </p:txBody>
      </p:sp>
      <p:sp>
        <p:nvSpPr>
          <p:cNvPr id="28" name="TextBox 27">
            <a:extLst>
              <a:ext uri="{FF2B5EF4-FFF2-40B4-BE49-F238E27FC236}">
                <a16:creationId xmlns:a16="http://schemas.microsoft.com/office/drawing/2014/main" id="{3FE44123-8ABF-2E4F-9FE1-EFCB72E5C39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UZAVŘENÝ PROSTOR</a:t>
            </a:r>
          </a:p>
          <a:p>
            <a:pPr>
              <a:spcAft>
                <a:spcPts val="300"/>
              </a:spcAft>
            </a:pPr>
            <a:r>
              <a:rPr lang="cs" sz="1200" b="0" i="0" strike="noStrike" cap="none" spc="0" baseline="0">
                <a:solidFill>
                  <a:srgbClr val="000000"/>
                </a:solidFill>
                <a:effectLst/>
                <a:latin typeface="Calibri"/>
                <a:ea typeface="Calibri"/>
                <a:cs typeface="Calibri"/>
              </a:rPr>
              <a:t>Provádění procesů, při kterých vzniká RCS, v uzavřeném prostředí, zamezuje expozici vůči prachu u zdroje</a:t>
            </a:r>
          </a:p>
          <a:p>
            <a:pPr>
              <a:spcAft>
                <a:spcPts val="300"/>
              </a:spcAft>
            </a:pPr>
            <a:endParaRPr lang="en-US"/>
          </a:p>
        </p:txBody>
      </p:sp>
      <p:sp>
        <p:nvSpPr>
          <p:cNvPr id="29" name="TextBox 28">
            <a:extLst>
              <a:ext uri="{FF2B5EF4-FFF2-40B4-BE49-F238E27FC236}">
                <a16:creationId xmlns:a16="http://schemas.microsoft.com/office/drawing/2014/main" id="{4CE28E2B-582D-844D-B4B1-C0DEBFF6DE89}"/>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cs" sz="1050" b="1" i="0" strike="noStrike" cap="none" spc="50" baseline="0" dirty="0">
                <a:solidFill>
                  <a:srgbClr val="EF9A2E"/>
                </a:solidFill>
                <a:effectLst/>
                <a:latin typeface="Futura Medium"/>
                <a:ea typeface="Futura Medium"/>
                <a:cs typeface="Futura Medium"/>
              </a:rPr>
              <a:t>EXTRAKCE / VĚTRÁNÍ</a:t>
            </a:r>
          </a:p>
          <a:p>
            <a:pPr>
              <a:spcAft>
                <a:spcPts val="300"/>
              </a:spcAft>
            </a:pPr>
            <a:r>
              <a:rPr lang="cs" sz="1200" b="0" i="0" strike="noStrike" cap="none" spc="0" baseline="0" dirty="0">
                <a:solidFill>
                  <a:srgbClr val="000000"/>
                </a:solidFill>
                <a:effectLst/>
                <a:latin typeface="Calibri"/>
                <a:ea typeface="Calibri"/>
                <a:cs typeface="Calibri"/>
              </a:rPr>
              <a:t>Zachycování RCS u zdroje, než dojde k expozici, a nahrazování znečištěného vzduchu čistým.</a:t>
            </a:r>
          </a:p>
          <a:p>
            <a:endParaRPr lang="en-US" dirty="0"/>
          </a:p>
        </p:txBody>
      </p:sp>
      <p:sp>
        <p:nvSpPr>
          <p:cNvPr id="30" name="TextBox 29">
            <a:extLst>
              <a:ext uri="{FF2B5EF4-FFF2-40B4-BE49-F238E27FC236}">
                <a16:creationId xmlns:a16="http://schemas.microsoft.com/office/drawing/2014/main" id="{D52B33F1-1E77-A14B-80D0-0990CE15EC23}"/>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OCHRANNÉ PROSTŘEDKY</a:t>
            </a:r>
          </a:p>
          <a:p>
            <a:r>
              <a:rPr lang="cs" sz="1200" b="0" i="0" strike="noStrike" cap="none" spc="0" baseline="0">
                <a:solidFill>
                  <a:srgbClr val="000000"/>
                </a:solidFill>
                <a:effectLst/>
                <a:latin typeface="Calibri"/>
                <a:ea typeface="Calibri"/>
                <a:cs typeface="Calibri"/>
              </a:rPr>
              <a:t>OOP (např. roušky) chrání pracovníky před prachem, pokud ostatní opatření neomezují expozici dostatečným způsobem</a:t>
            </a:r>
          </a:p>
          <a:p>
            <a:endParaRPr lang="en-US"/>
          </a:p>
        </p:txBody>
      </p:sp>
      <p:sp>
        <p:nvSpPr>
          <p:cNvPr id="31" name="TextBox 30">
            <a:extLst>
              <a:ext uri="{FF2B5EF4-FFF2-40B4-BE49-F238E27FC236}">
                <a16:creationId xmlns:a16="http://schemas.microsoft.com/office/drawing/2014/main" id="{C01142F5-C396-4C4A-89C4-3CDB4B95FD2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VODA</a:t>
            </a:r>
          </a:p>
          <a:p>
            <a:pPr>
              <a:spcAft>
                <a:spcPts val="300"/>
              </a:spcAft>
            </a:pPr>
            <a:r>
              <a:rPr lang="cs" sz="1200" b="0" i="0" strike="noStrike" cap="none" spc="0" baseline="0">
                <a:solidFill>
                  <a:srgbClr val="000000"/>
                </a:solidFill>
                <a:effectLst/>
                <a:latin typeface="Calibri"/>
                <a:ea typeface="Calibri"/>
                <a:cs typeface="Calibri"/>
              </a:rPr>
              <a:t>Mokré procesy znemožňují prachu, aby se dostal do vzduchu, protože se zachytí ve vodě</a:t>
            </a:r>
          </a:p>
          <a:p>
            <a:pPr>
              <a:spcAft>
                <a:spcPts val="300"/>
              </a:spcAft>
            </a:pPr>
            <a:endParaRPr lang="en-US"/>
          </a:p>
        </p:txBody>
      </p:sp>
    </p:spTree>
    <p:extLst>
      <p:ext uri="{BB962C8B-B14F-4D97-AF65-F5344CB8AC3E}">
        <p14:creationId xmlns:p14="http://schemas.microsoft.com/office/powerpoint/2010/main" val="85249628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cs" sz="3000" b="1" i="0" strike="noStrike" cap="none" spc="0" baseline="0" dirty="0">
                <a:solidFill>
                  <a:srgbClr val="F6A317"/>
                </a:solidFill>
                <a:effectLst/>
                <a:latin typeface="Helvetica"/>
                <a:ea typeface="Helvetica"/>
                <a:cs typeface="Helvetica"/>
              </a:rPr>
              <a:t>RIZIKA TÉTO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1600"/>
            <a:ext cx="6024609" cy="3676826"/>
          </a:xfrm>
        </p:spPr>
        <p:txBody>
          <a:bodyPr anchor="t"/>
          <a:lstStyle/>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Tato aktivita může být velmi prašná</a:t>
            </a:r>
          </a:p>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Dlouhodobá expozice vůči vysokým úrovním RCS může způsobit závažné plicní onemocnění</a:t>
            </a:r>
          </a:p>
          <a:p>
            <a:pPr>
              <a:lnSpc>
                <a:spcPts val="2700"/>
              </a:lnSpc>
            </a:pPr>
            <a:r>
              <a:rPr lang="cs" sz="1800" b="0" i="0" strike="noStrike" cap="none" spc="0" baseline="0" dirty="0">
                <a:solidFill>
                  <a:srgbClr val="000000"/>
                </a:solidFill>
                <a:effectLst/>
                <a:latin typeface="Helvetica"/>
                <a:ea typeface="Helvetica"/>
                <a:cs typeface="Helvetica"/>
              </a:rPr>
              <a:t>Je důležité, abychom se před expozicí vůči tomuto vzdušnému prachu chránili každý den. </a:t>
            </a:r>
          </a:p>
          <a:p>
            <a:pPr>
              <a:lnSpc>
                <a:spcPts val="2700"/>
              </a:lnSpc>
            </a:pPr>
            <a:r>
              <a:rPr lang="cs" sz="1800" b="0" i="0" strike="noStrike" cap="none" spc="0" baseline="0" dirty="0">
                <a:solidFill>
                  <a:srgbClr val="000000"/>
                </a:solidFill>
                <a:effectLst/>
                <a:latin typeface="Helvetica"/>
                <a:ea typeface="Helvetica"/>
                <a:cs typeface="Helvetica"/>
              </a:rPr>
              <a:t>Dodržováním osvědčených postupů dnes chráníme své zdraví do budoucna.</a:t>
            </a:r>
          </a:p>
          <a:p>
            <a:pPr>
              <a:lnSpc>
                <a:spcPts val="2700"/>
              </a:lnSpc>
            </a:pPr>
            <a:r>
              <a:rPr lang="cs" sz="1800" b="0" i="0" strike="noStrike" cap="none" spc="0" baseline="0" dirty="0">
                <a:solidFill>
                  <a:srgbClr val="000000"/>
                </a:solidFill>
                <a:effectLst/>
                <a:latin typeface="Helvetica"/>
                <a:ea typeface="Helvetica"/>
                <a:cs typeface="Helvetica"/>
              </a:rPr>
              <a:t>Jak prožijete svou penzi?</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39180613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1174124" cy="850900"/>
          </a:xfrm>
        </p:spPr>
        <p:txBody>
          <a:bodyPr/>
          <a:lstStyle/>
          <a:p>
            <a:r>
              <a:rPr lang="cs" sz="3000" b="1" i="0" strike="noStrike" cap="none" spc="0" baseline="0" dirty="0">
                <a:solidFill>
                  <a:srgbClr val="F6A317"/>
                </a:solidFill>
                <a:effectLst/>
                <a:latin typeface="Helvetica"/>
                <a:ea typeface="Helvetica"/>
                <a:cs typeface="Helvetica"/>
              </a:rPr>
              <a:t>JAK VYSOKOENERGETICKÉ PROCESY GENERUJÍ RCS</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lstStyle/>
          <a:p>
            <a:pPr>
              <a:lnSpc>
                <a:spcPts val="2600"/>
              </a:lnSpc>
            </a:pPr>
            <a:r>
              <a:rPr lang="cs" sz="1800" b="0" i="0" strike="noStrike" cap="none" spc="0" baseline="0" dirty="0">
                <a:solidFill>
                  <a:srgbClr val="000000"/>
                </a:solidFill>
                <a:effectLst/>
                <a:latin typeface="Helvetica"/>
                <a:ea typeface="Helvetica"/>
                <a:cs typeface="Helvetica"/>
              </a:rPr>
              <a:t>Řezání, drcení a pískování jsou vysokoenergetické procesy, které v případě jistých materiálů generují spoustu prachu:</a:t>
            </a:r>
          </a:p>
          <a:p>
            <a:pPr marL="342900" indent="-342900">
              <a:lnSpc>
                <a:spcPts val="26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Prach generovaný řadou průmyslových materiálů (např. pískovec) je nebezpečný a jsou zapotřebí opatření k omezení expozice vůči němu.</a:t>
            </a:r>
          </a:p>
          <a:p>
            <a:pPr marL="342900" indent="-342900">
              <a:lnSpc>
                <a:spcPts val="26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Vznikající prach může obsahovat dýchatelný krystalický oxid křemičitý (RCS), který při delším období vdechování může způsobovat silikózu.</a:t>
            </a:r>
          </a:p>
        </p:txBody>
      </p:sp>
    </p:spTree>
    <p:extLst>
      <p:ext uri="{BB962C8B-B14F-4D97-AF65-F5344CB8AC3E}">
        <p14:creationId xmlns:p14="http://schemas.microsoft.com/office/powerpoint/2010/main" val="4210038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ZAŘÍZENÍ, KTERÁ GENERUJÍ PRACH</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nchor="t"/>
          <a:lstStyle/>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Úhlové brusky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Úhlové řezačky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Řezací stroje</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Elektrické drážkovačky zdiva</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Vrtací stroje</a:t>
            </a:r>
          </a:p>
          <a:p>
            <a:endParaRPr lang="en-US" sz="1800" dirty="0">
              <a:latin typeface="Helvetica"/>
              <a:cs typeface="Helvetica"/>
            </a:endParaRPr>
          </a:p>
        </p:txBody>
      </p:sp>
      <p:pic>
        <p:nvPicPr>
          <p:cNvPr id="7" name="Picture Placeholder 6">
            <a:extLst>
              <a:ext uri="{FF2B5EF4-FFF2-40B4-BE49-F238E27FC236}">
                <a16:creationId xmlns:a16="http://schemas.microsoft.com/office/drawing/2014/main" id="{CB735493-A51E-DF43-87EC-B5F05AD312B9}"/>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8447625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PŘED ŘEZÁNÍM, DRCENÍM A PÍSKOVÁNÍM</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Zajistěte, že oblast je dobře větraná</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Zkontrolujte, zda zařízení nevykazuje známky poškození</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Pokud používáte extrakční systém, zajistěte, že funguje správně</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Plochy a stroje očistěte tekoucí vodou</a:t>
            </a:r>
          </a:p>
          <a:p>
            <a:endParaRPr lang="en-US" sz="1800" dirty="0"/>
          </a:p>
        </p:txBody>
      </p:sp>
      <p:pic>
        <p:nvPicPr>
          <p:cNvPr id="8" name="Picture Placeholder 7">
            <a:extLst>
              <a:ext uri="{FF2B5EF4-FFF2-40B4-BE49-F238E27FC236}">
                <a16:creationId xmlns:a16="http://schemas.microsoft.com/office/drawing/2014/main" id="{D4945BFB-A30B-6C43-8E3C-484DA302B2D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45" r="5845"/>
          <a:stretch>
            <a:fillRect/>
          </a:stretch>
        </p:blipFill>
        <p:spPr>
          <a:prstGeom prst="rect">
            <a:avLst/>
          </a:prstGeom>
        </p:spPr>
      </p:pic>
    </p:spTree>
    <p:extLst>
      <p:ext uri="{BB962C8B-B14F-4D97-AF65-F5344CB8AC3E}">
        <p14:creationId xmlns:p14="http://schemas.microsoft.com/office/powerpoint/2010/main" val="306490038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BĚHEM ŘEZÁNÍ, DRCENÍ A PÍSKOVÁNÍ</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639599" cy="3263745"/>
          </a:xfrm>
        </p:spPr>
        <p:txBody>
          <a:bodyPr/>
          <a:lstStyle/>
          <a:p>
            <a:pPr marL="285750" indent="-285750">
              <a:buFont typeface="Arial" panose="020B0604020202020204" pitchFamily="34" charset="0"/>
              <a:buChar char="•"/>
            </a:pPr>
            <a:r>
              <a:rPr lang="cs" sz="1500" b="0" i="0" strike="noStrike" cap="none" spc="0" baseline="0" dirty="0">
                <a:solidFill>
                  <a:srgbClr val="000000"/>
                </a:solidFill>
                <a:effectLst/>
                <a:latin typeface="Helvetica"/>
                <a:ea typeface="Helvetica"/>
                <a:cs typeface="Helvetica"/>
              </a:rPr>
              <a:t>Při používání mokrých procesů ověřte, zda je dostatečný přívod vody</a:t>
            </a:r>
          </a:p>
          <a:p>
            <a:pPr marL="285750" indent="-285750">
              <a:buFont typeface="Arial" panose="020B0604020202020204" pitchFamily="34" charset="0"/>
              <a:buChar char="•"/>
            </a:pPr>
            <a:r>
              <a:rPr lang="cs" sz="1500" b="0" i="0" strike="noStrike" cap="none" spc="0" baseline="0" dirty="0">
                <a:solidFill>
                  <a:srgbClr val="000000"/>
                </a:solidFill>
                <a:effectLst/>
                <a:latin typeface="Helvetica"/>
                <a:ea typeface="Helvetica"/>
                <a:cs typeface="Helvetica"/>
              </a:rPr>
              <a:t>Při aktivitách generujících prach používejte ochranu dýchacích cest</a:t>
            </a:r>
          </a:p>
          <a:p>
            <a:pPr marL="285750" indent="-285750">
              <a:buFont typeface="Arial" panose="020B0604020202020204" pitchFamily="34" charset="0"/>
              <a:buChar char="•"/>
            </a:pPr>
            <a:r>
              <a:rPr lang="cs" sz="1500" b="0" i="0" strike="noStrike" cap="none" spc="0" baseline="0" dirty="0">
                <a:solidFill>
                  <a:srgbClr val="000000"/>
                </a:solidFill>
                <a:effectLst/>
                <a:latin typeface="Helvetica"/>
                <a:ea typeface="Helvetica"/>
                <a:cs typeface="Helvetica"/>
              </a:rPr>
              <a:t>Použití zařízení a nářadí s integrovaným přívodem vody omezuje úroveň prachu z oxidu křemičitého.</a:t>
            </a:r>
          </a:p>
          <a:p>
            <a:pPr marL="285750" indent="-285750">
              <a:buFont typeface="Arial" panose="020B0604020202020204" pitchFamily="34" charset="0"/>
              <a:buChar char="•"/>
            </a:pPr>
            <a:r>
              <a:rPr lang="cs" sz="1500" b="0" i="0" strike="noStrike" cap="none" spc="0" baseline="0" dirty="0">
                <a:solidFill>
                  <a:srgbClr val="000000"/>
                </a:solidFill>
                <a:effectLst/>
                <a:latin typeface="Helvetica"/>
                <a:ea typeface="Helvetica"/>
                <a:cs typeface="Helvetica"/>
              </a:rPr>
              <a:t>Je-li to možné, nechávejte bezpečnostní dvířka uzavřená</a:t>
            </a:r>
          </a:p>
          <a:p>
            <a:pPr marL="285750" indent="-285750">
              <a:buFont typeface="Arial" panose="020B0604020202020204" pitchFamily="34" charset="0"/>
              <a:buChar char="•"/>
            </a:pPr>
            <a:r>
              <a:rPr lang="cs" sz="1500" b="0" i="0" strike="noStrike" cap="none" spc="0" baseline="0" dirty="0">
                <a:solidFill>
                  <a:srgbClr val="000000"/>
                </a:solidFill>
                <a:effectLst/>
                <a:latin typeface="Helvetica"/>
                <a:ea typeface="Helvetica"/>
                <a:cs typeface="Helvetica"/>
              </a:rPr>
              <a:t>Pomocí lokální odsávací ventilace zachycujte prach z oxidu křemičitého u zdroje a odvádějte jej tak, aby jej pracovníci nemohli vdechnout</a:t>
            </a:r>
          </a:p>
          <a:p>
            <a:pPr marL="285750" indent="-285750">
              <a:buFont typeface="Arial" panose="020B0604020202020204" pitchFamily="34" charset="0"/>
              <a:buChar char="•"/>
            </a:pPr>
            <a:r>
              <a:rPr lang="cs" sz="1500" b="0" i="0" strike="noStrike" cap="none" spc="0" baseline="0" dirty="0">
                <a:solidFill>
                  <a:srgbClr val="FF0000"/>
                </a:solidFill>
                <a:effectLst/>
                <a:latin typeface="Helvetica"/>
                <a:ea typeface="Helvetica"/>
                <a:cs typeface="Helvetica"/>
              </a:rPr>
              <a:t>Text pro školitele – přidejte dodatečný text o opatřeních týkajících se řezání, drcení a pískování, která jsou relevantní pro váš kontext</a:t>
            </a:r>
          </a:p>
          <a:p>
            <a:endParaRPr lang="en-US" sz="1500" dirty="0"/>
          </a:p>
        </p:txBody>
      </p:sp>
      <p:pic>
        <p:nvPicPr>
          <p:cNvPr id="5" name="Picture Placeholder 4">
            <a:extLst>
              <a:ext uri="{FF2B5EF4-FFF2-40B4-BE49-F238E27FC236}">
                <a16:creationId xmlns:a16="http://schemas.microsoft.com/office/drawing/2014/main" id="{594D0DC7-DFD2-2A42-8733-F0DBC264C700}"/>
              </a:ext>
            </a:extLst>
          </p:cNvPr>
          <p:cNvPicPr>
            <a:picLocks noGrp="1" noChangeAspect="1"/>
          </p:cNvPicPr>
          <p:nvPr>
            <p:ph type="pic" sz="quarter" idx="12"/>
          </p:nvPr>
        </p:nvPicPr>
        <p:blipFill rotWithShape="1">
          <a:blip r:embed="rId3"/>
          <a:srcRect l="16049" t="3" r="27434" b="-3"/>
          <a:stretch/>
        </p:blipFill>
        <p:spPr>
          <a:xfrm>
            <a:off x="6801852" y="1608138"/>
            <a:ext cx="5015497" cy="4437062"/>
          </a:xfrm>
          <a:prstGeom prst="rect">
            <a:avLst/>
          </a:prstGeom>
        </p:spPr>
      </p:pic>
    </p:spTree>
    <p:extLst>
      <p:ext uri="{BB962C8B-B14F-4D97-AF65-F5344CB8AC3E}">
        <p14:creationId xmlns:p14="http://schemas.microsoft.com/office/powerpoint/2010/main" val="16854564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0"/>
            <a:ext cx="6637969" cy="1584900"/>
          </a:xfrm>
        </p:spPr>
        <p:txBody>
          <a:bodyPr anchor="t"/>
          <a:lstStyle/>
          <a:p>
            <a:r>
              <a:rPr lang="cs" sz="3000" b="1" i="0" strike="noStrike" cap="none" spc="0" baseline="0" dirty="0">
                <a:solidFill>
                  <a:srgbClr val="F6A317"/>
                </a:solidFill>
                <a:effectLst/>
                <a:latin typeface="Helvetica"/>
                <a:ea typeface="Helvetica"/>
                <a:cs typeface="Helvetica"/>
              </a:rPr>
              <a:t>ŘEZÁNÍ, DRCENÍ A PÍSKOVÁNÍ – CO DĚLAT A CO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4" y="2768600"/>
            <a:ext cx="7099430" cy="3230407"/>
          </a:xfrm>
        </p:spPr>
        <p:txBody>
          <a:bodyPr/>
          <a:lstStyle/>
          <a:p>
            <a:r>
              <a:rPr lang="cs" sz="1600" b="1" i="0" strike="noStrike" cap="none" spc="0" baseline="0" dirty="0">
                <a:solidFill>
                  <a:srgbClr val="000000"/>
                </a:solidFill>
                <a:effectLst/>
                <a:latin typeface="Helvetica"/>
                <a:ea typeface="Helvetica"/>
                <a:cs typeface="Helvetica"/>
              </a:rPr>
              <a:t>CO 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Používejte systém extrakce prachu, je-li k dispozici</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Při práci v uzavřených prostorách využijte ventilační systémy</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Omezujte prašnost pomocí nástrojů s integrovaným přívodem vody</a:t>
            </a:r>
          </a:p>
          <a:p>
            <a:pPr marL="285750" indent="-285750">
              <a:spcAft>
                <a:spcPts val="1000"/>
              </a:spcAft>
              <a:buSzPct val="85000"/>
              <a:buFont typeface=".Apple Color Emoji UI"/>
              <a:buChar char="✅"/>
            </a:pPr>
            <a:r>
              <a:rPr lang="cs" sz="1600" b="0" i="0" strike="noStrike" cap="none" spc="0" baseline="0" dirty="0">
                <a:solidFill>
                  <a:srgbClr val="000000"/>
                </a:solidFill>
                <a:effectLst/>
                <a:latin typeface="Helvetica"/>
                <a:ea typeface="Helvetica"/>
                <a:cs typeface="Helvetica"/>
              </a:rPr>
              <a:t>V označených oblastech používejte OOP</a:t>
            </a:r>
          </a:p>
          <a:p>
            <a:r>
              <a:rPr lang="cs" sz="1600" b="1" i="0" strike="noStrike" cap="none" spc="0" baseline="0" dirty="0">
                <a:solidFill>
                  <a:srgbClr val="000000"/>
                </a:solidFill>
                <a:effectLst/>
                <a:latin typeface="Helvetica"/>
                <a:ea typeface="Helvetica"/>
                <a:cs typeface="Helvetica"/>
              </a:rPr>
              <a:t>CO NEDĚLAT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Nepoužívejte zařízení, které je poškozené či vadné</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Nepřeplňujte nádoby na odpad</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Nepoužívejte přístroje v kombinaci s nevhodnými procesy a zařízením (např. mokré procesy s přístrojem, který nepodporuje vsakování vody)</a:t>
            </a:r>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8926780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PRÁZDNÝ SNÍMEK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cs" sz="1800" b="0" i="0" strike="noStrike" cap="none" spc="0" baseline="0" dirty="0">
                <a:solidFill>
                  <a:srgbClr val="000000"/>
                </a:solidFill>
                <a:effectLst/>
                <a:latin typeface="Helvetica"/>
                <a:ea typeface="Helvetica"/>
                <a:cs typeface="Helvetica"/>
              </a:rPr>
              <a:t>Na tento snímek můžete přidat obsah odpovídající příslušnému pracovnímu prostředí/kontextu</a:t>
            </a:r>
          </a:p>
          <a:p>
            <a:r>
              <a:rPr lang="cs" sz="1800" b="0" i="0" strike="noStrike" cap="none" spc="0" baseline="0" dirty="0">
                <a:solidFill>
                  <a:srgbClr val="000000"/>
                </a:solidFill>
                <a:effectLst/>
                <a:latin typeface="Helvetica"/>
                <a:ea typeface="Helvetica"/>
                <a:cs typeface="Helvetica"/>
              </a:rPr>
              <a:t>Chcete-li změnit obrázek, klikněte pravým tlačítkem myši a zvolte možnost Změnit obrázek a následně Toto zařízení</a:t>
            </a:r>
          </a:p>
          <a:p>
            <a:r>
              <a:rPr lang="cs" sz="1800" b="0" i="0" strike="noStrike" cap="none" spc="0" baseline="0" dirty="0">
                <a:solidFill>
                  <a:srgbClr val="000000"/>
                </a:solidFill>
                <a:effectLst/>
                <a:latin typeface="Helvetica"/>
                <a:ea typeface="Helvetica"/>
                <a:cs typeface="Helvetica"/>
              </a:rPr>
              <a:t>Chcete-li přidat další snímky, klikněte nahoře na tlačítko Nový snímek</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400172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ZÁVĚR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912315" cy="3682369"/>
          </a:xfrm>
        </p:spPr>
        <p:txBody>
          <a:bodyPr anchor="t"/>
          <a:lstStyle/>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Řezání, drcení a pískování jsou vysokoenergetické procesy, které generují spoustu prachu.</a:t>
            </a:r>
          </a:p>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 Pamatujte:</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Ověřte, zda je uzavřený prostor dobře větraný</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Dle potřeby používejte nástroje s integrovaným přívodem vody</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Zkontrolujte, zda zařízení nevykazuje známky poškození</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FF0000"/>
                </a:solidFill>
                <a:effectLst/>
                <a:latin typeface="Helvetica"/>
                <a:ea typeface="Helvetica"/>
                <a:cs typeface="Helvetica"/>
              </a:rPr>
              <a:t>Školitel může přidat kontextuální závěry</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2674917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cs" sz="3200" b="1" i="0" strike="noStrike" cap="none" spc="0" baseline="0">
                <a:solidFill>
                  <a:srgbClr val="F6A317"/>
                </a:solidFill>
                <a:effectLst/>
                <a:latin typeface="Helvetica"/>
                <a:ea typeface="Helvetica"/>
                <a:cs typeface="Helvetica"/>
              </a:rPr>
              <a:t>DALŠÍ ZDROJE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7"/>
            <a:ext cx="7259852" cy="2003524"/>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3" history="0"/>
              </a:rPr>
              <a:t>Osvědčené postupy pro suché řezání pomocí ručních úhlových brusek/řezaček nebo elektrických drážkovaček zdiva (list 2.1.14a)</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3" history="0"/>
              </a:rPr>
              <a:t>Osvědčené postupy pro řezání a leštění keramických a kamenných materiálů (list 2.2.7)</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4" history="0"/>
              </a:rPr>
              <a:t>Průvodce NEPSI osvědčenými postupy</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5" history="0"/>
              </a:rPr>
              <a:t>Průvodce NEPSI pro MSP</a:t>
            </a:r>
          </a:p>
        </p:txBody>
      </p:sp>
      <p:sp>
        <p:nvSpPr>
          <p:cNvPr id="4" name="Rounded Rectangle 3">
            <a:extLst>
              <a:ext uri="{FF2B5EF4-FFF2-40B4-BE49-F238E27FC236}">
                <a16:creationId xmlns:a16="http://schemas.microsoft.com/office/drawing/2014/main" id="{F9F6C2B3-C478-8640-8DC5-5FE0011FBCC7}"/>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A26426C-73DF-7F44-9E81-93F6BA595F94}"/>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cs" b="0" i="0" strike="noStrike" cap="none" spc="0" baseline="0" dirty="0">
                <a:solidFill>
                  <a:srgbClr val="000000"/>
                </a:solidFill>
                <a:effectLst/>
                <a:latin typeface="Calibri"/>
                <a:ea typeface="Calibri"/>
                <a:cs typeface="Calibri"/>
              </a:rPr>
              <a:t>Chcete-li další informace o dýchatelném krystalickém oxidu křemičitém, </a:t>
            </a:r>
            <a:br>
              <a:rPr lang="en-US" b="0" i="0" strike="noStrike" cap="none" spc="0" baseline="0" dirty="0">
                <a:solidFill>
                  <a:srgbClr val="000000"/>
                </a:solidFill>
                <a:effectLst/>
                <a:latin typeface="Calibri"/>
                <a:ea typeface="Calibri"/>
                <a:cs typeface="Calibri"/>
              </a:rPr>
            </a:br>
            <a:r>
              <a:rPr lang="cs" b="0" i="0" strike="noStrike" cap="none" spc="0" baseline="0" dirty="0">
                <a:solidFill>
                  <a:srgbClr val="000000"/>
                </a:solidFill>
                <a:effectLst/>
                <a:latin typeface="Calibri"/>
                <a:ea typeface="Calibri"/>
                <a:cs typeface="Calibri"/>
              </a:rPr>
              <a:t>navštivte </a:t>
            </a:r>
            <a:r>
              <a:rPr lang="cs" b="1" i="0" strike="noStrike" cap="none" spc="0" baseline="0" dirty="0">
                <a:solidFill>
                  <a:srgbClr val="000000"/>
                </a:solidFill>
                <a:effectLst/>
                <a:latin typeface="Calibri"/>
                <a:ea typeface="Calibri"/>
                <a:cs typeface="Calibri"/>
              </a:rPr>
              <a:t>e-learningovou platformu</a:t>
            </a:r>
            <a:r>
              <a:rPr lang="cs" b="0" i="0" strike="noStrike" cap="none" spc="0" baseline="0" dirty="0">
                <a:solidFill>
                  <a:srgbClr val="000000"/>
                </a:solidFill>
                <a:effectLst/>
                <a:latin typeface="Calibri"/>
                <a:ea typeface="Calibri"/>
                <a:cs typeface="Calibri"/>
              </a:rPr>
              <a:t> NEPSI na stránce </a:t>
            </a:r>
            <a:r>
              <a:rPr lang="cs"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9210200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infopath/2007/PartnerControls"/>
    <ds:schemaRef ds:uri="http://schemas.microsoft.com/office/2006/documentManagement/types"/>
    <ds:schemaRef ds:uri="http://purl.org/dc/dcmitype/"/>
    <ds:schemaRef ds:uri="http://purl.org/dc/elements/1.1/"/>
    <ds:schemaRef ds:uri="d8ecf516-e360-4672-81b9-68723bedb71f"/>
    <ds:schemaRef ds:uri="http://purl.org/dc/terms/"/>
    <ds:schemaRef ds:uri="http://schemas.microsoft.com/office/2006/metadata/properties"/>
    <ds:schemaRef ds:uri="http://schemas.openxmlformats.org/package/2006/metadata/core-properties"/>
    <ds:schemaRef ds:uri="6d9d7403-2d8c-4818-ae25-2c5629bc7330"/>
    <ds:schemaRef ds:uri="http://www.w3.org/XML/1998/namespace"/>
  </ds:schemaRefs>
</ds:datastoreItem>
</file>

<file path=customXml/itemProps3.xml><?xml version="1.0" encoding="utf-8"?>
<ds:datastoreItem xmlns:ds="http://schemas.openxmlformats.org/officeDocument/2006/customXml" ds:itemID="{1736FA95-9A3B-4E64-9D02-7036D0CDA5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15</TotalTime>
  <Words>1054</Words>
  <Application>Microsoft Macintosh PowerPoint</Application>
  <PresentationFormat>Widescreen</PresentationFormat>
  <Paragraphs>103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35</cp:revision>
  <dcterms:created xsi:type="dcterms:W3CDTF">2020-06-26T09:56:53Z</dcterms:created>
  <dcterms:modified xsi:type="dcterms:W3CDTF">2024-11-13T11:43:45Z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