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835BB-C79A-5443-BDA2-E4FAE1A05E0C}" v="2" dt="2020-12-09T20:30:28.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2721"/>
  </p:normalViewPr>
  <p:slideViewPr>
    <p:cSldViewPr snapToGrid="0" snapToObjects="1">
      <p:cViewPr varScale="1">
        <p:scale>
          <a:sx n="100" d="100"/>
          <a:sy n="100" d="100"/>
        </p:scale>
        <p:origin x="1448"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Esta formación proporciona directrices para el corte, molienda y lijado de materiales que contengan sílice cristalina.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000000"/>
                </a:solidFill>
                <a:effectLst/>
                <a:latin typeface="Calibri"/>
                <a:ea typeface="Calibri"/>
                <a:cs typeface="Calibri"/>
              </a:rPr>
              <a:t>Los procesos de vaciado de bolsas y la manipulación indebida de las bolsas vacías puede suponer niveles significativos de exposición al polvo. Por ello, deben seguirse ciertas buenas prácticas en relación con el vaciado de bolsas. Para el vaciado de bolsas pequeñas se recomienda el uso de estaciones automáticas o semiautomáticas de bombeo de bolsas.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Corte, molienda y lijado son procesos de alta energía que pueden crear cantidades peligrosas de polvo.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Hay diversas precauciones de seguridad que debe tener en cuenta antes de iniciar los procesos de alta energía para reducir la exposición al polvo y evitar daños innecesarios.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800" b="0" i="0" strike="noStrike" cap="none" spc="0" baseline="0">
                <a:solidFill>
                  <a:srgbClr val="000000"/>
                </a:solidFill>
                <a:effectLst/>
                <a:latin typeface="Calibri"/>
                <a:ea typeface="Calibri"/>
                <a:cs typeface="Calibri"/>
              </a:rPr>
              <a:t>Los procesos húmedos ayudan a reducir la exposición atrapando el polvo del aire con el agua. Si el dispositivo está adaptado para la inyección de agua, se recomiendan los procesos húmedos. </a:t>
            </a:r>
            <a:r>
              <a:rPr lang="es" sz="1200" b="0" i="0" strike="noStrike" cap="none" spc="0" baseline="0">
                <a:solidFill>
                  <a:srgbClr val="000000"/>
                </a:solidFill>
                <a:effectLst/>
                <a:latin typeface="Calibri"/>
                <a:ea typeface="Calibri"/>
                <a:cs typeface="Calibri"/>
              </a:rPr>
              <a:t>La fabricación seca genera altos niveles de polvo de sílice. ¡No utilice herramientas secas!</a:t>
            </a:r>
          </a:p>
          <a:p>
            <a:endParaRPr lang="en-US"/>
          </a:p>
          <a:p>
            <a:r>
              <a:rPr lang="es" sz="1800" b="0" i="0" strike="noStrike" cap="none" spc="0" baseline="0">
                <a:solidFill>
                  <a:srgbClr val="000000"/>
                </a:solidFill>
                <a:effectLst/>
                <a:latin typeface="Calibri"/>
                <a:ea typeface="Calibri"/>
                <a:cs typeface="Calibri"/>
              </a:rPr>
              <a:t>Se deben llevar EPI según se indica en la señalización y el pictograma. Para actividades con gran intensidad de polvo, use siempre protección respiratoria.</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1" i="0" strike="noStrike" cap="none" spc="0" baseline="0">
                <a:solidFill>
                  <a:srgbClr val="000000"/>
                </a:solidFill>
                <a:effectLst/>
                <a:latin typeface="Calibri"/>
                <a:ea typeface="Calibri"/>
                <a:cs typeface="Calibri"/>
              </a:rPr>
              <a:t>*Nota para el instructor*</a:t>
            </a:r>
            <a:r>
              <a:rPr lang="es" sz="1800" b="0" i="0" strike="noStrike" cap="none" spc="0" baseline="0">
                <a:solidFill>
                  <a:srgbClr val="000000"/>
                </a:solidFill>
                <a:effectLst/>
                <a:latin typeface="Calibri"/>
                <a:ea typeface="Calibri"/>
                <a:cs typeface="Calibri"/>
              </a:rPr>
              <a:t> Considere añadir información adicional específica referente a su propio contexto de trabajo.</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229599" y="429114"/>
            <a:ext cx="35877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1000"/>
              </a:spcBef>
              <a:spcAft>
                <a:spcPct val="0"/>
              </a:spcAft>
              <a:buClrTx/>
              <a:buSzTx/>
              <a:buFontTx/>
              <a:buNone/>
              <a:defRPr/>
            </a:pPr>
            <a:r>
              <a:rPr lang="es" sz="1400" b="1" i="0" strike="noStrike" cap="none" spc="0" baseline="0">
                <a:solidFill>
                  <a:srgbClr val="F6A317"/>
                </a:solidFill>
                <a:effectLst/>
                <a:latin typeface="Helvetica"/>
                <a:ea typeface="Helvetica"/>
                <a:cs typeface="Helvetica"/>
              </a:rPr>
              <a:t>FORMACIÓN DE BUENAS PRÁCTICAS PARA EL CORTE, MOLIENDA Y LIJADO</a:t>
            </a:r>
          </a:p>
          <a:p>
            <a:pPr>
              <a:lnSpc>
                <a:spcPct val="100000"/>
              </a:lnSpc>
            </a:pPr>
            <a:endParaRPr lang="en-GB"/>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PARA EL CORTE, MOLIENDA Y LIJADO</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117305" y="342900"/>
            <a:ext cx="3680995"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s-ES" sz="1800" dirty="0">
                <a:latin typeface="Helvetica"/>
                <a:cs typeface="Helvetica"/>
              </a:rPr>
              <a:t>Como parte de su formación para implementar las Buenas Prácticas de NEPSI, NEPSI ha desarrollado una serie de recursos formativos.</a:t>
            </a:r>
          </a:p>
          <a:p>
            <a:pPr>
              <a:lnSpc>
                <a:spcPts val="24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008569" cy="3682369"/>
          </a:xfrm>
        </p:spPr>
        <p:txBody>
          <a:bodyPr/>
          <a:lstStyle/>
          <a:p>
            <a:pPr>
              <a:lnSpc>
                <a:spcPts val="2400"/>
              </a:lnSpc>
              <a:spcAft>
                <a:spcPts val="1000"/>
              </a:spcAft>
            </a:pPr>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p>
          <a:p>
            <a:pPr>
              <a:lnSpc>
                <a:spcPts val="2100"/>
              </a:lnSpc>
            </a:pPr>
            <a:r>
              <a:rPr lang="es" b="0" i="0" strike="noStrike" cap="none" spc="0" baseline="0" dirty="0">
                <a:solidFill>
                  <a:srgbClr val="000000"/>
                </a:solidFill>
                <a:effectLst/>
                <a:latin typeface="Helvetica"/>
                <a:ea typeface="Helvetica"/>
                <a:cs typeface="Helvetica"/>
              </a:rPr>
              <a:t>En este PowerPoint de formación, le informaremos sobre:</a:t>
            </a:r>
          </a:p>
          <a:p>
            <a:pPr marL="285750" indent="-285750">
              <a:lnSpc>
                <a:spcPts val="2100"/>
              </a:lnSpc>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Los riesgos para la salud relacionados con los procesos industriales de gran energía que pueden suponer una exposición al polvo dañino de sílice cristalina respirable (SCR).</a:t>
            </a:r>
          </a:p>
          <a:p>
            <a:pPr marL="285750" indent="-285750">
              <a:lnSpc>
                <a:spcPts val="2100"/>
              </a:lnSpc>
              <a:buFont typeface="Arial" panose="020B0604020202020204" pitchFamily="34" charset="0"/>
              <a:buChar char="•"/>
            </a:pPr>
            <a:r>
              <a:rPr lang="es" b="0" i="0" strike="noStrike" cap="none" spc="0" baseline="0" dirty="0">
                <a:solidFill>
                  <a:srgbClr val="000000"/>
                </a:solidFill>
                <a:effectLst/>
                <a:latin typeface="Helvetica"/>
                <a:ea typeface="Helvetica"/>
                <a:cs typeface="Helvetica"/>
              </a:rPr>
              <a:t>Buenas prácticas a aplicar para el corte, molienda y lijado.</a:t>
            </a:r>
          </a:p>
          <a:p>
            <a:pPr marL="285750" indent="-285750">
              <a:lnSpc>
                <a:spcPts val="2100"/>
              </a:lnSpc>
              <a:buFont typeface="Arial" panose="020B0604020202020204" pitchFamily="34" charset="0"/>
              <a:buChar char="•"/>
            </a:pPr>
            <a:r>
              <a:rPr lang="es" b="0" i="0" strike="noStrike" cap="none" spc="0" baseline="0" dirty="0">
                <a:solidFill>
                  <a:srgbClr val="FF0000"/>
                </a:solidFill>
                <a:effectLst/>
                <a:latin typeface="Helvetica"/>
                <a:ea typeface="Helvetica"/>
                <a:cs typeface="Helvetica"/>
              </a:rPr>
              <a:t>Texto a rellenar por parte del formador – si ha añadido una diapositiva personalizada, inserte un breve resumen del material contextual</a:t>
            </a:r>
          </a:p>
          <a:p>
            <a:pPr marL="285750" indent="-285750">
              <a:lnSpc>
                <a:spcPts val="2400"/>
              </a:lnSpc>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8528" t="3" r="9180" b="-3"/>
          <a:stretch/>
        </p:blipFill>
        <p:spPr>
          <a:xfrm>
            <a:off x="6946232" y="1608138"/>
            <a:ext cx="4871118"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28581"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Los procesos de corte, molienda y lijado se pueden controlar mediante cinco técnicas principales de control de polvo.</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CIERRE</a:t>
            </a:r>
          </a:p>
          <a:p>
            <a:pPr>
              <a:spcAft>
                <a:spcPts val="300"/>
              </a:spcAft>
            </a:pPr>
            <a:r>
              <a:rPr lang="es" sz="1200" b="0" i="0" strike="noStrike" cap="none" spc="0" baseline="0" dirty="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dirty="0"/>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3"/>
            <a:ext cx="2291769"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la SCR en origen, antes de que podamos estar expuestos, y sustituir el aire contaminado con aire limpio.</a:t>
            </a:r>
          </a:p>
          <a:p>
            <a:endParaRPr lang="en-US" dirty="0"/>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las demás medidas de control son insuficientes para controlar los riesgos de exposición.</a:t>
            </a:r>
          </a:p>
          <a:p>
            <a:endParaRPr lang="en-US" dirty="0"/>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s" sz="3000" b="1" i="0" strike="noStrike" cap="none" spc="0" baseline="0" dirty="0">
                <a:solidFill>
                  <a:srgbClr val="F6A317"/>
                </a:solidFill>
                <a:effectLst/>
                <a:latin typeface="Helvetica"/>
                <a:ea typeface="Helvetica"/>
                <a:cs typeface="Helvetica"/>
              </a:rPr>
              <a:t>RIESGOS DE ESTA ACTIVIDAD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Esta actividad puede generar mucho polvo</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a:xfrm>
            <a:off x="777244" y="1640901"/>
            <a:ext cx="1109391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CÓMO LOS PROCESOS DE ALTA ENERGÍA GENERAN SCR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El corte, molienda y lijado son procesos de alta energía que pueden generar mucho polvo cuando se aplican a ciertos materiales:</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El polvo generado a partir de muchos materiales industriales (por ejemplo, la arenisca) es peligroso; son necesarias medidas de control para reducir la exposición al polvo.</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El polvo generado puede contener sílice cristalina respirable (SCR), que si se inhala durante periodos prolongados de tiempo puede provocar silicosis.</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es" sz="3000" b="1" i="0" strike="noStrike" cap="none" spc="0" baseline="0" dirty="0">
                <a:solidFill>
                  <a:srgbClr val="F6A317"/>
                </a:solidFill>
                <a:effectLst/>
                <a:latin typeface="Helvetica"/>
                <a:ea typeface="Helvetica"/>
                <a:cs typeface="Helvetica"/>
              </a:rPr>
              <a:t>HERRAMIENTAS QUE GENERAN POLVO</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Amoladora angular</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Cortadora de ángulo</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Máquinas de corte</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Rozadoras eléctricas</a:t>
            </a:r>
          </a:p>
          <a:p>
            <a:pPr marL="285750" indent="-28575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Máquinas perforadoras</a:t>
            </a:r>
          </a:p>
          <a:p>
            <a:pPr>
              <a:lnSpc>
                <a:spcPts val="2400"/>
              </a:lnSpc>
            </a:pPr>
            <a:endParaRPr lang="en-US" sz="1800" dirty="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5" y="1640901"/>
            <a:ext cx="5224462"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ANTES DE CORTAR, MOLER Y LIJAR</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lstStyle/>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Asegúrese de que el área está bien ventilada.</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Compruebe el equipo y busque si tiene algún daño.</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Si usa un sistema de extracción, asegúrese de que funciona correctamente.</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Limpie los bloques y las máquinas con agua corriente.</a:t>
            </a:r>
          </a:p>
          <a:p>
            <a:pPr>
              <a:lnSpc>
                <a:spcPct val="100000"/>
              </a:lnSpc>
            </a:pPr>
            <a:endParaRPr lang="en-US" sz="1800" dirty="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pPr>
              <a:lnSpc>
                <a:spcPct val="100000"/>
              </a:lnSpc>
            </a:pPr>
            <a:r>
              <a:rPr lang="es" sz="3000" b="1" i="0" strike="noStrike" cap="none" spc="0" baseline="0" dirty="0">
                <a:solidFill>
                  <a:srgbClr val="F6A317"/>
                </a:solidFill>
                <a:effectLst/>
                <a:latin typeface="Helvetica"/>
                <a:ea typeface="Helvetica"/>
                <a:cs typeface="Helvetica"/>
              </a:rPr>
              <a:t>DURANTE EL CORTE, </a:t>
            </a:r>
            <a:br>
              <a:rPr lang="es" sz="3000" b="1" i="0" strike="noStrike" cap="none" spc="0" baseline="0" dirty="0">
                <a:solidFill>
                  <a:srgbClr val="F6A317"/>
                </a:solidFill>
                <a:effectLst/>
                <a:latin typeface="Helvetica"/>
                <a:ea typeface="Helvetica"/>
                <a:cs typeface="Helvetica"/>
              </a:rPr>
            </a:br>
            <a:r>
              <a:rPr lang="es" sz="3000" b="1" i="0" strike="noStrike" cap="none" spc="0" baseline="0" dirty="0">
                <a:solidFill>
                  <a:srgbClr val="F6A317"/>
                </a:solidFill>
                <a:effectLst/>
                <a:latin typeface="Helvetica"/>
                <a:ea typeface="Helvetica"/>
                <a:cs typeface="Helvetica"/>
              </a:rPr>
              <a:t>LA MOLIENDA Y EL LIJADO</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2" y="2781300"/>
            <a:ext cx="6553999" cy="3263745"/>
          </a:xfrm>
        </p:spPr>
        <p:txBody>
          <a:bodyPr/>
          <a:lstStyle/>
          <a:p>
            <a:pPr marL="285750" indent="-285750">
              <a:lnSpc>
                <a:spcPct val="100000"/>
              </a:lnSpc>
              <a:buFont typeface="Arial" panose="020B0604020202020204" pitchFamily="34" charset="0"/>
              <a:buChar char="•"/>
            </a:pPr>
            <a:r>
              <a:rPr lang="es" sz="1400" b="0" i="0" strike="noStrike" cap="none" spc="0" baseline="0" dirty="0">
                <a:solidFill>
                  <a:srgbClr val="000000"/>
                </a:solidFill>
                <a:effectLst/>
                <a:latin typeface="Helvetica"/>
                <a:ea typeface="Helvetica"/>
                <a:cs typeface="Helvetica"/>
              </a:rPr>
              <a:t>Si utiliza procesos húmedos, compruebe que el suministro de agua es el adecuado.</a:t>
            </a:r>
          </a:p>
          <a:p>
            <a:pPr marL="285750" indent="-285750">
              <a:lnSpc>
                <a:spcPct val="100000"/>
              </a:lnSpc>
              <a:buFont typeface="Arial" panose="020B0604020202020204" pitchFamily="34" charset="0"/>
              <a:buChar char="•"/>
            </a:pPr>
            <a:r>
              <a:rPr lang="es" sz="1400" b="0" i="0" strike="noStrike" cap="none" spc="0" baseline="0" dirty="0">
                <a:solidFill>
                  <a:srgbClr val="000000"/>
                </a:solidFill>
                <a:effectLst/>
                <a:latin typeface="Helvetica"/>
                <a:ea typeface="Helvetica"/>
                <a:cs typeface="Helvetica"/>
              </a:rPr>
              <a:t>Use siempre protección respiratoria para las actividades con gran intensidad de polvo.</a:t>
            </a:r>
          </a:p>
          <a:p>
            <a:pPr marL="285750" indent="-285750">
              <a:lnSpc>
                <a:spcPct val="100000"/>
              </a:lnSpc>
              <a:buFont typeface="Arial" panose="020B0604020202020204" pitchFamily="34" charset="0"/>
              <a:buChar char="•"/>
            </a:pPr>
            <a:r>
              <a:rPr lang="es" sz="1400" b="0" i="0" strike="noStrike" cap="none" spc="0" baseline="0" dirty="0">
                <a:solidFill>
                  <a:srgbClr val="000000"/>
                </a:solidFill>
                <a:effectLst/>
                <a:latin typeface="Helvetica"/>
                <a:ea typeface="Helvetica"/>
                <a:cs typeface="Helvetica"/>
              </a:rPr>
              <a:t>El uso de maquinaria y herramientas con agua integrada reduce significativamente el nivel de polvo de sílice.</a:t>
            </a:r>
          </a:p>
          <a:p>
            <a:pPr marL="285750" indent="-285750">
              <a:lnSpc>
                <a:spcPct val="100000"/>
              </a:lnSpc>
              <a:buFont typeface="Arial" panose="020B0604020202020204" pitchFamily="34" charset="0"/>
              <a:buChar char="•"/>
            </a:pPr>
            <a:r>
              <a:rPr lang="es" sz="1400" b="0" i="0" strike="noStrike" cap="none" spc="0" baseline="0" dirty="0">
                <a:solidFill>
                  <a:srgbClr val="000000"/>
                </a:solidFill>
                <a:effectLst/>
                <a:latin typeface="Helvetica"/>
                <a:ea typeface="Helvetica"/>
                <a:cs typeface="Helvetica"/>
              </a:rPr>
              <a:t>Siempre que sea posible, mantenga las puertas de seguridad de la máquina cerradas.</a:t>
            </a:r>
          </a:p>
          <a:p>
            <a:pPr marL="285750" indent="-285750">
              <a:lnSpc>
                <a:spcPct val="100000"/>
              </a:lnSpc>
              <a:buFont typeface="Arial" panose="020B0604020202020204" pitchFamily="34" charset="0"/>
              <a:buChar char="•"/>
            </a:pPr>
            <a:r>
              <a:rPr lang="es" sz="1400" b="0" i="0" strike="noStrike" cap="none" spc="0" baseline="0" dirty="0">
                <a:solidFill>
                  <a:srgbClr val="000000"/>
                </a:solidFill>
                <a:effectLst/>
                <a:latin typeface="Helvetica"/>
                <a:ea typeface="Helvetica"/>
                <a:cs typeface="Helvetica"/>
              </a:rPr>
              <a:t>Utilice la ventilación local de extracción (VLE) para atrapar el polvo de sílice en el origen y transportarlo lejos de la zona de respiración de los empleados.</a:t>
            </a:r>
          </a:p>
          <a:p>
            <a:pPr marL="285750" indent="-285750">
              <a:lnSpc>
                <a:spcPct val="100000"/>
              </a:lnSpc>
              <a:buFont typeface="Arial" panose="020B0604020202020204" pitchFamily="34" charset="0"/>
              <a:buChar char="•"/>
            </a:pPr>
            <a:r>
              <a:rPr lang="es" sz="1400" b="0" i="0" strike="noStrike" cap="none" spc="0" baseline="0" dirty="0">
                <a:solidFill>
                  <a:srgbClr val="FF0000"/>
                </a:solidFill>
                <a:effectLst/>
                <a:latin typeface="Helvetica"/>
                <a:ea typeface="Helvetica"/>
                <a:cs typeface="Helvetica"/>
              </a:rPr>
              <a:t>Texto para el instructor – Añada texto adicional sobre medidas relevantes relacionadas con el corte, molienda y lijado adecuadas a su contexto.</a:t>
            </a:r>
          </a:p>
          <a:p>
            <a:pPr>
              <a:lnSpc>
                <a:spcPct val="100000"/>
              </a:lnSpc>
            </a:pPr>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rotWithShape="1">
          <a:blip r:embed="rId3"/>
          <a:srcRect l="20027" t="3" r="30687" b="-3"/>
          <a:stretch/>
        </p:blipFill>
        <p:spPr>
          <a:xfrm>
            <a:off x="7443536" y="1608138"/>
            <a:ext cx="4373813" cy="4437062"/>
          </a:xfrm>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8350714" cy="1584900"/>
          </a:xfrm>
        </p:spPr>
        <p:txBody>
          <a:bodyPr anchor="t"/>
          <a:lstStyle/>
          <a:p>
            <a:pPr>
              <a:lnSpc>
                <a:spcPct val="100000"/>
              </a:lnSpc>
            </a:pPr>
            <a:r>
              <a:rPr lang="es" sz="3000" b="1" i="0" strike="noStrike" cap="none" spc="0" baseline="0" dirty="0">
                <a:solidFill>
                  <a:srgbClr val="F6A317"/>
                </a:solidFill>
                <a:effectLst/>
                <a:latin typeface="Helvetica"/>
                <a:ea typeface="Helvetica"/>
                <a:cs typeface="Helvetica"/>
              </a:rPr>
              <a:t>QUÉ HACER Y QUÉ NO HACER DURANTE EL CORTE, MOLIENDA Y LIJADO</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8600"/>
            <a:ext cx="10965577" cy="3230407"/>
          </a:xfrm>
        </p:spPr>
        <p:txBody>
          <a:bodyPr/>
          <a:lstStyle/>
          <a:p>
            <a:pPr>
              <a:lnSpc>
                <a:spcPct val="100000"/>
              </a:lnSpc>
              <a:spcBef>
                <a:spcPts val="800"/>
              </a:spcBef>
            </a:pPr>
            <a:r>
              <a:rPr lang="es" sz="1600" b="1" i="0" strike="noStrike" cap="none" spc="0" baseline="0" dirty="0">
                <a:solidFill>
                  <a:srgbClr val="000000"/>
                </a:solidFill>
                <a:effectLst/>
                <a:latin typeface="Helvetica"/>
                <a:ea typeface="Helvetica"/>
                <a:cs typeface="Helvetica"/>
              </a:rPr>
              <a:t>QUÉ HACER</a:t>
            </a:r>
          </a:p>
          <a:p>
            <a:pPr marL="285750" indent="-285750">
              <a:lnSpc>
                <a:spcPct val="100000"/>
              </a:lnSpc>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Usar un sistema de extracción de polvo si está disponible.</a:t>
            </a:r>
          </a:p>
          <a:p>
            <a:pPr marL="285750" indent="-285750">
              <a:lnSpc>
                <a:spcPct val="100000"/>
              </a:lnSpc>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Aprovechar los sistemas de ventilación cuando trabaje en espacios cerrados.</a:t>
            </a:r>
          </a:p>
          <a:p>
            <a:pPr marL="285750" indent="-285750">
              <a:lnSpc>
                <a:spcPct val="100000"/>
              </a:lnSpc>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Utilizar herramientas con agua integrada para impedir que se levante el polvo.</a:t>
            </a:r>
          </a:p>
          <a:p>
            <a:pPr marL="285750" indent="-285750">
              <a:lnSpc>
                <a:spcPct val="100000"/>
              </a:lnSpc>
              <a:spcBef>
                <a:spcPts val="800"/>
              </a:spcBef>
              <a:spcAft>
                <a:spcPts val="1000"/>
              </a:spcAft>
              <a:buSzPct val="85000"/>
              <a:buFont typeface=".Apple Color Emoji UI"/>
              <a:buChar char="✅"/>
            </a:pPr>
            <a:r>
              <a:rPr lang="es" sz="1600" b="0" i="0" strike="noStrike" cap="none" spc="0" baseline="0" dirty="0">
                <a:solidFill>
                  <a:srgbClr val="000000"/>
                </a:solidFill>
                <a:effectLst/>
                <a:latin typeface="Helvetica"/>
                <a:ea typeface="Helvetica"/>
                <a:cs typeface="Helvetica"/>
              </a:rPr>
              <a:t>Utilizar EPI en las áreas indicadas.</a:t>
            </a:r>
          </a:p>
          <a:p>
            <a:pPr>
              <a:lnSpc>
                <a:spcPct val="100000"/>
              </a:lnSpc>
              <a:spcBef>
                <a:spcPts val="800"/>
              </a:spcBef>
            </a:pPr>
            <a:r>
              <a:rPr lang="es" sz="1600" b="1" i="0" strike="noStrike" cap="none" spc="0" baseline="0" dirty="0">
                <a:solidFill>
                  <a:srgbClr val="000000"/>
                </a:solidFill>
                <a:effectLst/>
                <a:latin typeface="Helvetica"/>
                <a:ea typeface="Helvetica"/>
                <a:cs typeface="Helvetica"/>
              </a:rPr>
              <a:t>QUÉ NO HACER</a:t>
            </a:r>
          </a:p>
          <a:p>
            <a:pPr marL="285750" indent="-285750">
              <a:lnSpc>
                <a:spcPct val="100000"/>
              </a:lnSpc>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Usar equipos defectuosos o dañados.</a:t>
            </a:r>
          </a:p>
          <a:p>
            <a:pPr marL="285750" indent="-285750">
              <a:lnSpc>
                <a:spcPct val="100000"/>
              </a:lnSpc>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Dejar que los recipientes de extracción de polvo rebosen.</a:t>
            </a:r>
          </a:p>
          <a:p>
            <a:pPr marL="285750" indent="-285750">
              <a:lnSpc>
                <a:spcPct val="100000"/>
              </a:lnSpc>
              <a:spcBef>
                <a:spcPts val="800"/>
              </a:spcBef>
              <a:buSzPct val="85000"/>
              <a:buFont typeface=".Apple Color Emoji UI"/>
              <a:buChar char="❌"/>
            </a:pPr>
            <a:r>
              <a:rPr lang="es" sz="1600" b="0" i="0" strike="noStrike" cap="none" spc="0" baseline="0" dirty="0">
                <a:solidFill>
                  <a:srgbClr val="000000"/>
                </a:solidFill>
                <a:effectLst/>
                <a:latin typeface="Helvetica"/>
                <a:ea typeface="Helvetica"/>
                <a:cs typeface="Helvetica"/>
              </a:rPr>
              <a:t>Utilizar dispositivos combinados con procesos y equipos inapropiados (por ejemplo, procesos húmedos con un dispositivo que no acepta la infiltración de agua).</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s" sz="3000" b="1" i="0" strike="noStrike" cap="none" spc="0" baseline="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ct val="100000"/>
              </a:lnSpc>
            </a:pPr>
            <a:r>
              <a:rPr lang="es" sz="1800" b="0" i="0" strike="noStrike" cap="none" spc="0" baseline="0" dirty="0">
                <a:solidFill>
                  <a:srgbClr val="000000"/>
                </a:solidFill>
                <a:effectLst/>
                <a:latin typeface="Helvetica"/>
                <a:ea typeface="Helvetica"/>
                <a:cs typeface="Helvetica"/>
              </a:rPr>
              <a:t>Para cambiar la imagen, haga clic con el botón derecho &gt; </a:t>
            </a:r>
            <a:r>
              <a:rPr lang="es" sz="1800" dirty="0">
                <a:solidFill>
                  <a:srgbClr val="000000"/>
                </a:solidFill>
                <a:latin typeface="Helvetica"/>
                <a:ea typeface="Helvetica"/>
                <a:cs typeface="Helvetica"/>
              </a:rPr>
              <a:t>C</a:t>
            </a:r>
            <a:r>
              <a:rPr lang="es" sz="1800" b="0" i="0" strike="noStrike" cap="none" spc="0" baseline="0" dirty="0">
                <a:solidFill>
                  <a:srgbClr val="000000"/>
                </a:solidFill>
                <a:effectLst/>
                <a:latin typeface="Helvetica"/>
                <a:ea typeface="Helvetica"/>
                <a:cs typeface="Helvetica"/>
              </a:rPr>
              <a:t>ambiar imagen &gt; Desde</a:t>
            </a:r>
            <a:r>
              <a:rPr lang="es" sz="1800" b="0" i="0" strike="noStrike" cap="none" spc="0" dirty="0">
                <a:solidFill>
                  <a:srgbClr val="000000"/>
                </a:solidFill>
                <a:effectLst/>
                <a:latin typeface="Helvetica"/>
                <a:ea typeface="Helvetica"/>
                <a:cs typeface="Helvetica"/>
              </a:rPr>
              <a:t> </a:t>
            </a:r>
            <a:r>
              <a:rPr lang="es" sz="1800" b="0" i="0" strike="noStrike" cap="none" spc="0" baseline="0" dirty="0">
                <a:solidFill>
                  <a:srgbClr val="000000"/>
                </a:solidFill>
                <a:effectLst/>
                <a:latin typeface="Helvetica"/>
                <a:ea typeface="Helvetica"/>
                <a:cs typeface="Helvetica"/>
              </a:rPr>
              <a:t>el archivo.</a:t>
            </a:r>
          </a:p>
          <a:p>
            <a:pPr>
              <a:lnSpc>
                <a:spcPct val="1000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s" sz="3000" b="1" i="0" strike="noStrike" cap="none" spc="0" baseline="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51894" cy="3682369"/>
          </a:xfrm>
        </p:spPr>
        <p:txBody>
          <a:bodyPr anchor="t"/>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Corte, molienda y lijado son procesos de alta energía que generan mucho polvo.</a:t>
            </a:r>
          </a:p>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 Recuerde: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Asegúrese de que el recinto está bien ventilado.</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Utilice herramientas con agua integrada siempre que sea posible.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Compruebe el equipo y busque si tiene algún daño.</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FF0000"/>
                </a:solidFill>
                <a:effectLst/>
                <a:latin typeface="Helvetica"/>
                <a:ea typeface="Helvetica"/>
                <a:cs typeface="Helvetica"/>
              </a:rPr>
              <a:t>El instructor puede añadir conclusiones contextuales.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es" sz="3000" b="1" i="0" strike="noStrike" cap="none" spc="0" baseline="0">
                <a:solidFill>
                  <a:srgbClr val="F6A317"/>
                </a:solidFill>
                <a:effectLst/>
                <a:latin typeface="Helvetica"/>
                <a:ea typeface="Helvetica"/>
                <a:cs typeface="Helvetica"/>
              </a:rPr>
              <a:t>INFORMACIÓN ADICIONAL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7"/>
            <a:ext cx="5453624"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Buenas Prácticas para Aplicaciones de corte en seco usando trituradoras/cortadoras de ángulo manuales o rozadoras eléctricas (Hoja de tareas 2.1.14a).</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Buenas prácticas para Cortar y pulir cerámica y materiales pétreos (Hoja de tareas 2.2.7).</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4"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5" history="0"/>
              </a:rPr>
              <a:t>Guía NEPSI para pymes</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161085"/>
            <a:ext cx="10022946" cy="640720"/>
          </a:xfrm>
          <a:prstGeom prst="rect">
            <a:avLst/>
          </a:prstGeom>
          <a:noFill/>
          <a:ln>
            <a:noFill/>
          </a:ln>
        </p:spPr>
        <p:txBody>
          <a:bodyPr wrap="square" anchor="ctr">
            <a:spAutoFit/>
          </a:bodyPr>
          <a:lstStyle/>
          <a:p>
            <a:pPr>
              <a:spcBef>
                <a:spcPts val="1200"/>
              </a:spcBef>
              <a:spcAft>
                <a:spcPts val="1200"/>
              </a:spcAft>
              <a:buSzPct val="130000"/>
            </a:pPr>
            <a:r>
              <a:rPr lang="es" sz="1800" b="0" i="0" strike="noStrike" cap="none" spc="0" baseline="0" dirty="0">
                <a:solidFill>
                  <a:srgbClr val="000000"/>
                </a:solidFill>
                <a:effectLst/>
                <a:latin typeface="Calibri"/>
                <a:ea typeface="Calibri"/>
                <a:cs typeface="Calibri"/>
              </a:rPr>
              <a:t>Consulte la </a:t>
            </a:r>
            <a:r>
              <a:rPr lang="es" sz="1800" b="1" i="0" strike="noStrike" cap="none" spc="0" baseline="0" dirty="0">
                <a:solidFill>
                  <a:srgbClr val="000000"/>
                </a:solidFill>
                <a:effectLst/>
                <a:latin typeface="Calibri"/>
                <a:ea typeface="Calibri"/>
                <a:cs typeface="Calibri"/>
              </a:rPr>
              <a:t>Plataforma de E-learning de NEPSI</a:t>
            </a:r>
            <a:r>
              <a:rPr lang="es" sz="1800" b="0" i="0" strike="noStrike" cap="none" spc="0" baseline="0" dirty="0">
                <a:solidFill>
                  <a:srgbClr val="000000"/>
                </a:solidFill>
                <a:effectLst/>
                <a:latin typeface="Calibri"/>
                <a:ea typeface="Calibri"/>
                <a:cs typeface="Calibri"/>
              </a:rPr>
              <a:t> en </a:t>
            </a:r>
            <a:r>
              <a:rPr lang="es" sz="1800" b="0" i="0" strike="noStrike" cap="none" spc="0" baseline="0" dirty="0">
                <a:solidFill>
                  <a:srgbClr val="000000"/>
                </a:solidFill>
                <a:effectLst/>
                <a:latin typeface="Calibri"/>
                <a:ea typeface="Calibri"/>
                <a:cs typeface="Calibri"/>
                <a:hlinkClick r:id="rId6" history="0"/>
              </a:rPr>
              <a:t>training.nepsi.eu</a:t>
            </a:r>
            <a:r>
              <a:rPr lang="es" sz="1800"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customXml/itemProps2.xml><?xml version="1.0" encoding="utf-8"?>
<ds:datastoreItem xmlns:ds="http://schemas.openxmlformats.org/officeDocument/2006/customXml" ds:itemID="{7FD7BCBB-695B-486A-98BA-736A0102E4C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15</TotalTime>
  <Words>1377</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37</cp:revision>
  <dcterms:created xsi:type="dcterms:W3CDTF">2020-06-26T09:56:53Z</dcterms:created>
  <dcterms:modified xsi:type="dcterms:W3CDTF">2024-11-13T11:47:28Z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