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D70641-388D-4A3F-8540-814979977215}" v="1" dt="2022-09-21T16:24:07.896"/>
    <p1510:client id="{5594604E-0C16-40DA-A21A-4D9DF642ACB4}" v="21" dt="2022-09-21T15:41:46.514"/>
    <p1510:client id="{6C8835BB-C79A-5443-BDA2-E4FAE1A05E0C}" v="2" dt="2020-12-09T20:30:28.184"/>
    <p1510:client id="{E078CBDF-E675-4848-8242-2A57BF48EE73}" v="4" dt="2022-09-21T15:44:16.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Ova obuka pruža vodič za sečenje, brušenje i peskarenje materijala koji sadrže kristalizirani silicijum.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Proces pražnjenja vreća i nepropisno rukovanje praznim vrećama može dovesti do značajne izloženosti prašini. Iz ovog razloga, mora se poštovati dobra praksa povezana sa pražnjenjem vreća. Korišćenje stanica za automatsko ili polu-sautomatsko pražnjenje vreća je preporučeno za pražnjenje manjih vreća.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Sečenje, brušenje i peskarenje su visokoenergetski procesi koji mogu stvoriti rizične količine prašine.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Postoji nekoliko bezbednosnih mjera predostrožnosti koje treba poduzeti prije početka visokoenergetskih procesa ne bi li se umanjila izloženost prašini i nepotrebne ozlede.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dirty="0">
                <a:solidFill>
                  <a:srgbClr val="000000"/>
                </a:solidFill>
                <a:effectLst/>
                <a:latin typeface="Calibri"/>
                <a:ea typeface="Calibri"/>
                <a:cs typeface="Calibri"/>
              </a:rPr>
              <a:t>Vlažni procesi pomažu smanjenje izloženosti prašini tako što vodom hvataju prašinu iz zraka Ako je uređaj prilagođen za injekciju vodom, preporučuju se vlažni procesi. </a:t>
            </a:r>
            <a:r>
              <a:rPr lang="hr" dirty="0">
                <a:solidFill>
                  <a:srgbClr val="000000"/>
                </a:solidFill>
                <a:latin typeface="Calibri"/>
                <a:ea typeface="Calibri"/>
                <a:cs typeface="Calibri"/>
              </a:rPr>
              <a:t>suha</a:t>
            </a:r>
            <a:r>
              <a:rPr lang="hr" sz="1200" b="0" i="0" strike="noStrike" cap="none" spc="0" baseline="0" dirty="0">
                <a:solidFill>
                  <a:srgbClr val="000000"/>
                </a:solidFill>
                <a:effectLst/>
                <a:latin typeface="Calibri"/>
                <a:ea typeface="Calibri"/>
                <a:cs typeface="Calibri"/>
              </a:rPr>
              <a:t> proizvodnja generira visok nivo </a:t>
            </a:r>
            <a:r>
              <a:rPr lang="hr" sz="1200" b="0" i="0" strike="noStrike" cap="none" spc="0" baseline="0" dirty="0" err="1">
                <a:solidFill>
                  <a:srgbClr val="000000"/>
                </a:solidFill>
                <a:effectLst/>
                <a:latin typeface="Calibri"/>
                <a:ea typeface="Calibri"/>
                <a:cs typeface="Calibri"/>
              </a:rPr>
              <a:t>silicijumske</a:t>
            </a:r>
            <a:r>
              <a:rPr lang="hr" sz="1200" b="0" i="0" strike="noStrike" cap="none" spc="0" baseline="0" dirty="0">
                <a:solidFill>
                  <a:srgbClr val="000000"/>
                </a:solidFill>
                <a:effectLst/>
                <a:latin typeface="Calibri"/>
                <a:ea typeface="Calibri"/>
                <a:cs typeface="Calibri"/>
              </a:rPr>
              <a:t> prašine – nemojte koristiti </a:t>
            </a:r>
            <a:r>
              <a:rPr lang="hr">
                <a:solidFill>
                  <a:srgbClr val="000000"/>
                </a:solidFill>
                <a:latin typeface="Calibri"/>
                <a:ea typeface="Calibri"/>
                <a:cs typeface="Calibri"/>
              </a:rPr>
              <a:t>suhi</a:t>
            </a:r>
            <a:r>
              <a:rPr lang="hr" sz="1200" b="0" i="0" strike="noStrike" cap="none" spc="0" baseline="0" dirty="0">
                <a:solidFill>
                  <a:srgbClr val="000000"/>
                </a:solidFill>
                <a:effectLst/>
                <a:latin typeface="Calibri"/>
                <a:ea typeface="Calibri"/>
                <a:cs typeface="Calibri"/>
              </a:rPr>
              <a:t> alat!</a:t>
            </a:r>
          </a:p>
          <a:p>
            <a:endParaRPr lang="en-US"/>
          </a:p>
          <a:p>
            <a:r>
              <a:rPr lang="hr" sz="1800" b="0" i="0" strike="noStrike" cap="none" spc="0" baseline="0">
                <a:solidFill>
                  <a:srgbClr val="000000"/>
                </a:solidFill>
                <a:effectLst/>
                <a:latin typeface="Calibri"/>
                <a:ea typeface="Calibri"/>
                <a:cs typeface="Calibri"/>
              </a:rPr>
              <a:t>Treba nositi osobnu zaštitnu opremu označenu piktogamom. Kod aktivnosti koje stvaraju veliku prašinu obvezno koristite zaštitu za disanje</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1" i="0" strike="noStrike" cap="none" spc="0" baseline="0">
                <a:solidFill>
                  <a:srgbClr val="000000"/>
                </a:solidFill>
                <a:effectLst/>
                <a:latin typeface="Calibri"/>
                <a:ea typeface="Calibri"/>
                <a:cs typeface="Calibri"/>
              </a:rPr>
              <a:t>*Napomena za predavača*</a:t>
            </a:r>
            <a:r>
              <a:rPr lang="hr" sz="1800" b="0" i="0" strike="noStrike" cap="none" spc="0" baseline="0">
                <a:solidFill>
                  <a:srgbClr val="000000"/>
                </a:solidFill>
                <a:effectLst/>
                <a:latin typeface="Calibri"/>
                <a:ea typeface="Calibri"/>
                <a:cs typeface="Calibri"/>
              </a:rPr>
              <a:t> Razmislite o tome da stavite dodatne informacije, specifične za vaš radni kontekst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hr" sz="1400" b="1" i="0" strike="noStrike" cap="none" spc="0" baseline="0">
                <a:solidFill>
                  <a:srgbClr val="F6A317"/>
                </a:solidFill>
                <a:effectLst/>
                <a:latin typeface="Helvetica"/>
                <a:ea typeface="Helvetica"/>
                <a:cs typeface="Helvetica"/>
              </a:rPr>
              <a:t>OBUKA DOBRE PRAKSE ZA SEČENJE, BRUŠENJE I PESKARENJE</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hr" sz="2800" b="1" i="0" strike="noStrike" cap="none" spc="0" baseline="0">
                <a:solidFill>
                  <a:srgbClr val="FFFFFF"/>
                </a:solidFill>
                <a:effectLst/>
                <a:latin typeface="Helvetica"/>
                <a:ea typeface="Helvetica"/>
                <a:cs typeface="Helvetica"/>
              </a:rPr>
              <a:t>OBUKA DOBRE PRAKSE ZA SEČENJE, BRUŠENJE I PESKARENJE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945821" y="342900"/>
            <a:ext cx="3852479"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latin typeface="Helvetica"/>
                <a:cs typeface="Helvetica"/>
              </a:rPr>
              <a:t>Kao dio obrazovnog koraka u primjeni NEPSI dobre prakse, Nepsi je razvio niz obrazovnih resursa.</a:t>
            </a:r>
          </a:p>
          <a:p>
            <a:pPr>
              <a:lnSpc>
                <a:spcPts val="2400"/>
              </a:lnSpc>
            </a:pPr>
            <a:r>
              <a:rPr lang="hr-HR" sz="180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a:solidFill>
                  <a:srgbClr val="000000"/>
                </a:solidFill>
                <a:effectLst/>
                <a:latin typeface="Helvetica"/>
                <a:ea typeface="Helvetica"/>
                <a:cs typeface="Helvetica"/>
              </a:rPr>
              <a:t>Informacije u ovoj PowerPoint prezentaciji  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64197" cy="3682369"/>
          </a:xfrm>
        </p:spPr>
        <p:txBody>
          <a:bodyPr/>
          <a:lstStyle/>
          <a:p>
            <a:pPr>
              <a:lnSpc>
                <a:spcPts val="2400"/>
              </a:lnSpc>
              <a:spcAft>
                <a:spcPts val="600"/>
              </a:spcAft>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spcBef>
                <a:spcPts val="500"/>
              </a:spcBef>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ct val="100000"/>
              </a:lnSpc>
              <a:spcBef>
                <a:spcPts val="5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Zdravstveni rizici povezani sa visokoenergetskim industrijskim procesima mogu dovesti do izloženost štetnoj prašini kristaliziranog silicijuma koja se može udahnuti (RCS)</a:t>
            </a:r>
          </a:p>
          <a:p>
            <a:pPr marL="285750" indent="-285750">
              <a:lnSpc>
                <a:spcPct val="100000"/>
              </a:lnSpc>
              <a:spcBef>
                <a:spcPts val="5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Dobra praksa koju treba primjeniti prilikom sečenja, brušenja i peskarenja</a:t>
            </a:r>
          </a:p>
          <a:p>
            <a:pPr marL="285750" indent="-285750">
              <a:lnSpc>
                <a:spcPct val="100000"/>
              </a:lnSpc>
              <a:spcBef>
                <a:spcPts val="500"/>
              </a:spcBef>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prijegled povezanog materijala</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Procesi sečenja, brušenja i peskarenja mogu biti pod kontrolom primjenom pet glavnih tehnika kontrole prašine</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 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936"/>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Ova aktivnost može biti veoma prašnjava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KAKO VISOKOENERGETSKI PROCESI GENERIRAJU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hr" sz="1800" b="0" i="0" strike="noStrike" cap="none" spc="0" baseline="0">
                <a:solidFill>
                  <a:srgbClr val="000000"/>
                </a:solidFill>
                <a:effectLst/>
                <a:latin typeface="Helvetica"/>
                <a:ea typeface="Helvetica"/>
                <a:cs typeface="Helvetica"/>
              </a:rPr>
              <a:t>Sečenje, brušenje i peskarenje su visokoenergetski procesi koji mogu generirati mnogo prašine kada se obavljaju na određenim materijalima</a:t>
            </a:r>
          </a:p>
          <a:p>
            <a:pPr marL="342900" indent="-34290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Prašina koja se generira od brojnih industrijskih materijala (npr. peščar) je rizična; neophodne su kontrolne mjere da smanje izloženost prašini.</a:t>
            </a:r>
          </a:p>
          <a:p>
            <a:pPr marL="342900" indent="-34290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Generirana prašina može sadržati kristalizirani silicijum koji se može udahnuti (RCS), može izazvati silikozu ako se udiše tijkom dugog vremenskog perioda. </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ALATI KOJI GENERIRAJU PRAŠINU</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Ugaone brusilice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Ugaoni sekači</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Mašine za sečenje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Sekači betona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Bušilice</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PRIJE SEČENJA, BRUŠENJA I PESKARENJA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Vodite računa da oblast bude dobro provetravana</a:t>
            </a:r>
          </a:p>
          <a:p>
            <a:pPr marL="285750" indent="-285750">
              <a:lnSpc>
                <a:spcPct val="1000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Provjerite ima li oprema znakove oštećenja</a:t>
            </a:r>
          </a:p>
          <a:p>
            <a:pPr marL="285750" indent="-285750">
              <a:lnSpc>
                <a:spcPct val="1000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Provjerite radi li sustav za izvlačenje prašine propisno</a:t>
            </a:r>
          </a:p>
          <a:p>
            <a:pPr marL="285750" indent="-285750">
              <a:lnSpc>
                <a:spcPct val="1000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Čistite talpe i mašine tekućom vodom</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TIJEKOM SEČENJA, BRUŠENJA I PESKARENJA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000000"/>
                </a:solidFill>
                <a:effectLst/>
                <a:latin typeface="Helvetica"/>
                <a:ea typeface="Helvetica"/>
                <a:cs typeface="Helvetica"/>
              </a:rPr>
              <a:t>Ako koristite vlažan proces, provjerite ima li dovoljno vode</a:t>
            </a:r>
          </a:p>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000000"/>
                </a:solidFill>
                <a:effectLst/>
                <a:latin typeface="Helvetica"/>
                <a:ea typeface="Helvetica"/>
                <a:cs typeface="Helvetica"/>
              </a:rPr>
              <a:t>Prilikom aktivnosti sa velikom količinom prašine uvijek koristite respiratornu zaštitu </a:t>
            </a:r>
          </a:p>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000000"/>
                </a:solidFill>
                <a:effectLst/>
                <a:latin typeface="Helvetica"/>
                <a:ea typeface="Helvetica"/>
                <a:cs typeface="Helvetica"/>
              </a:rPr>
              <a:t>Korištenje mašina i alata sa vodom značajno smanjuje nivo silicijumske prašine.</a:t>
            </a:r>
          </a:p>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000000"/>
                </a:solidFill>
                <a:effectLst/>
                <a:latin typeface="Helvetica"/>
                <a:ea typeface="Helvetica"/>
                <a:cs typeface="Helvetica"/>
              </a:rPr>
              <a:t>Kada god je to moguće, držite sigurnosna vrata mašine zatvorenim</a:t>
            </a:r>
          </a:p>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000000"/>
                </a:solidFill>
                <a:effectLst/>
                <a:latin typeface="Helvetica"/>
                <a:ea typeface="Helvetica"/>
                <a:cs typeface="Helvetica"/>
              </a:rPr>
              <a:t>Koristite lokalnu usisnu ventilaciju (LEV) za hvatanje silicijumske prašine na izvoru i transportujte je daleko od oblasti u kojoj zaposleni dišu</a:t>
            </a:r>
          </a:p>
          <a:p>
            <a:pPr marL="285750" indent="-285750">
              <a:lnSpc>
                <a:spcPct val="100000"/>
              </a:lnSpc>
              <a:spcBef>
                <a:spcPts val="800"/>
              </a:spcBef>
              <a:buFont typeface="Arial" panose="020B0604020202020204" pitchFamily="34" charset="0"/>
              <a:buChar char="•"/>
            </a:pPr>
            <a:r>
              <a:rPr lang="hr" sz="1400" b="0" i="0" strike="noStrike" cap="none" spc="0" baseline="0" dirty="0">
                <a:solidFill>
                  <a:srgbClr val="FF0000"/>
                </a:solidFill>
                <a:effectLst/>
                <a:latin typeface="Helvetica"/>
                <a:ea typeface="Helvetica"/>
                <a:cs typeface="Helvetica"/>
              </a:rPr>
              <a:t>Tekst za predavača – Dodajte tekst o mjerama povezanim sa sečenjem, brušenjem i peskarenjem koji je relevantan u vašem kontekstu</a:t>
            </a:r>
          </a:p>
          <a:p>
            <a:pPr>
              <a:lnSpc>
                <a:spcPct val="100000"/>
              </a:lnSpc>
              <a:spcBef>
                <a:spcPts val="8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9409493" cy="1584900"/>
          </a:xfrm>
        </p:spPr>
        <p:txBody>
          <a:bodyPr anchor="t"/>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SEČENJA, BRUŠENJA I PESKARENJA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lIns="91440" tIns="45720" rIns="91440" bIns="45720" anchor="t"/>
          <a:lstStyle/>
          <a:p>
            <a:pPr>
              <a:lnSpc>
                <a:spcPct val="100000"/>
              </a:lnSpc>
              <a:spcBef>
                <a:spcPts val="8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Kad god je to moguće, koristiti sustav za izvlačenje prašine</a:t>
            </a:r>
          </a:p>
          <a:p>
            <a:pPr marL="285750" indent="-285750">
              <a:lnSpc>
                <a:spcPct val="100000"/>
              </a:lnSpc>
              <a:spcBef>
                <a:spcPts val="800"/>
              </a:spcBef>
              <a:buSzPct val="85000"/>
              <a:buFont typeface=".Apple Color Emoji UI"/>
              <a:buChar char="✅"/>
            </a:pPr>
            <a:r>
              <a:rPr lang="hr" sz="1600" b="0" i="0" strike="noStrike" cap="none" spc="0" baseline="0">
                <a:solidFill>
                  <a:srgbClr val="000000"/>
                </a:solidFill>
                <a:effectLst/>
                <a:latin typeface="Helvetica"/>
                <a:ea typeface="Helvetica"/>
                <a:cs typeface="Helvetica"/>
              </a:rPr>
              <a:t>Koristiti prednosti ventilacionih </a:t>
            </a:r>
            <a:r>
              <a:rPr lang="hr">
                <a:solidFill>
                  <a:srgbClr val="000000"/>
                </a:solidFill>
                <a:latin typeface="Helvetica"/>
                <a:ea typeface="Helvetica"/>
                <a:cs typeface="Helvetica"/>
              </a:rPr>
              <a:t>sustava</a:t>
            </a:r>
            <a:r>
              <a:rPr lang="hr" sz="1600" b="0" i="0" strike="noStrike" cap="none" spc="0" baseline="0">
                <a:solidFill>
                  <a:srgbClr val="000000"/>
                </a:solidFill>
                <a:effectLst/>
                <a:latin typeface="Helvetica"/>
                <a:ea typeface="Helvetica"/>
                <a:cs typeface="Helvetica"/>
              </a:rPr>
              <a:t> kada se radi u ograničenim prostorima</a:t>
            </a:r>
          </a:p>
          <a:p>
            <a:pPr marL="285750" indent="-285750">
              <a:lnSpc>
                <a:spcPct val="100000"/>
              </a:lnSpc>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alat sa </a:t>
            </a:r>
            <a:r>
              <a:rPr lang="hr" dirty="0">
                <a:solidFill>
                  <a:srgbClr val="000000"/>
                </a:solidFill>
                <a:latin typeface="Helvetica"/>
                <a:ea typeface="Helvetica"/>
                <a:cs typeface="Helvetica"/>
              </a:rPr>
              <a:t>integriranom</a:t>
            </a:r>
            <a:r>
              <a:rPr lang="hr" sz="1600" b="0" i="0" strike="noStrike" cap="none" spc="0" baseline="0" dirty="0">
                <a:solidFill>
                  <a:srgbClr val="000000"/>
                </a:solidFill>
                <a:effectLst/>
                <a:latin typeface="Helvetica"/>
                <a:ea typeface="Helvetica"/>
                <a:cs typeface="Helvetica"/>
              </a:rPr>
              <a:t> vodom da se prašina ne bi podigla</a:t>
            </a:r>
          </a:p>
          <a:p>
            <a:pPr marL="285750" indent="-285750">
              <a:lnSpc>
                <a:spcPct val="100000"/>
              </a:lnSpc>
              <a:spcBef>
                <a:spcPts val="800"/>
              </a:spcBef>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osobnu zaštitnu opremu u označenim oblastima</a:t>
            </a:r>
          </a:p>
          <a:p>
            <a:pPr>
              <a:lnSpc>
                <a:spcPct val="100000"/>
              </a:lnSpc>
              <a:spcBef>
                <a:spcPts val="8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oštećenu ili pokvarenu opremu</a:t>
            </a:r>
          </a:p>
          <a:p>
            <a:pPr marL="285750" indent="-285750">
              <a:lnSpc>
                <a:spcPct val="100000"/>
              </a:lnSpc>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Dozvoliti da se kante za ekstrakciju prepune</a:t>
            </a:r>
          </a:p>
          <a:p>
            <a:pPr marL="285750" indent="-285750">
              <a:lnSpc>
                <a:spcPct val="100000"/>
              </a:lnSpc>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uređaje u kombinaciji sa neodgovarajućim procesima i opremom (npr. vlažni procesi sa uređajem koji ne podržavaju infiltraciju vode</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ct val="100000"/>
              </a:lnSpc>
            </a:pPr>
            <a:r>
              <a:rPr lang="hr" sz="1800" b="0" i="0" strike="noStrike" cap="none" spc="0" baseline="0" dirty="0">
                <a:solidFill>
                  <a:srgbClr val="000000"/>
                </a:solidFill>
                <a:effectLst/>
                <a:latin typeface="Helvetica"/>
                <a:ea typeface="Helvetica"/>
                <a:cs typeface="Helvetica"/>
              </a:rPr>
              <a:t>Upotrjebite ovaj slajd da napravite prilagođenu obuku specifičnu za radno okruženje ili kontekst.</a:t>
            </a:r>
          </a:p>
          <a:p>
            <a:pPr>
              <a:lnSpc>
                <a:spcPct val="1000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ct val="100000"/>
              </a:lnSpc>
            </a:pPr>
            <a:r>
              <a:rPr lang="hr" sz="1800" b="0" i="0" strike="noStrike" cap="none" spc="0" baseline="0" dirty="0">
                <a:solidFill>
                  <a:srgbClr val="000000"/>
                </a:solidFill>
                <a:effectLst/>
                <a:latin typeface="Helvetica"/>
                <a:ea typeface="Helvetica"/>
                <a:cs typeface="Helvetica"/>
              </a:rPr>
              <a:t>Da napravite još slajdova, kliknite na „Novi slajd“ na gornjem tabu.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Sečenje, brušenje i peskarenje su visokoenergetski procesi koji generiraju veliku količinu prašine.</a:t>
            </a:r>
          </a:p>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Vodite računa da je izolacija dobro provetravana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Koristite alat sa integriranom vodom kad god je to moguće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Provjeravajte ima li oštećenja na opremi</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FF0000"/>
                </a:solidFill>
                <a:effectLst/>
                <a:latin typeface="Helvetica"/>
                <a:ea typeface="Helvetica"/>
                <a:cs typeface="Helvetica"/>
              </a:rPr>
              <a:t>Predavač dodaje zaključak povezan sa radnim kontekstom</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lIns="91440" tIns="45720" rIns="91440" bIns="45720" anchor="t"/>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Dobra praksa kod </a:t>
            </a:r>
            <a:r>
              <a:rPr lang="hr">
                <a:solidFill>
                  <a:srgbClr val="000000"/>
                </a:solidFill>
                <a:latin typeface="Helvetica"/>
                <a:ea typeface="Helvetica"/>
                <a:cs typeface="Helvetica"/>
                <a:hlinkClick r:id="rId3" history="0"/>
              </a:rPr>
              <a:t>suhog </a:t>
            </a:r>
            <a:r>
              <a:rPr lang="hr" sz="1600" b="0" i="0" strike="noStrike" cap="none" spc="0" baseline="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sečenja pomoću </a:t>
            </a:r>
            <a:r>
              <a:rPr lang="hr">
                <a:solidFill>
                  <a:srgbClr val="000000"/>
                </a:solidFill>
                <a:latin typeface="Helvetica"/>
                <a:ea typeface="Helvetica"/>
                <a:cs typeface="Helvetica"/>
                <a:hlinkClick r:id="rId3" history="0"/>
              </a:rPr>
              <a:t>ručnih</a:t>
            </a:r>
            <a:r>
              <a:rPr lang="hr" dirty="0">
                <a:solidFill>
                  <a:srgbClr val="000000"/>
                </a:solidFill>
                <a:latin typeface="Helvetica"/>
                <a:ea typeface="Helvetica"/>
                <a:cs typeface="Helvetica"/>
                <a:hlinkClick r:id="rId3" history="0"/>
              </a:rPr>
              <a:t>ugaonih</a:t>
            </a:r>
            <a:r>
              <a:rPr lang="hr"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 sekača ili sekača betona (zadatak 2.1.14a)</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Dobra praksa kod sečenja i poliranja keramičkih i kamenih materijala (zadatak 2.2.7.)</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235C4A-35C9-479A-8A76-916BEAC02D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70</TotalTime>
  <Words>1087</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2020-06-26T09:56:53Z</dcterms:created>
  <dcterms:modified xsi:type="dcterms:W3CDTF">2024-11-13T12:24:11Z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