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81" r:id="rId7"/>
    <p:sldId id="278" r:id="rId8"/>
    <p:sldId id="268" r:id="rId9"/>
    <p:sldId id="276" r:id="rId10"/>
    <p:sldId id="279" r:id="rId11"/>
    <p:sldId id="269"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4160DE-F1DE-4987-9382-1147D91B4943}" v="21" dt="2022-09-27T11:12:37.580"/>
    <p1510:client id="{A2BD28C4-8632-4E05-965B-C51C3028A006}" v="1" dt="2022-09-27T13:11:55.752"/>
    <p1510:client id="{ADDFEF2E-6062-D243-B386-10672D1C40B7}" v="2" dt="2020-12-09T20:29:03.758"/>
    <p1510:client id="{B7A60F5C-FEEF-4CF8-8C66-F50B606919DB}" v="2" dt="2022-09-27T13:07:07.555"/>
    <p1510:client id="{F30D5E1E-0DC5-4E47-B0C6-37839E337A14}" v="1" dt="2022-09-27T13:22:42.9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Прекомерното излагане на респирабилен  кристален силициев прах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RCS.</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Това обучение дава насоки за различните видове системи за механична, пневматична обработка и транспорт на продукти, съдържащи RCS и особено сухите такива.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Транспортирането на материали, съдържащи кристален силициев диоксид могат да образуват летливи прахови частици. Най-ефективната техническа мярка за  прахов контрол е работата в затворени системи ( капсулирани, непропускливи).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Най-ефективните транспортни системи обикновено са пневматични (т.е съдържащи или управлявани от газ, или въздух под налягане.</a:t>
            </a: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При липсата на затворена транспортна система, овлажняването на сухите материали може да бъде алтернатива  на пълната затворена система.</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a:solidFill>
                  <a:srgbClr val="F6A317"/>
                </a:solidFill>
                <a:effectLst/>
                <a:latin typeface="Helvetica"/>
                <a:ea typeface="Helvetica"/>
                <a:cs typeface="Helvetica"/>
              </a:rPr>
              <a:t>ОБУЧЕНИЕ ДОБРИ ПРАКТИКИ ПРИ СИСТЕМИ ЗА ОБРАБОТКА</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534275" cy="1483849"/>
          </a:xfrm>
        </p:spPr>
        <p:txBody>
          <a:bodyPr anchor="t"/>
          <a:lstStyle/>
          <a:p>
            <a:pPr>
              <a:lnSpc>
                <a:spcPct val="100000"/>
              </a:lnSpc>
            </a:pPr>
            <a:r>
              <a:rPr lang="bg" sz="2800" b="1" i="0" strike="noStrike" cap="none" spc="0" baseline="0" dirty="0">
                <a:solidFill>
                  <a:srgbClr val="FFFFFF"/>
                </a:solidFill>
                <a:effectLst/>
                <a:latin typeface="Helvetica"/>
                <a:ea typeface="Helvetica"/>
                <a:cs typeface="Helvetica"/>
              </a:rPr>
              <a:t>ОБУЧЕНИЕ ДОБРИ ПРАКТИКИ ПРИ ЗАТВОРЕНА ОБРАБОТКА </a:t>
            </a:r>
            <a:br>
              <a:rPr lang="en-IN" sz="2800" b="1" i="0" strike="noStrike" cap="none" spc="0" baseline="0" dirty="0">
                <a:solidFill>
                  <a:srgbClr val="FFFFFF"/>
                </a:solidFill>
                <a:effectLst/>
                <a:latin typeface="Helvetica"/>
                <a:ea typeface="Helvetica"/>
                <a:cs typeface="Helvetica"/>
              </a:rPr>
            </a:br>
            <a:r>
              <a:rPr lang="bg" sz="2800" b="1" i="0" strike="noStrike" cap="none" spc="0" baseline="0" dirty="0">
                <a:solidFill>
                  <a:srgbClr val="FFFFFF"/>
                </a:solidFill>
                <a:effectLst/>
                <a:latin typeface="Helvetica"/>
                <a:ea typeface="Helvetica"/>
                <a:cs typeface="Helvetica"/>
              </a:rPr>
              <a:t>И ТРАНСПОРТНИ СИСТЕМИ</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403771" y="358815"/>
            <a:ext cx="3367683"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258767"/>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a:p>
            <a:pPr>
              <a:lnSpc>
                <a:spcPts val="2400"/>
              </a:lnSpc>
            </a:pPr>
            <a:endParaRPr lang="bg-BG" sz="1800" dirty="0">
              <a:latin typeface="Helvetica"/>
              <a:cs typeface="Helvetica"/>
            </a:endParaRP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a:p>
            <a:pPr>
              <a:lnSpc>
                <a:spcPts val="2400"/>
              </a:lnSpc>
            </a:pPr>
            <a:endParaRPr lang="bg-BG" sz="1800" dirty="0">
              <a:latin typeface="Helvetica"/>
              <a:cs typeface="Helvetica"/>
            </a:endParaRPr>
          </a:p>
        </p:txBody>
      </p:sp>
    </p:spTree>
    <p:extLst>
      <p:ext uri="{BB962C8B-B14F-4D97-AF65-F5344CB8AC3E}">
        <p14:creationId xmlns:p14="http://schemas.microsoft.com/office/powerpoint/2010/main" val="312588759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34060471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spcBef>
                <a:spcPts val="600"/>
              </a:spcBef>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spcBef>
                <a:spcPts val="600"/>
              </a:spcBef>
            </a:pPr>
            <a:r>
              <a:rPr lang="bg" sz="1800" b="0" i="0" strike="noStrike" cap="none" spc="0" baseline="0" dirty="0">
                <a:solidFill>
                  <a:srgbClr val="000000"/>
                </a:solidFill>
                <a:effectLst/>
                <a:latin typeface="Helvetica"/>
                <a:ea typeface="Helvetica"/>
                <a:cs typeface="Helvetica"/>
              </a:rPr>
              <a:t>В това PowerPoint обучение  Вие ще научите:</a:t>
            </a:r>
          </a:p>
          <a:p>
            <a:pPr marL="285750" indent="-285750">
              <a:lnSpc>
                <a:spcPts val="22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Как системите за обработка и транспорт са проектирани, да бъдат напълно затворени, за да предотвратят изпускането на респирабилен кристален силициев прах (RCS) на работното място, докато материалите са около нас.</a:t>
            </a:r>
          </a:p>
          <a:p>
            <a:pPr marL="285750" indent="-285750">
              <a:lnSpc>
                <a:spcPts val="2200"/>
              </a:lnSpc>
              <a:spcBef>
                <a:spcPts val="600"/>
              </a:spcBef>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Текст за попълване от инструктор, ако е въведен персонализиран слайд, вмъкване и преглед на съдържанието.</a:t>
            </a:r>
          </a:p>
          <a:p>
            <a:pPr marL="285750" indent="-285750">
              <a:lnSpc>
                <a:spcPts val="2200"/>
              </a:lnSpc>
              <a:spcBef>
                <a:spcPts val="600"/>
              </a:spcBef>
              <a:buFont typeface="Arial" panose="020B0604020202020204" pitchFamily="34" charset="0"/>
              <a:buChar char="•"/>
            </a:pPr>
            <a:endParaRPr lang="en-US" sz="1800" dirty="0">
              <a:solidFill>
                <a:srgbClr val="FF0000"/>
              </a:solidFill>
            </a:endParaRPr>
          </a:p>
          <a:p>
            <a:pPr marL="285750" indent="-285750">
              <a:lnSpc>
                <a:spcPts val="24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Системите за обработка и транспорт изолират праха, което е една от петте основни практики за контрол.</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45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245172" cy="2023631"/>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456000"/>
            <a:ext cx="2134063" cy="1700960"/>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a:solidFill>
                  <a:srgbClr val="000000"/>
                </a:solidFill>
                <a:effectLst/>
                <a:latin typeface="Calibri"/>
                <a:ea typeface="Calibri"/>
                <a:cs typeface="Calibri"/>
              </a:rPr>
              <a:t>Провеждане на процеси, създаващи респирабилен  кристален силициев прах (RCS) в изолирана среда предотвратява излагането на прах при първоизточника.</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 на праха са недостатъчни.</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6131555"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РИСКОВЕ ОТ ТЕЗИ ДЕЙСТВИЯ</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6131556"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Правилното функциониране на оборудването е от съществено значение при предпазването  от RCS.</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Продължителното излагане на високи нива на респирабилен кристален силициев прах (RCS) може да причини белодробно заболяване.</a:t>
            </a:r>
          </a:p>
          <a:p>
            <a:pPr>
              <a:lnSpc>
                <a:spcPts val="2400"/>
              </a:lnSpc>
            </a:pPr>
            <a:r>
              <a:rPr lang="bg" sz="1800" b="0" i="0" strike="noStrike" cap="none" spc="0" baseline="0" dirty="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815644"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КАК ЗАТВОРЕНИТЕ СИСТЕМИ ПОМАГАТ ДА СЕ НАМАЛИ ИЗЛГАНЕТО НА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2" y="3140835"/>
            <a:ext cx="5815645" cy="3187545"/>
          </a:xfrm>
        </p:spPr>
        <p:txBody>
          <a:bodyPr/>
          <a:lstStyle/>
          <a:p>
            <a:pPr>
              <a:lnSpc>
                <a:spcPts val="2400"/>
              </a:lnSpc>
            </a:pPr>
            <a:r>
              <a:rPr lang="bg" sz="1800" b="0" i="0" strike="noStrike" cap="none" spc="0" baseline="0" dirty="0">
                <a:solidFill>
                  <a:srgbClr val="000000"/>
                </a:solidFill>
                <a:effectLst/>
                <a:latin typeface="Helvetica"/>
                <a:ea typeface="Helvetica"/>
                <a:cs typeface="Helvetica"/>
              </a:rPr>
              <a:t>Затворените системи са най-ефективните технически мерки за контрол на праха. Ползите са ;</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Намаляване/елиминиране излагането ни на прах. </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Бързо и икономично транспортиране на материали.</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Намаляват риска от човешка грешка или нараняване.</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ВИДОВЕ ЗАТВОРЕНИ ТРАНСПОРТНИ СИСТЕМИ</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Шнекови  транспортьори.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Лентов транспортьор .</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Кофови елеватори.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Вибрационни  устройства.</a:t>
            </a:r>
          </a:p>
          <a:p>
            <a:pPr marL="285750" indent="-285750">
              <a:lnSpc>
                <a:spcPts val="2400"/>
              </a:lnSpc>
              <a:buFont typeface="Arial" panose="020B0604020202020204" pitchFamily="34" charset="0"/>
              <a:buChar char="•"/>
            </a:pPr>
            <a:r>
              <a:rPr lang="bg" sz="1800" b="0" i="0" strike="noStrike" cap="none" spc="0" baseline="0">
                <a:solidFill>
                  <a:srgbClr val="FF0000"/>
                </a:solidFill>
                <a:effectLst/>
                <a:latin typeface="Helvetica"/>
                <a:ea typeface="Helvetica"/>
                <a:cs typeface="Helvetica"/>
              </a:rPr>
              <a:t>Текст за обучаващия - добавете снимка и информация относно транспортните системи, специфични за Вашата работа (ако е приложимо).</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093956" cy="850900"/>
          </a:xfrm>
        </p:spPr>
        <p:txBody>
          <a:bodyPr anchor="t"/>
          <a:lstStyle/>
          <a:p>
            <a:pPr>
              <a:lnSpc>
                <a:spcPct val="100000"/>
              </a:lnSpc>
            </a:pPr>
            <a:r>
              <a:rPr lang="bg" sz="2800" b="1" i="0" strike="noStrike" cap="none" spc="0" baseline="0" dirty="0">
                <a:solidFill>
                  <a:srgbClr val="F6A317"/>
                </a:solidFill>
                <a:effectLst/>
                <a:latin typeface="Helvetica"/>
                <a:ea typeface="Helvetica"/>
                <a:cs typeface="Helvetica"/>
              </a:rPr>
              <a:t>КАКВО ДА СЕ ПРАВИ И КАКВО НЕ ПРИ ЗАТВОРЕНИТЕ СИСТЕМИ ЗА ОБРАБОТКА</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600"/>
              </a:spcBef>
            </a:pPr>
            <a:r>
              <a:rPr lang="bg" sz="1600" b="1" i="0" strike="noStrike" cap="none" spc="0" baseline="0" dirty="0">
                <a:solidFill>
                  <a:srgbClr val="000000"/>
                </a:solidFill>
                <a:effectLst/>
                <a:latin typeface="Helvetica"/>
                <a:ea typeface="Helvetica"/>
                <a:cs typeface="Helvetica"/>
              </a:rPr>
              <a:t>ПРАВЕТЕ</a:t>
            </a:r>
          </a:p>
          <a:p>
            <a:pPr marL="285750" indent="-285750">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Проверявайте за видими признаци на повреда специално в местата на износване (например гъвкави елементи).</a:t>
            </a:r>
          </a:p>
          <a:p>
            <a:pPr marL="285750" indent="-285750">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Незабавно почиствайте разсипани материали, използвайки вакуум или мокър метод за почистване.</a:t>
            </a:r>
          </a:p>
          <a:p>
            <a:pPr marL="285750" indent="-285750">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Проверете в какво състояние са почистващите устройства на контролната лента и ги регулирайте, ако се налага.</a:t>
            </a:r>
          </a:p>
          <a:p>
            <a:pPr marL="285750" indent="-285750">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Уведомете началника на смяна за потенциални течове/проблеми.</a:t>
            </a:r>
          </a:p>
          <a:p>
            <a:pPr marL="285750" indent="-285750">
              <a:spcBef>
                <a:spcPts val="600"/>
              </a:spcBef>
              <a:spcAft>
                <a:spcPts val="600"/>
              </a:spcAft>
              <a:buSzPct val="85000"/>
              <a:buFont typeface=".Apple Color Emoji UI"/>
              <a:buChar char="✅"/>
            </a:pPr>
            <a:r>
              <a:rPr lang="bg" sz="1600" b="0" i="0" strike="noStrike" cap="none" spc="0" baseline="0" dirty="0">
                <a:solidFill>
                  <a:srgbClr val="000000"/>
                </a:solidFill>
                <a:effectLst/>
                <a:latin typeface="Helvetica"/>
                <a:ea typeface="Helvetica"/>
                <a:cs typeface="Helvetica"/>
              </a:rPr>
              <a:t>Бъдете подготвени за аварийни ситуации. Например открийте  безопасен начин за отстраняване на блокажи.</a:t>
            </a:r>
          </a:p>
          <a:p>
            <a:pPr>
              <a:spcBef>
                <a:spcPts val="600"/>
              </a:spcBef>
              <a:buSzPct val="85000"/>
            </a:pPr>
            <a:r>
              <a:rPr lang="bg" sz="1600" b="1" i="0" strike="noStrike" cap="none" spc="0" baseline="0" dirty="0">
                <a:solidFill>
                  <a:srgbClr val="000000"/>
                </a:solidFill>
                <a:effectLst/>
                <a:latin typeface="Helvetica"/>
                <a:ea typeface="Helvetica"/>
                <a:cs typeface="Helvetica"/>
              </a:rPr>
              <a:t>НЕ ПРАВЕТЕ</a:t>
            </a:r>
          </a:p>
          <a:p>
            <a:pPr marL="285750" indent="-285750">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претоварвайте обработващите системи с материали.</a:t>
            </a:r>
          </a:p>
          <a:p>
            <a:pPr marL="285750" indent="-285750">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транспортирайте премети, които не са предназначени за затворената система.</a:t>
            </a:r>
          </a:p>
          <a:p>
            <a:pPr marL="285750" indent="-285750">
              <a:spcBef>
                <a:spcPts val="6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правете неразрешени промени по системата. Свържете се с компетентен специалист.</a:t>
            </a:r>
          </a:p>
          <a:p>
            <a:pPr marL="285750" indent="-285750">
              <a:spcBef>
                <a:spcPts val="6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файлове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320243" cy="3682369"/>
          </a:xfrm>
        </p:spPr>
        <p:txBody>
          <a:bodyPr/>
          <a:lstStyle/>
          <a:p>
            <a:pPr>
              <a:lnSpc>
                <a:spcPts val="2400"/>
              </a:lnSpc>
            </a:pPr>
            <a:r>
              <a:rPr lang="bg" sz="1800" b="0" i="0" strike="noStrike" cap="none" spc="0" baseline="0" dirty="0">
                <a:solidFill>
                  <a:srgbClr val="000000"/>
                </a:solidFill>
                <a:effectLst/>
                <a:latin typeface="Helvetica"/>
                <a:ea typeface="Helvetica"/>
                <a:cs typeface="Helvetica"/>
              </a:rPr>
              <a:t>Затворените системи за транспортиране са най-добрият начин за контрол на праха, когато се преместват насипни материали.</a:t>
            </a:r>
          </a:p>
          <a:p>
            <a:pPr>
              <a:lnSpc>
                <a:spcPts val="2400"/>
              </a:lnSpc>
            </a:pPr>
            <a:r>
              <a:rPr lang="bg" sz="1800" b="0" i="0" strike="noStrike" cap="none" spc="0" baseline="0" dirty="0">
                <a:solidFill>
                  <a:srgbClr val="000000"/>
                </a:solidFill>
                <a:effectLst/>
                <a:latin typeface="Helvetica"/>
                <a:ea typeface="Helvetica"/>
                <a:cs typeface="Helvetica"/>
              </a:rPr>
              <a:t>Запомнете:</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Винаги, когато е възможно използвайте затворени системи.</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Проверявайте системите за видими следи от повреда.</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Докладвайте за повреди на Вашия ръководител.</a:t>
            </a:r>
          </a:p>
          <a:p>
            <a:pPr marL="285750" indent="-285750">
              <a:lnSpc>
                <a:spcPts val="2400"/>
              </a:lnSpc>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Обучаващият да добави заключение по контекста.</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572515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3" history="0"/>
              </a:rPr>
              <a:t>Добри практики за  системи за обработка и транспорт (Лист със задачи 2.1.11)</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4"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5" history="0"/>
              </a:rPr>
              <a:t>NEPSI ръководство за МСП.</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302196"/>
            <a:ext cx="10022946" cy="358498"/>
          </a:xfrm>
          <a:prstGeom prst="rect">
            <a:avLst/>
          </a:prstGeom>
          <a:noFill/>
          <a:ln>
            <a:noFill/>
          </a:ln>
        </p:spPr>
        <p:txBody>
          <a:bodyPr wrap="square" anchor="ctr">
            <a:spAutoFit/>
          </a:bodyPr>
          <a:lstStyle/>
          <a:p>
            <a:pPr>
              <a:spcBef>
                <a:spcPts val="1200"/>
              </a:spcBef>
              <a:spcAft>
                <a:spcPts val="1200"/>
              </a:spcAft>
              <a:buSzPct val="130000"/>
            </a:pPr>
            <a:r>
              <a:rPr lang="bg" sz="1750" b="0" i="0" strike="noStrike" cap="none" spc="0" baseline="0" dirty="0">
                <a:solidFill>
                  <a:srgbClr val="000000"/>
                </a:solidFill>
                <a:effectLst/>
                <a:latin typeface="Calibri"/>
                <a:ea typeface="Calibri"/>
                <a:cs typeface="Calibri"/>
              </a:rPr>
              <a:t>Посетете </a:t>
            </a:r>
            <a:r>
              <a:rPr lang="bg" sz="1750" b="1" i="0" strike="noStrike" cap="none" spc="0" baseline="0" dirty="0">
                <a:solidFill>
                  <a:srgbClr val="000000"/>
                </a:solidFill>
                <a:effectLst/>
                <a:latin typeface="Calibri"/>
                <a:ea typeface="Calibri"/>
                <a:cs typeface="Calibri"/>
              </a:rPr>
              <a:t>NEPSI платформата за е-обучение</a:t>
            </a:r>
            <a:r>
              <a:rPr lang="bg" sz="1750" b="0" i="0" strike="noStrike" cap="none" spc="0" baseline="0" dirty="0">
                <a:solidFill>
                  <a:srgbClr val="000000"/>
                </a:solidFill>
                <a:effectLst/>
                <a:latin typeface="Calibri"/>
                <a:ea typeface="Calibri"/>
                <a:cs typeface="Calibri"/>
              </a:rPr>
              <a:t> </a:t>
            </a:r>
            <a:r>
              <a:rPr lang="bg" sz="1750" b="0" i="0" strike="noStrike" cap="none" spc="0" baseline="0" dirty="0">
                <a:solidFill>
                  <a:srgbClr val="000000"/>
                </a:solidFill>
                <a:effectLst/>
                <a:latin typeface="Calibri"/>
                <a:ea typeface="Calibri"/>
                <a:cs typeface="Calibri"/>
                <a:hlinkClick r:id="rId6" history="0"/>
              </a:rPr>
              <a:t>training.nepsi.eu</a:t>
            </a:r>
            <a:r>
              <a:rPr lang="bg" sz="1750" b="0" i="0" strike="noStrike" cap="none" spc="0" baseline="0" dirty="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25BA89E8-F692-4E80-8EFC-5993949A1E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67</TotalTime>
  <Words>1120</Words>
  <Application>Microsoft Macintosh PowerPoint</Application>
  <PresentationFormat>Widescreen</PresentationFormat>
  <Paragraphs>88</Paragraphs>
  <Slides>13</Slides>
  <Notes>10</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45</cp:revision>
  <dcterms:created xsi:type="dcterms:W3CDTF">2020-06-26T10:44:54Z</dcterms:created>
  <dcterms:modified xsi:type="dcterms:W3CDTF">2024-11-13T11:40:14Z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