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0204"/>
  </p:normalViewPr>
  <p:slideViewPr>
    <p:cSldViewPr snapToGrid="0" snapToObjects="1">
      <p:cViewPr varScale="1">
        <p:scale>
          <a:sx n="110" d="100"/>
          <a:sy n="110" d="100"/>
        </p:scale>
        <p:origin x="108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Esta formación ofrece indicaciones sobre los diferentes sistemas de manipulación y transporte mecánicos y neumáticos para el movimiento interno de productos que contengan sílice cristalina, y en especial los que son secos.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El transporte de materiales que contienen sílice cristalina puede hacer que las partículas de polvo se liberen en el aire. La medida técnica más efectiva para controlar el polvo es trabajar en sistemas cerrados (encapsulado, cerrado).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Los sistemas de transporte acostumbran a ser neumáticos (es decir, que contienen o funcionan por gas o aire bajo presión), ya que son más eficientes.</a:t>
            </a:r>
          </a:p>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Si un sistema de transporte cerrado no está disponible, el humedecimiento de materiales secos puede ser una alternativa al cierre total.</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033657" y="429114"/>
            <a:ext cx="378369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 sz="1400" b="1" i="0" strike="noStrike" cap="none" spc="0" baseline="0" dirty="0">
                <a:solidFill>
                  <a:srgbClr val="F6A317"/>
                </a:solidFill>
                <a:effectLst/>
                <a:latin typeface="Helvetica"/>
                <a:ea typeface="Helvetica"/>
                <a:cs typeface="Helvetica"/>
              </a:rPr>
              <a:t>FORMACIÓN DE BUENAS PRÁCTICAS PARA LOS SISTEMAS DE MANIPULACIÓN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885922" cy="1483849"/>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LOS SISTEMAS DE MANIPULACIÓN Y TRANSPORTE CERRADOS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7683910" y="358815"/>
            <a:ext cx="4087543"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spcAft>
                <a:spcPts val="1000"/>
              </a:spcAft>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p>
          <a:p>
            <a:pPr>
              <a:lnSpc>
                <a:spcPts val="2100"/>
              </a:lnSpc>
              <a:spcBef>
                <a:spcPts val="600"/>
              </a:spcBef>
            </a:pPr>
            <a:r>
              <a:rPr lang="es" b="0" i="0" strike="noStrike" cap="none" spc="0" baseline="0" dirty="0">
                <a:solidFill>
                  <a:srgbClr val="000000"/>
                </a:solidFill>
                <a:effectLst/>
                <a:latin typeface="Helvetica"/>
                <a:ea typeface="Helvetica"/>
                <a:cs typeface="Helvetica"/>
              </a:rPr>
              <a:t>En este PowerPoint de formación, le informaremos sobre:</a:t>
            </a:r>
          </a:p>
          <a:p>
            <a:pPr marL="285750" indent="-285750">
              <a:lnSpc>
                <a:spcPts val="2100"/>
              </a:lnSpc>
              <a:spcBef>
                <a:spcPts val="600"/>
              </a:spcBef>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Cómo están diseñados los sistemas de manipulación y transporte, totalmente cerrados, para prevenir la liberación de polvo de sílice cristalina respirable (SCR) en el aire del espacio de trabajo mientras los materiales a granel se transportan por la planta.</a:t>
            </a:r>
          </a:p>
          <a:p>
            <a:pPr marL="285750" indent="-285750">
              <a:lnSpc>
                <a:spcPts val="2100"/>
              </a:lnSpc>
              <a:spcBef>
                <a:spcPts val="600"/>
              </a:spcBef>
              <a:buFont typeface="Arial" panose="020B0604020202020204" pitchFamily="34" charset="0"/>
              <a:buChar char="•"/>
            </a:pPr>
            <a:r>
              <a:rPr lang="es"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285750" indent="-285750">
              <a:lnSpc>
                <a:spcPts val="2100"/>
              </a:lnSpc>
              <a:spcBef>
                <a:spcPts val="600"/>
              </a:spcBef>
              <a:buFont typeface="Arial" panose="020B0604020202020204" pitchFamily="34" charset="0"/>
              <a:buChar char="•"/>
            </a:pPr>
            <a:endParaRPr lang="en-US" dirty="0">
              <a:solidFill>
                <a:srgbClr val="FF0000"/>
              </a:solidFill>
            </a:endParaRP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Los sistemas de manipulación y transporte usan el cierre para controlar el polvo, que es una de las cinco principales técnicas de control del polvo.</a:t>
            </a:r>
          </a:p>
          <a:p>
            <a:pPr marL="342900" indent="-342900">
              <a:lnSpc>
                <a:spcPts val="2400"/>
              </a:lnSpc>
              <a:buFontTx/>
              <a:buChar char="-"/>
            </a:pPr>
            <a:endParaRPr lang="en-US" sz="1800"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3"/>
            <a:ext cx="2328511"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a:t>
            </a:r>
            <a:r>
              <a:rPr lang="es" sz="1200" dirty="0">
                <a:solidFill>
                  <a:srgbClr val="000000"/>
                </a:solidFill>
                <a:latin typeface="Calibri"/>
                <a:ea typeface="Calibri"/>
                <a:cs typeface="Calibri"/>
              </a:rPr>
              <a:t>la SCR</a:t>
            </a:r>
            <a:r>
              <a:rPr lang="es" sz="1200" b="0" i="0" strike="noStrike" cap="none" spc="0" baseline="0" dirty="0">
                <a:solidFill>
                  <a:srgbClr val="000000"/>
                </a:solidFill>
                <a:effectLst/>
                <a:latin typeface="Calibri"/>
                <a:ea typeface="Calibri"/>
                <a:cs typeface="Calibri"/>
              </a:rPr>
              <a:t> 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s" sz="3000" b="1" i="0" strike="noStrike" cap="none" spc="0" baseline="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spcBef>
                <a:spcPts val="6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 funcionamiento correcto de este equipo es esencial para protegernos contra la SCR.</a:t>
            </a:r>
          </a:p>
          <a:p>
            <a:pPr marL="342900" indent="-342900">
              <a:lnSpc>
                <a:spcPts val="2400"/>
              </a:lnSpc>
              <a:spcBef>
                <a:spcPts val="60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spcBef>
                <a:spcPts val="600"/>
              </a:spcBef>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spcBef>
                <a:spcPts val="600"/>
              </a:spcBef>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spcBef>
                <a:spcPts val="600"/>
              </a:spcBef>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a:xfrm>
            <a:off x="777244" y="1640901"/>
            <a:ext cx="6331479"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CÓMO LOS SISTEMAS CERRADOS AYUDAN A REDUCIR LA EXPOSICIÓN A LA SCR</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lnSpc>
                <a:spcPts val="2400"/>
              </a:lnSpc>
              <a:spcAft>
                <a:spcPts val="1000"/>
              </a:spcAft>
            </a:pPr>
            <a:r>
              <a:rPr lang="es" sz="1800" b="0" i="0" strike="noStrike" cap="none" spc="0" baseline="0" dirty="0">
                <a:solidFill>
                  <a:srgbClr val="000000"/>
                </a:solidFill>
                <a:effectLst/>
                <a:latin typeface="Helvetica"/>
                <a:ea typeface="Helvetica"/>
                <a:cs typeface="Helvetica"/>
              </a:rPr>
              <a:t>Los sistemas cerrados son las medidas técnicas más efectivas para controlar el polvo. Entre sus ventajas encontramos:</a:t>
            </a:r>
          </a:p>
          <a:p>
            <a:pPr marL="342900" indent="-342900">
              <a:lnSpc>
                <a:spcPts val="2400"/>
              </a:lnSpc>
              <a:spcAft>
                <a:spcPts val="10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Reducción/eliminación de la exposición al polvo. </a:t>
            </a:r>
          </a:p>
          <a:p>
            <a:pPr marL="342900" indent="-342900">
              <a:lnSpc>
                <a:spcPts val="2400"/>
              </a:lnSpc>
              <a:spcAft>
                <a:spcPts val="10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Transporte rápido y económico de los materiales.</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Riesgo limitado de error humano o daño.</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3184" t="3" r="16098" b="-3"/>
          <a:stretch/>
        </p:blipFill>
        <p:spPr>
          <a:xfrm>
            <a:off x="7108722" y="1608138"/>
            <a:ext cx="4708627"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r>
              <a:rPr lang="es" sz="3000" b="1" i="0" strike="noStrike" cap="none" spc="0" baseline="0">
                <a:solidFill>
                  <a:srgbClr val="F6A317"/>
                </a:solidFill>
                <a:effectLst/>
                <a:latin typeface="Helvetica"/>
                <a:ea typeface="Helvetica"/>
                <a:cs typeface="Helvetica"/>
              </a:rPr>
              <a:t>TIPOS DE SISTEMAS DE TRANSPORTE CERRADOS</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Transportadores de tornillo</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Cinta transportadora</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Elevador de cubos</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Alimentadores vibratorios</a:t>
            </a:r>
          </a:p>
          <a:p>
            <a:pPr marL="285750" indent="-285750">
              <a:lnSpc>
                <a:spcPts val="2400"/>
              </a:lnSpc>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para el instructor – Añada una imagen e información sobre sistemas de transporte específicos de su contexto de trabajo (si procede).</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576124" cy="850900"/>
          </a:xfrm>
        </p:spPr>
        <p:txBody>
          <a:bodyPr anchor="t"/>
          <a:lstStyle/>
          <a:p>
            <a:pPr>
              <a:lnSpc>
                <a:spcPct val="100000"/>
              </a:lnSpc>
            </a:pPr>
            <a:r>
              <a:rPr lang="es" sz="3000" b="1" i="0" strike="noStrike" cap="none" spc="0" baseline="0" dirty="0">
                <a:solidFill>
                  <a:srgbClr val="F6A317"/>
                </a:solidFill>
                <a:effectLst/>
                <a:latin typeface="Helvetica"/>
                <a:ea typeface="Helvetica"/>
                <a:cs typeface="Helvetica"/>
              </a:rPr>
              <a:t>QUÉ HACER Y QUÉ NO HACER EN LOS SISTEMAS DE MANIPULACIÓN CERRADOS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2" y="2750996"/>
            <a:ext cx="11115376" cy="3230407"/>
          </a:xfrm>
        </p:spPr>
        <p:txBody>
          <a:bodyPr/>
          <a:lstStyle/>
          <a:p>
            <a:pPr>
              <a:spcBef>
                <a:spcPts val="800"/>
              </a:spcBef>
            </a:pPr>
            <a:r>
              <a:rPr lang="es" sz="1600" b="1" i="0" strike="noStrike" cap="none" spc="0" baseline="0" dirty="0">
                <a:solidFill>
                  <a:srgbClr val="000000"/>
                </a:solidFill>
                <a:effectLst/>
                <a:latin typeface="Helvetica"/>
                <a:ea typeface="Helvetica"/>
                <a:cs typeface="Helvetica"/>
              </a:rPr>
              <a:t>QUÉ HACER</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Comprobar señales visibles de daños, especialmente en los puntos de desgaste (por ejemplo, las curvas).</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Limpiar los derrames aspirando o mediante métodos de limpieza húmeda.</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Comprobar el estado de los dispositivos de limpieza de la cinta transportadora y ajustarlos si es necesario.</a:t>
            </a:r>
          </a:p>
          <a:p>
            <a:pPr marL="285750" indent="-285750">
              <a:spcBef>
                <a:spcPts val="800"/>
              </a:spcBef>
              <a:spcAft>
                <a:spcPts val="1000"/>
              </a:spcAft>
              <a:buSzPct val="85000"/>
              <a:buFont typeface=".Apple Color Emoji UI"/>
              <a:buChar char="✅"/>
            </a:pPr>
            <a:r>
              <a:rPr lang="es" sz="1600" b="0" i="0" strike="noStrike" cap="none" spc="0" baseline="0" dirty="0">
                <a:solidFill>
                  <a:srgbClr val="000000"/>
                </a:solidFill>
                <a:effectLst/>
                <a:latin typeface="Helvetica"/>
                <a:ea typeface="Helvetica"/>
                <a:cs typeface="Helvetica"/>
              </a:rPr>
              <a:t>Informar al supervisor de la planta sobre potenciales derrames/problemas.</a:t>
            </a:r>
          </a:p>
          <a:p>
            <a:pPr marL="285750" indent="-285750">
              <a:spcBef>
                <a:spcPts val="800"/>
              </a:spcBef>
              <a:spcAft>
                <a:spcPts val="1000"/>
              </a:spcAft>
              <a:buSzPct val="85000"/>
              <a:buFont typeface=".Apple Color Emoji UI"/>
              <a:buChar char="✅"/>
            </a:pPr>
            <a:r>
              <a:rPr lang="es" sz="1600" b="0" i="0" strike="noStrike" cap="none" spc="0" baseline="0" dirty="0">
                <a:solidFill>
                  <a:srgbClr val="000000"/>
                </a:solidFill>
                <a:effectLst/>
                <a:latin typeface="Helvetica"/>
                <a:ea typeface="Helvetica"/>
                <a:cs typeface="Helvetica"/>
              </a:rPr>
              <a:t>Planear con antelación las situaciones de averías. Por ejemplo, identificar una manera segura de limpiar los bloqueos.</a:t>
            </a:r>
          </a:p>
          <a:p>
            <a:pPr>
              <a:spcBef>
                <a:spcPts val="800"/>
              </a:spcBef>
              <a:buSzPct val="85000"/>
            </a:pPr>
            <a:r>
              <a:rPr lang="es" sz="1600" b="1" i="0" strike="noStrike" cap="none" spc="0" baseline="0" dirty="0">
                <a:solidFill>
                  <a:srgbClr val="000000"/>
                </a:solidFill>
                <a:effectLst/>
                <a:latin typeface="Helvetica"/>
                <a:ea typeface="Helvetica"/>
                <a:cs typeface="Helvetica"/>
              </a:rPr>
              <a:t>QUÉ NO HACER</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Sobrecargar los sistemas de manipulación con materiales.</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Transportar objetos no pensados para el sistema cerrado.</a:t>
            </a:r>
          </a:p>
          <a:p>
            <a:pPr marL="285750" indent="-285750">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Realizar cambios no autorizados al sistema. Contrate a un especialista competente.</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es" sz="20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r>
              <a:rPr lang="es" sz="2000" b="0" i="0" strike="noStrike" cap="none" spc="0" baseline="0" dirty="0">
                <a:solidFill>
                  <a:srgbClr val="000000"/>
                </a:solidFill>
                <a:effectLst/>
                <a:latin typeface="Helvetica"/>
                <a:ea typeface="Helvetica"/>
                <a:cs typeface="Helvetica"/>
              </a:rPr>
              <a:t>Para cambiar la imagen, haga clic con el botón derecho &gt; Cambiar imagen &gt; Desde</a:t>
            </a:r>
            <a:r>
              <a:rPr lang="es" sz="2000" b="0" i="0" strike="noStrike" cap="none" spc="0" dirty="0">
                <a:solidFill>
                  <a:srgbClr val="000000"/>
                </a:solidFill>
                <a:effectLst/>
                <a:latin typeface="Helvetica"/>
                <a:ea typeface="Helvetica"/>
                <a:cs typeface="Helvetica"/>
              </a:rPr>
              <a:t> </a:t>
            </a:r>
            <a:r>
              <a:rPr lang="es" sz="2000" b="0" i="0" strike="noStrike" cap="none" spc="0" baseline="0" dirty="0">
                <a:solidFill>
                  <a:srgbClr val="000000"/>
                </a:solidFill>
                <a:effectLst/>
                <a:latin typeface="Helvetica"/>
                <a:ea typeface="Helvetica"/>
                <a:cs typeface="Helvetica"/>
              </a:rPr>
              <a:t>el archivo.</a:t>
            </a:r>
          </a:p>
          <a:p>
            <a:r>
              <a:rPr lang="es" sz="20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s" sz="3000" b="1" i="0" strike="noStrike" cap="none" spc="0" baseline="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375725" cy="3682369"/>
          </a:xfrm>
        </p:spPr>
        <p:txBody>
          <a:bodyPr/>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Los sistemas de transporte cerrados son la mejor forma de controlar el polvo cuando los materiales a granel están en circulación.</a:t>
            </a:r>
          </a:p>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Use siempre sistemas cerrados cuando estén disponibles.</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Compruebe el sistema y busque si tiene algún daño visible.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Informe sobre los fallos a su supervisor.</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El instructor puede añadir conclusiones contextuales.</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es" sz="3000" b="1" i="0" strike="noStrike" cap="none" spc="0" baseline="0">
                <a:solidFill>
                  <a:srgbClr val="F6A317"/>
                </a:solidFill>
                <a:effectLst/>
                <a:latin typeface="Helvetica"/>
                <a:ea typeface="Helvetica"/>
                <a:cs typeface="Helvetica"/>
              </a:rPr>
              <a:t>INFORMACIÓN ADICIONAL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Buenas Prácticas para Sistemas de Manipulación y Transporte (Hoja de tareas 2.1.11).</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4"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5" history="0"/>
              </a:rPr>
              <a:t>Guía NEPSI para pymes</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161085"/>
            <a:ext cx="10022946" cy="640720"/>
          </a:xfrm>
          <a:prstGeom prst="rect">
            <a:avLst/>
          </a:prstGeom>
          <a:noFill/>
          <a:ln>
            <a:noFill/>
          </a:ln>
        </p:spPr>
        <p:txBody>
          <a:bodyPr wrap="square" anchor="ctr">
            <a:spAutoFit/>
          </a:bodyPr>
          <a:lstStyle/>
          <a:p>
            <a:pPr>
              <a:spcBef>
                <a:spcPts val="1200"/>
              </a:spcBef>
              <a:spcAft>
                <a:spcPts val="1200"/>
              </a:spcAft>
              <a:buSzPct val="130000"/>
            </a:pPr>
            <a:r>
              <a:rPr lang="es" sz="1800" b="0" i="0" strike="noStrike" cap="none" spc="0" baseline="0">
                <a:solidFill>
                  <a:srgbClr val="000000"/>
                </a:solidFill>
                <a:effectLst/>
                <a:latin typeface="Calibri"/>
                <a:ea typeface="Calibri"/>
                <a:cs typeface="Calibri"/>
              </a:rPr>
              <a:t>Consulte la </a:t>
            </a:r>
            <a:r>
              <a:rPr lang="es" sz="1800" b="1" i="0" strike="noStrike" cap="none" spc="0" baseline="0">
                <a:solidFill>
                  <a:srgbClr val="000000"/>
                </a:solidFill>
                <a:effectLst/>
                <a:latin typeface="Calibri"/>
                <a:ea typeface="Calibri"/>
                <a:cs typeface="Calibri"/>
              </a:rPr>
              <a:t>Plataforma de E-learning de NEPSI</a:t>
            </a:r>
            <a:r>
              <a:rPr lang="es" sz="1800" b="0" i="0" strike="noStrike" cap="none" spc="0" baseline="0">
                <a:solidFill>
                  <a:srgbClr val="000000"/>
                </a:solidFill>
                <a:effectLst/>
                <a:latin typeface="Calibri"/>
                <a:ea typeface="Calibri"/>
                <a:cs typeface="Calibri"/>
              </a:rPr>
              <a:t> en </a:t>
            </a:r>
            <a:r>
              <a:rPr lang="es" sz="1800" b="0" i="0" strike="noStrike" cap="none" spc="0" baseline="0">
                <a:solidFill>
                  <a:srgbClr val="000000"/>
                </a:solidFill>
                <a:effectLst/>
                <a:latin typeface="Calibri"/>
                <a:ea typeface="Calibri"/>
                <a:cs typeface="Calibri"/>
                <a:hlinkClick r:id="rId6" history="0"/>
              </a:rPr>
              <a:t>training.nepsi.eu</a:t>
            </a:r>
            <a:r>
              <a:rPr lang="es" sz="1800" b="0" i="0" strike="noStrike" cap="none" spc="0" baseline="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customXml/itemProps2.xml><?xml version="1.0" encoding="utf-8"?>
<ds:datastoreItem xmlns:ds="http://schemas.openxmlformats.org/officeDocument/2006/customXml" ds:itemID="{5FEC958B-4F50-4125-A8F7-55FD726AE1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TotalTime>
  <Words>1123</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33</cp:revision>
  <dcterms:created xsi:type="dcterms:W3CDTF">2020-06-26T10:44:54Z</dcterms:created>
  <dcterms:modified xsi:type="dcterms:W3CDTF">2024-11-13T11:47:42Z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