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Lst>
  <p:notesMasterIdLst>
    <p:notesMasterId r:id="rId17"/>
  </p:notesMasterIdLst>
  <p:sldIdLst>
    <p:sldId id="256" r:id="rId5"/>
    <p:sldId id="280" r:id="rId6"/>
    <p:sldId id="278" r:id="rId7"/>
    <p:sldId id="268" r:id="rId8"/>
    <p:sldId id="276" r:id="rId9"/>
    <p:sldId id="279" r:id="rId10"/>
    <p:sldId id="269" r:id="rId11"/>
    <p:sldId id="270" r:id="rId12"/>
    <p:sldId id="274" r:id="rId13"/>
    <p:sldId id="266" r:id="rId14"/>
    <p:sldId id="264" r:id="rId15"/>
    <p:sldId id="267" r:id="rId16"/>
  </p:sldIdLst>
  <p:sldSz cx="12192000" cy="6858000"/>
  <p:notesSz cx="6858000" cy="9144000"/>
  <p:custDataLst>
    <p:tags r:id="rId18"/>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6A317"/>
    <a:srgbClr val="A57F51"/>
    <a:srgbClr val="F1B600"/>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8DBFCDB6-3FE8-4864-9A3E-EC1E6ACDCC68}" v="20" dt="2022-10-05T15:56:21.093"/>
    <p1510:client id="{ADDFEF2E-6062-D243-B386-10672D1C40B7}" v="2" dt="2020-12-09T20:29:03.758"/>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411" autoAdjust="0"/>
    <p:restoredTop sz="90204"/>
  </p:normalViewPr>
  <p:slideViewPr>
    <p:cSldViewPr snapToGrid="0" snapToObjects="1">
      <p:cViewPr varScale="1">
        <p:scale>
          <a:sx n="110" d="100"/>
          <a:sy n="110" d="100"/>
        </p:scale>
        <p:origin x="1344" y="184"/>
      </p:cViewPr>
      <p:guideLst/>
    </p:cSldViewPr>
  </p:slideViewPr>
  <p:notesTextViewPr>
    <p:cViewPr>
      <p:scale>
        <a:sx n="1" d="1"/>
        <a:sy n="1" d="1"/>
      </p:scale>
      <p:origin x="0" y="0"/>
    </p:cViewPr>
  </p:notesTextViewPr>
  <p:notesViewPr>
    <p:cSldViewPr>
      <p:cViewPr>
        <p:scale>
          <a:sx n="66" d="100"/>
          <a:sy n="66" d="100"/>
        </p:scale>
        <p:origin x="0" y="0"/>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A9539EE-E249-D947-BF75-D3D422C0A1F6}" type="datetimeFigureOut">
              <a:rPr lang="en-US" smtClean="0"/>
              <a:t>11/13/24</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33ED091-FD52-6845-85FF-5BF434D968E3}" type="slidenum">
              <a:rPr lang="en-US" smtClean="0"/>
              <a:t>‹#›</a:t>
            </a:fld>
            <a:endParaRPr lang="en-US"/>
          </a:p>
        </p:txBody>
      </p:sp>
    </p:spTree>
    <p:extLst>
      <p:ext uri="{BB962C8B-B14F-4D97-AF65-F5344CB8AC3E}">
        <p14:creationId xmlns:p14="http://schemas.microsoft.com/office/powerpoint/2010/main" val="91940944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3</a:t>
            </a:fld>
            <a:endParaRPr lang="en-US"/>
          </a:p>
        </p:txBody>
      </p:sp>
    </p:spTree>
    <p:extLst>
      <p:ext uri="{BB962C8B-B14F-4D97-AF65-F5344CB8AC3E}">
        <p14:creationId xmlns:p14="http://schemas.microsoft.com/office/powerpoint/2010/main" val="412023510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Nadmierne narażenie na respirabilną krzemionkę krystaliczną (RKK) może</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długiej perspektywie prowadzić do poważnych problemów zdrowotnych pracowników. Z tego powodu ważne jest, by wszyscy pracownicy znali dobre praktyki, które ograniczają lub eliminują narażenie na pył krzemionki.</a:t>
            </a:r>
          </a:p>
          <a:p>
            <a:pPr marL="0" marR="0" lvl="0" indent="0" algn="l" defTabSz="914400" rtl="0" eaLnBrk="1" fontAlgn="auto" latinLnBrk="0" hangingPunct="1">
              <a:lnSpc>
                <a:spcPct val="100000"/>
              </a:lnSpc>
              <a:spcBef>
                <a:spcPct val="0"/>
              </a:spcBef>
              <a:spcAft>
                <a:spcPct val="0"/>
              </a:spcAft>
              <a:buClrTx/>
              <a:buSzTx/>
              <a:buFontTx/>
              <a:buNone/>
              <a:defRPr/>
            </a:pPr>
            <a:endParaRPr lang="en-US" sz="1200" dirty="0">
              <a:latin typeface="+mn-lt"/>
            </a:endParaRP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Niniejsze szkolenie zawiera zalecenia dotyczące różnych mechanicznych</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pneumatycznych systemów przenoszenia</a:t>
            </a:r>
            <a:r>
              <a:rPr lang="en-IN" sz="1200" b="0" i="0" strike="noStrike" cap="none" spc="0" baseline="0" dirty="0">
                <a:solidFill>
                  <a:srgbClr val="000000"/>
                </a:solidFill>
                <a:effectLst/>
                <a:latin typeface="+mn-lt"/>
                <a:ea typeface="Calibri"/>
                <a:cs typeface="Calibri"/>
              </a:rPr>
              <a:t> </a:t>
            </a:r>
            <a:r>
              <a:rPr lang="en-IN" sz="1200" b="0" i="0" strike="noStrike" cap="none" spc="0" baseline="0" dirty="0" err="1">
                <a:solidFill>
                  <a:srgbClr val="000000"/>
                </a:solidFill>
                <a:effectLst/>
                <a:latin typeface="+mn-lt"/>
                <a:ea typeface="Calibri"/>
                <a:cs typeface="Calibri"/>
              </a:rPr>
              <a:t>i</a:t>
            </a:r>
            <a:r>
              <a:rPr lang="en-IN" sz="1200" b="0" i="0" strike="noStrike" cap="none" spc="0" baseline="0" dirty="0">
                <a:solidFill>
                  <a:srgbClr val="000000"/>
                </a:solidFill>
                <a:effectLst/>
                <a:latin typeface="+mn-lt"/>
                <a:ea typeface="Calibri"/>
                <a:cs typeface="Calibri"/>
              </a:rPr>
              <a:t> </a:t>
            </a:r>
            <a:r>
              <a:rPr lang="pl" sz="1200" b="0" i="0" strike="noStrike" cap="none" spc="0" baseline="0" dirty="0">
                <a:solidFill>
                  <a:srgbClr val="000000"/>
                </a:solidFill>
                <a:effectLst/>
                <a:latin typeface="+mn-lt"/>
                <a:ea typeface="Calibri"/>
                <a:cs typeface="Calibri"/>
              </a:rPr>
              <a:t>transportu, zapewniających wewnętrzny ruch produktów zawierających krzemionkę krystaliczną, a</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szczególności produktów suchych. </a:t>
            </a:r>
          </a:p>
          <a:p>
            <a:pPr marL="0" marR="0" lvl="0" indent="0" algn="l" defTabSz="914400" rtl="0" eaLnBrk="1" fontAlgn="auto" latinLnBrk="0" hangingPunct="1">
              <a:lnSpc>
                <a:spcPct val="100000"/>
              </a:lnSpc>
              <a:spcBef>
                <a:spcPct val="0"/>
              </a:spcBef>
              <a:spcAft>
                <a:spcPct val="0"/>
              </a:spcAft>
              <a:buClrTx/>
              <a:buSzTx/>
              <a:buFontTx/>
              <a:buNone/>
              <a:defRPr/>
            </a:pPr>
            <a:endParaRPr lang="en-GB" sz="1200" b="0" i="0" u="none" strike="noStrike" kern="1200" dirty="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4</a:t>
            </a:fld>
            <a:endParaRPr lang="en-US"/>
          </a:p>
        </p:txBody>
      </p:sp>
    </p:spTree>
    <p:extLst>
      <p:ext uri="{BB962C8B-B14F-4D97-AF65-F5344CB8AC3E}">
        <p14:creationId xmlns:p14="http://schemas.microsoft.com/office/powerpoint/2010/main" val="393462627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5</a:t>
            </a:fld>
            <a:endParaRPr lang="en-US"/>
          </a:p>
        </p:txBody>
      </p:sp>
    </p:spTree>
    <p:extLst>
      <p:ext uri="{BB962C8B-B14F-4D97-AF65-F5344CB8AC3E}">
        <p14:creationId xmlns:p14="http://schemas.microsoft.com/office/powerpoint/2010/main" val="304568384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endParaRPr lang="en-GB" sz="1200" kern="1200">
              <a:solidFill>
                <a:schemeClr val="tx1"/>
              </a:solidFill>
              <a:effectLst/>
              <a:latin typeface="+mn-lt"/>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6</a:t>
            </a:fld>
            <a:endParaRPr lang="en-US"/>
          </a:p>
        </p:txBody>
      </p:sp>
    </p:spTree>
    <p:extLst>
      <p:ext uri="{BB962C8B-B14F-4D97-AF65-F5344CB8AC3E}">
        <p14:creationId xmlns:p14="http://schemas.microsoft.com/office/powerpoint/2010/main" val="46888917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Transport materiałów zawierających krzemionkę krystaliczną może prowadzić do unoszenia się cząsteczek pyłu</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powietrze. Najskuteczniejszym technicznym środkiem kontroli pyłu jest praca</a:t>
            </a:r>
            <a:r>
              <a:rPr lang="en-IN" sz="1200" b="0" i="0" strike="noStrike" cap="none" spc="0" baseline="0" dirty="0">
                <a:solidFill>
                  <a:srgbClr val="000000"/>
                </a:solidFill>
                <a:effectLst/>
                <a:latin typeface="+mn-lt"/>
                <a:ea typeface="Calibri"/>
                <a:cs typeface="Calibri"/>
              </a:rPr>
              <a:t> w </a:t>
            </a:r>
            <a:r>
              <a:rPr lang="pl" sz="1200" b="0" i="0" strike="noStrike" cap="none" spc="0" baseline="0" dirty="0">
                <a:solidFill>
                  <a:srgbClr val="000000"/>
                </a:solidFill>
                <a:effectLst/>
                <a:latin typeface="+mn-lt"/>
                <a:ea typeface="Calibri"/>
                <a:cs typeface="Calibri"/>
              </a:rPr>
              <a:t>systemach zamkniętych (w zamkniętej przestrzeni).  </a:t>
            </a:r>
          </a:p>
        </p:txBody>
      </p:sp>
      <p:sp>
        <p:nvSpPr>
          <p:cNvPr id="4" name="Slide Number Placeholder 3"/>
          <p:cNvSpPr>
            <a:spLocks noGrp="1"/>
          </p:cNvSpPr>
          <p:nvPr>
            <p:ph type="sldNum" sz="quarter" idx="5"/>
          </p:nvPr>
        </p:nvSpPr>
        <p:spPr/>
        <p:txBody>
          <a:bodyPr/>
          <a:lstStyle/>
          <a:p>
            <a:fld id="{333ED091-FD52-6845-85FF-5BF434D968E3}" type="slidenum">
              <a:rPr lang="en-US" smtClean="0"/>
              <a:t>7</a:t>
            </a:fld>
            <a:endParaRPr lang="en-US"/>
          </a:p>
        </p:txBody>
      </p:sp>
    </p:spTree>
    <p:extLst>
      <p:ext uri="{BB962C8B-B14F-4D97-AF65-F5344CB8AC3E}">
        <p14:creationId xmlns:p14="http://schemas.microsoft.com/office/powerpoint/2010/main" val="3972120122"/>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Systemy transportowe to zazwyczaj systemy pneumatyczne (tzn. zawierające lub wykorzystujące do działania gaz lub powietrze pod ciśnieniem), gdyż są one bardziej wydajne.</a:t>
            </a:r>
          </a:p>
          <a:p>
            <a:pPr marL="0" marR="0" lvl="0" indent="0" algn="l" defTabSz="914400" rtl="0" eaLnBrk="1" fontAlgn="auto" latinLnBrk="0" hangingPunct="1">
              <a:lnSpc>
                <a:spcPct val="100000"/>
              </a:lnSpc>
              <a:spcBef>
                <a:spcPct val="0"/>
              </a:spcBef>
              <a:spcAft>
                <a:spcPct val="0"/>
              </a:spcAft>
              <a:buClrTx/>
              <a:buSzTx/>
              <a:buFontTx/>
              <a:buNone/>
              <a:defRPr/>
            </a:pPr>
            <a:r>
              <a:rPr lang="pl" sz="1200" b="0" i="0" strike="noStrike" cap="none" spc="0" baseline="0" dirty="0">
                <a:solidFill>
                  <a:srgbClr val="000000"/>
                </a:solidFill>
                <a:effectLst/>
                <a:latin typeface="+mn-lt"/>
                <a:ea typeface="Calibri"/>
                <a:cs typeface="Calibri"/>
              </a:rPr>
              <a:t>Jeśli zamknięty system transportowy nie jest dostępny, alternatywą dla pełnego zamknięcia może być zwilżanie suchych materiałów.</a:t>
            </a:r>
          </a:p>
        </p:txBody>
      </p:sp>
      <p:sp>
        <p:nvSpPr>
          <p:cNvPr id="4" name="Slide Number Placeholder 3"/>
          <p:cNvSpPr>
            <a:spLocks noGrp="1"/>
          </p:cNvSpPr>
          <p:nvPr>
            <p:ph type="sldNum" sz="quarter" idx="5"/>
          </p:nvPr>
        </p:nvSpPr>
        <p:spPr/>
        <p:txBody>
          <a:bodyPr/>
          <a:lstStyle/>
          <a:p>
            <a:fld id="{333ED091-FD52-6845-85FF-5BF434D968E3}" type="slidenum">
              <a:rPr lang="en-US" smtClean="0"/>
              <a:t>8</a:t>
            </a:fld>
            <a:endParaRPr lang="en-US"/>
          </a:p>
        </p:txBody>
      </p:sp>
    </p:spTree>
    <p:extLst>
      <p:ext uri="{BB962C8B-B14F-4D97-AF65-F5344CB8AC3E}">
        <p14:creationId xmlns:p14="http://schemas.microsoft.com/office/powerpoint/2010/main" val="1406482704"/>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9</a:t>
            </a:fld>
            <a:endParaRPr lang="en-US"/>
          </a:p>
        </p:txBody>
      </p:sp>
    </p:spTree>
    <p:extLst>
      <p:ext uri="{BB962C8B-B14F-4D97-AF65-F5344CB8AC3E}">
        <p14:creationId xmlns:p14="http://schemas.microsoft.com/office/powerpoint/2010/main" val="215221387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10</a:t>
            </a:fld>
            <a:endParaRPr lang="en-US"/>
          </a:p>
        </p:txBody>
      </p:sp>
    </p:spTree>
    <p:extLst>
      <p:ext uri="{BB962C8B-B14F-4D97-AF65-F5344CB8AC3E}">
        <p14:creationId xmlns:p14="http://schemas.microsoft.com/office/powerpoint/2010/main" val="36252871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333ED091-FD52-6845-85FF-5BF434D968E3}" type="slidenum">
              <a:rPr lang="en-US" smtClean="0"/>
              <a:t>11</a:t>
            </a:fld>
            <a:endParaRPr lang="en-US"/>
          </a:p>
        </p:txBody>
      </p:sp>
    </p:spTree>
    <p:extLst>
      <p:ext uri="{BB962C8B-B14F-4D97-AF65-F5344CB8AC3E}">
        <p14:creationId xmlns:p14="http://schemas.microsoft.com/office/powerpoint/2010/main" val="334950597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ts val="2300"/>
              </a:lnSpc>
              <a:spcBef>
                <a:spcPts val="600"/>
              </a:spcBef>
              <a:spcAft>
                <a:spcPts val="600"/>
              </a:spcAft>
              <a:buClrTx/>
              <a:buSzTx/>
              <a:buFontTx/>
              <a:buNone/>
              <a:defRPr/>
            </a:pPr>
            <a:endParaRPr lang="en-GB" sz="1200" b="0" i="0" kern="1200">
              <a:solidFill>
                <a:schemeClr val="tx1"/>
              </a:solidFill>
              <a:effectLst/>
              <a:latin typeface="Helvetica" pitchFamily="2" charset="0"/>
              <a:ea typeface="+mn-ea"/>
              <a:cs typeface="+mn-cs"/>
            </a:endParaRPr>
          </a:p>
        </p:txBody>
      </p:sp>
      <p:sp>
        <p:nvSpPr>
          <p:cNvPr id="4" name="Slide Number Placeholder 3"/>
          <p:cNvSpPr>
            <a:spLocks noGrp="1"/>
          </p:cNvSpPr>
          <p:nvPr>
            <p:ph type="sldNum" sz="quarter" idx="5"/>
          </p:nvPr>
        </p:nvSpPr>
        <p:spPr/>
        <p:txBody>
          <a:bodyPr/>
          <a:lstStyle/>
          <a:p>
            <a:fld id="{333ED091-FD52-6845-85FF-5BF434D968E3}" type="slidenum">
              <a:rPr lang="en-US" smtClean="0"/>
              <a:t>12</a:t>
            </a:fld>
            <a:endParaRPr lang="en-US"/>
          </a:p>
        </p:txBody>
      </p:sp>
    </p:spTree>
    <p:extLst>
      <p:ext uri="{BB962C8B-B14F-4D97-AF65-F5344CB8AC3E}">
        <p14:creationId xmlns:p14="http://schemas.microsoft.com/office/powerpoint/2010/main" val="285633077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a:extLst>
              <a:ext uri="{FF2B5EF4-FFF2-40B4-BE49-F238E27FC236}">
                <a16:creationId xmlns:a16="http://schemas.microsoft.com/office/drawing/2014/main" id="{4334EC76-F13F-9E44-B53C-FA6C908E4372}"/>
              </a:ext>
            </a:extLst>
          </p:cNvPr>
          <p:cNvSpPr/>
          <p:nvPr userDrawn="1"/>
        </p:nvSpPr>
        <p:spPr>
          <a:xfrm>
            <a:off x="406304" y="1275644"/>
            <a:ext cx="11411322" cy="4763912"/>
          </a:xfrm>
          <a:prstGeom prst="rect">
            <a:avLst/>
          </a:prstGeom>
          <a:solidFill>
            <a:srgbClr val="F6A31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43" name="Picture 42">
            <a:extLst>
              <a:ext uri="{FF2B5EF4-FFF2-40B4-BE49-F238E27FC236}">
                <a16:creationId xmlns:a16="http://schemas.microsoft.com/office/drawing/2014/main" id="{0087D4E1-2B13-D24C-95C9-A2A32A704CE1}"/>
              </a:ext>
            </a:extLst>
          </p:cNvPr>
          <p:cNvPicPr>
            <a:picLocks noChangeAspect="1"/>
          </p:cNvPicPr>
          <p:nvPr userDrawn="1"/>
        </p:nvPicPr>
        <p:blipFill>
          <a:blip r:embed="rId2"/>
          <a:stretch>
            <a:fillRect/>
          </a:stretch>
        </p:blipFill>
        <p:spPr>
          <a:xfrm>
            <a:off x="11256975" y="6184495"/>
            <a:ext cx="570035" cy="324787"/>
          </a:xfrm>
          <a:prstGeom prst="rect">
            <a:avLst/>
          </a:prstGeom>
        </p:spPr>
      </p:pic>
      <p:sp>
        <p:nvSpPr>
          <p:cNvPr id="5" name="Text Placeholder 4">
            <a:extLst>
              <a:ext uri="{FF2B5EF4-FFF2-40B4-BE49-F238E27FC236}">
                <a16:creationId xmlns:a16="http://schemas.microsoft.com/office/drawing/2014/main" id="{FEBB0CC3-3343-434A-92B9-70FC47D209E5}"/>
              </a:ext>
            </a:extLst>
          </p:cNvPr>
          <p:cNvSpPr>
            <a:spLocks noGrp="1"/>
          </p:cNvSpPr>
          <p:nvPr>
            <p:ph type="body" sz="quarter" idx="10" hasCustomPrompt="1"/>
          </p:nvPr>
        </p:nvSpPr>
        <p:spPr>
          <a:xfrm>
            <a:off x="1096032" y="2902987"/>
            <a:ext cx="7534275" cy="850900"/>
          </a:xfrm>
          <a:prstGeom prst="rect">
            <a:avLst/>
          </a:prstGeom>
        </p:spPr>
        <p:txBody>
          <a:bodyPr/>
          <a:lstStyle>
            <a:lvl1pPr marL="0" indent="0">
              <a:buFontTx/>
              <a:buNone/>
              <a:defRPr sz="3200" b="1" i="0">
                <a:solidFill>
                  <a:schemeClr val="bg1"/>
                </a:solidFill>
                <a:latin typeface="Helvetica" pitchFamily="2" charset="0"/>
              </a:defRPr>
            </a:lvl1pPr>
          </a:lstStyle>
          <a:p>
            <a:pPr lvl="0"/>
            <a:r>
              <a:rPr lang="en-GB"/>
              <a:t>GOOD PRACTICES TRAINING </a:t>
            </a:r>
            <a:br>
              <a:rPr lang="en-GB"/>
            </a:br>
            <a:r>
              <a:rPr lang="en-GB"/>
              <a:t>FOR TOPIC HEADING</a:t>
            </a:r>
            <a:endParaRPr lang="en-US"/>
          </a:p>
        </p:txBody>
      </p:sp>
      <p:sp>
        <p:nvSpPr>
          <p:cNvPr id="9" name="Text Placeholder 4">
            <a:extLst>
              <a:ext uri="{FF2B5EF4-FFF2-40B4-BE49-F238E27FC236}">
                <a16:creationId xmlns:a16="http://schemas.microsoft.com/office/drawing/2014/main" id="{14CA27C6-C209-A845-B8E3-193A5E6CE9E0}"/>
              </a:ext>
            </a:extLst>
          </p:cNvPr>
          <p:cNvSpPr>
            <a:spLocks noGrp="1"/>
          </p:cNvSpPr>
          <p:nvPr>
            <p:ph type="body" sz="quarter" idx="11" hasCustomPrompt="1"/>
          </p:nvPr>
        </p:nvSpPr>
        <p:spPr>
          <a:xfrm>
            <a:off x="1096032" y="4045821"/>
            <a:ext cx="7534275" cy="850900"/>
          </a:xfrm>
          <a:prstGeom prst="rect">
            <a:avLst/>
          </a:prstGeom>
        </p:spPr>
        <p:txBody>
          <a:bodyPr/>
          <a:lstStyle>
            <a:lvl1pPr marL="0" indent="0">
              <a:buFontTx/>
              <a:buNone/>
              <a:defRPr sz="1400" b="0" i="0">
                <a:solidFill>
                  <a:schemeClr val="bg1"/>
                </a:solidFill>
                <a:latin typeface="Helvetica" pitchFamily="2" charset="0"/>
              </a:defRPr>
            </a:lvl1pPr>
          </a:lstStyle>
          <a:p>
            <a:pPr lvl="0"/>
            <a:r>
              <a:rPr lang="en-GB"/>
              <a:t>Date:</a:t>
            </a:r>
          </a:p>
          <a:p>
            <a:pPr lvl="0"/>
            <a:r>
              <a:rPr lang="en-GB"/>
              <a:t>Details:</a:t>
            </a:r>
            <a:endParaRPr lang="en-US"/>
          </a:p>
        </p:txBody>
      </p:sp>
    </p:spTree>
    <p:extLst>
      <p:ext uri="{BB962C8B-B14F-4D97-AF65-F5344CB8AC3E}">
        <p14:creationId xmlns:p14="http://schemas.microsoft.com/office/powerpoint/2010/main" val="487795867"/>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ex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E748082C-CC9B-AB48-BD61-920B28F2A329}"/>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5" name="Text Placeholder 4">
            <a:extLst>
              <a:ext uri="{FF2B5EF4-FFF2-40B4-BE49-F238E27FC236}">
                <a16:creationId xmlns:a16="http://schemas.microsoft.com/office/drawing/2014/main" id="{DE6844B5-C065-754D-B429-AFE9E68D70D8}"/>
              </a:ext>
            </a:extLst>
          </p:cNvPr>
          <p:cNvSpPr>
            <a:spLocks noGrp="1"/>
          </p:cNvSpPr>
          <p:nvPr>
            <p:ph type="body" sz="quarter" idx="11" hasCustomPrompt="1"/>
          </p:nvPr>
        </p:nvSpPr>
        <p:spPr>
          <a:xfrm>
            <a:off x="777243" y="2362676"/>
            <a:ext cx="10333122" cy="3601153"/>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959414856"/>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and image">
    <p:spTree>
      <p:nvGrpSpPr>
        <p:cNvPr id="1" name=""/>
        <p:cNvGrpSpPr/>
        <p:nvPr/>
      </p:nvGrpSpPr>
      <p:grpSpPr>
        <a:xfrm>
          <a:off x="0" y="0"/>
          <a:ext cx="0" cy="0"/>
          <a:chOff x="0" y="0"/>
          <a:chExt cx="0" cy="0"/>
        </a:xfrm>
      </p:grpSpPr>
      <p:sp>
        <p:nvSpPr>
          <p:cNvPr id="5" name="Text Placeholder 4">
            <a:extLst>
              <a:ext uri="{FF2B5EF4-FFF2-40B4-BE49-F238E27FC236}">
                <a16:creationId xmlns:a16="http://schemas.microsoft.com/office/drawing/2014/main" id="{2BF2A751-0B5F-074C-91B2-A74C8E7AB09D}"/>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HEADING</a:t>
            </a:r>
            <a:endParaRPr lang="en-US"/>
          </a:p>
        </p:txBody>
      </p:sp>
      <p:sp>
        <p:nvSpPr>
          <p:cNvPr id="6" name="Text Placeholder 4">
            <a:extLst>
              <a:ext uri="{FF2B5EF4-FFF2-40B4-BE49-F238E27FC236}">
                <a16:creationId xmlns:a16="http://schemas.microsoft.com/office/drawing/2014/main" id="{B06366EC-2B28-8C4D-98A6-805C70162820}"/>
              </a:ext>
            </a:extLst>
          </p:cNvPr>
          <p:cNvSpPr>
            <a:spLocks noGrp="1"/>
          </p:cNvSpPr>
          <p:nvPr>
            <p:ph type="body" sz="quarter" idx="11" hasCustomPrompt="1"/>
          </p:nvPr>
        </p:nvSpPr>
        <p:spPr>
          <a:xfrm>
            <a:off x="777243" y="2362676"/>
            <a:ext cx="5453624"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
        <p:nvSpPr>
          <p:cNvPr id="3" name="Picture Placeholder 2">
            <a:extLst>
              <a:ext uri="{FF2B5EF4-FFF2-40B4-BE49-F238E27FC236}">
                <a16:creationId xmlns:a16="http://schemas.microsoft.com/office/drawing/2014/main" id="{95AE49C1-4763-1D46-86E6-7FA4962E9CFC}"/>
              </a:ext>
            </a:extLst>
          </p:cNvPr>
          <p:cNvSpPr>
            <a:spLocks noGrp="1"/>
          </p:cNvSpPr>
          <p:nvPr>
            <p:ph type="pic" sz="quarter" idx="12"/>
          </p:nvPr>
        </p:nvSpPr>
        <p:spPr>
          <a:xfrm>
            <a:off x="6592888" y="1608138"/>
            <a:ext cx="5224462"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1091667891"/>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ullet points">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C382C2BB-E259-FB47-9A52-B495131B9653}"/>
              </a:ext>
            </a:extLst>
          </p:cNvPr>
          <p:cNvSpPr>
            <a:spLocks noGrp="1"/>
          </p:cNvSpPr>
          <p:nvPr>
            <p:ph type="body" sz="quarter" idx="10" hasCustomPrompt="1"/>
          </p:nvPr>
        </p:nvSpPr>
        <p:spPr>
          <a:xfrm>
            <a:off x="777244" y="1640901"/>
            <a:ext cx="5453623"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BULLET POINTS</a:t>
            </a:r>
            <a:endParaRPr lang="en-US"/>
          </a:p>
        </p:txBody>
      </p:sp>
      <p:sp>
        <p:nvSpPr>
          <p:cNvPr id="5" name="Text Placeholder 4">
            <a:extLst>
              <a:ext uri="{FF2B5EF4-FFF2-40B4-BE49-F238E27FC236}">
                <a16:creationId xmlns:a16="http://schemas.microsoft.com/office/drawing/2014/main" id="{13B58B15-7863-8542-BFF3-B0337ED51ED3}"/>
              </a:ext>
            </a:extLst>
          </p:cNvPr>
          <p:cNvSpPr>
            <a:spLocks noGrp="1"/>
          </p:cNvSpPr>
          <p:nvPr>
            <p:ph type="body" sz="quarter" idx="11" hasCustomPrompt="1"/>
          </p:nvPr>
        </p:nvSpPr>
        <p:spPr>
          <a:xfrm>
            <a:off x="777242" y="2362677"/>
            <a:ext cx="10745815" cy="3568786"/>
          </a:xfrm>
          <a:prstGeom prst="rect">
            <a:avLst/>
          </a:prstGeom>
        </p:spPr>
        <p:txBody>
          <a:bodyPr numCol="2"/>
          <a:lstStyle>
            <a:lvl1pPr marL="285750" indent="-285750">
              <a:buFont typeface="Arial" panose="020B0604020202020204" pitchFamily="34" charset="0"/>
              <a:buChar char="•"/>
              <a:defRPr sz="1600" b="0" i="0">
                <a:solidFill>
                  <a:schemeClr val="tx1"/>
                </a:solidFill>
                <a:latin typeface="Helvetica" pitchFamily="2" charset="0"/>
              </a:defRPr>
            </a:lvl1pPr>
          </a:lstStyle>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r>
              <a:rPr lang="en-GB"/>
              <a:t>Bullet</a:t>
            </a:r>
          </a:p>
          <a:p>
            <a:pPr lvl="0"/>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r>
              <a:rPr lang="en-GB"/>
              <a:t>Bullet</a:t>
            </a:r>
          </a:p>
          <a:p>
            <a:pPr lvl="0"/>
            <a:r>
              <a:rPr lang="en-GB"/>
              <a:t>Bullet</a:t>
            </a:r>
          </a:p>
          <a:p>
            <a:pPr lvl="0"/>
            <a:r>
              <a:rPr lang="en-GB"/>
              <a:t>Bullet</a:t>
            </a:r>
          </a:p>
          <a:p>
            <a:pPr lvl="0"/>
            <a:r>
              <a:rPr lang="en-GB"/>
              <a:t>Bullet</a:t>
            </a:r>
          </a:p>
          <a:p>
            <a:pPr lvl="0"/>
            <a:r>
              <a:rPr lang="en-GB"/>
              <a:t>Bullet</a:t>
            </a:r>
            <a:endParaRPr lang="en-US"/>
          </a:p>
          <a:p>
            <a:pPr lvl="0"/>
            <a:endParaRPr lang="en-US"/>
          </a:p>
        </p:txBody>
      </p:sp>
    </p:spTree>
    <p:extLst>
      <p:ext uri="{BB962C8B-B14F-4D97-AF65-F5344CB8AC3E}">
        <p14:creationId xmlns:p14="http://schemas.microsoft.com/office/powerpoint/2010/main" val="685002768"/>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hecklist">
    <p:spTree>
      <p:nvGrpSpPr>
        <p:cNvPr id="1" name=""/>
        <p:cNvGrpSpPr/>
        <p:nvPr/>
      </p:nvGrpSpPr>
      <p:grpSpPr>
        <a:xfrm>
          <a:off x="0" y="0"/>
          <a:ext cx="0" cy="0"/>
          <a:chOff x="0" y="0"/>
          <a:chExt cx="0" cy="0"/>
        </a:xfrm>
      </p:grpSpPr>
      <p:sp>
        <p:nvSpPr>
          <p:cNvPr id="4" name="Text Placeholder 4">
            <a:extLst>
              <a:ext uri="{FF2B5EF4-FFF2-40B4-BE49-F238E27FC236}">
                <a16:creationId xmlns:a16="http://schemas.microsoft.com/office/drawing/2014/main" id="{85A97084-C1EA-B74C-8BAC-F1401D6091F1}"/>
              </a:ext>
            </a:extLst>
          </p:cNvPr>
          <p:cNvSpPr>
            <a:spLocks noGrp="1"/>
          </p:cNvSpPr>
          <p:nvPr>
            <p:ph type="body" sz="quarter" idx="10" hasCustomPrompt="1"/>
          </p:nvPr>
        </p:nvSpPr>
        <p:spPr>
          <a:xfrm>
            <a:off x="777244" y="1640901"/>
            <a:ext cx="10333121"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CHECKLIST</a:t>
            </a:r>
            <a:endParaRPr lang="en-US"/>
          </a:p>
        </p:txBody>
      </p:sp>
      <p:sp>
        <p:nvSpPr>
          <p:cNvPr id="5" name="Text Placeholder 4">
            <a:extLst>
              <a:ext uri="{FF2B5EF4-FFF2-40B4-BE49-F238E27FC236}">
                <a16:creationId xmlns:a16="http://schemas.microsoft.com/office/drawing/2014/main" id="{9AFE9360-42D4-C049-A636-9B760981C6AF}"/>
              </a:ext>
            </a:extLst>
          </p:cNvPr>
          <p:cNvSpPr>
            <a:spLocks noGrp="1"/>
          </p:cNvSpPr>
          <p:nvPr>
            <p:ph type="body" sz="quarter" idx="11" hasCustomPrompt="1"/>
          </p:nvPr>
        </p:nvSpPr>
        <p:spPr>
          <a:xfrm>
            <a:off x="777243" y="2362676"/>
            <a:ext cx="10333122" cy="3601153"/>
          </a:xfrm>
          <a:prstGeom prst="rect">
            <a:avLst/>
          </a:prstGeom>
        </p:spPr>
        <p:txBody>
          <a:bodyPr/>
          <a:lstStyle>
            <a:lvl1pPr marL="285750" indent="-285750" algn="l">
              <a:lnSpc>
                <a:spcPts val="2300"/>
              </a:lnSpc>
              <a:spcBef>
                <a:spcPts val="600"/>
              </a:spcBef>
              <a:spcAft>
                <a:spcPts val="600"/>
              </a:spcAft>
              <a:buClr>
                <a:srgbClr val="A57F51"/>
              </a:buClr>
              <a:buSzPct val="120000"/>
              <a:buFont typeface="Wingdings" pitchFamily="2" charset="2"/>
              <a:buChar char="q"/>
              <a:defRPr sz="1600" b="0" i="0">
                <a:solidFill>
                  <a:schemeClr val="tx1"/>
                </a:solidFill>
                <a:latin typeface="Helvetica" pitchFamily="2" charset="0"/>
              </a:defRPr>
            </a:lvl1pPr>
          </a:lstStyle>
          <a:p>
            <a:pPr algn="l">
              <a:lnSpc>
                <a:spcPts val="2300"/>
              </a:lnSpc>
              <a:spcBef>
                <a:spcPts val="600"/>
              </a:spcBef>
              <a:spcAft>
                <a:spcPts val="600"/>
              </a:spcAft>
            </a:pPr>
            <a:r>
              <a:rPr lang="en-GB" sz="1600" b="0" i="0" kern="1200">
                <a:solidFill>
                  <a:schemeClr val="tx1"/>
                </a:solidFill>
                <a:effectLst/>
                <a:latin typeface="Helvetica" pitchFamily="2" charset="0"/>
                <a:ea typeface="+mn-ea"/>
                <a:cs typeface="+mn-cs"/>
              </a:rPr>
              <a:t>Lorem ipsum dolor sit amet, consectetur adipiscing elit:</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Sed do eiusmod tempor incididunt ut labore et dolore magna aliqua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Uternas enim ad minim veniam, quis nostrud nisi ut aliquip ex earterste art commododare consequat. Duis aute irure dolor in reprehenderit in voluptate velit esse cillum dolore eu fugiat nulla pariatur. </a:t>
            </a:r>
          </a:p>
          <a:p>
            <a:pPr marL="285750" indent="-285750" algn="l">
              <a:lnSpc>
                <a:spcPts val="2300"/>
              </a:lnSpc>
              <a:spcBef>
                <a:spcPts val="600"/>
              </a:spcBef>
              <a:spcAft>
                <a:spcPts val="600"/>
              </a:spcAft>
              <a:buClr>
                <a:srgbClr val="A57F51"/>
              </a:buClr>
              <a:buSzPct val="120000"/>
              <a:buFont typeface="Wingdings" pitchFamily="2" charset="2"/>
              <a:buChar char="q"/>
            </a:pPr>
            <a:r>
              <a:rPr lang="en-GB" sz="1600" b="0" i="0" kern="1200" err="1">
                <a:solidFill>
                  <a:schemeClr val="tx1"/>
                </a:solidFill>
                <a:effectLst/>
                <a:latin typeface="Helvetica" pitchFamily="2" charset="0"/>
                <a:ea typeface="+mn-ea"/>
                <a:cs typeface="+mn-cs"/>
              </a:rPr>
              <a:t>Excepteur sint occaecat cupidatat non proident, sunt in culpa qui officia deserunt mollit anim.</a:t>
            </a:r>
          </a:p>
        </p:txBody>
      </p:sp>
    </p:spTree>
    <p:extLst>
      <p:ext uri="{BB962C8B-B14F-4D97-AF65-F5344CB8AC3E}">
        <p14:creationId xmlns:p14="http://schemas.microsoft.com/office/powerpoint/2010/main" val="823952103"/>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Double image">
    <p:spTree>
      <p:nvGrpSpPr>
        <p:cNvPr id="1" name=""/>
        <p:cNvGrpSpPr/>
        <p:nvPr/>
      </p:nvGrpSpPr>
      <p:grpSpPr>
        <a:xfrm>
          <a:off x="0" y="0"/>
          <a:ext cx="0" cy="0"/>
          <a:chOff x="0" y="0"/>
          <a:chExt cx="0" cy="0"/>
        </a:xfrm>
      </p:grpSpPr>
      <p:sp>
        <p:nvSpPr>
          <p:cNvPr id="4" name="Picture Placeholder 2">
            <a:extLst>
              <a:ext uri="{FF2B5EF4-FFF2-40B4-BE49-F238E27FC236}">
                <a16:creationId xmlns:a16="http://schemas.microsoft.com/office/drawing/2014/main" id="{D62AFA78-38F7-EC42-9DE4-B2D7308DC139}"/>
              </a:ext>
            </a:extLst>
          </p:cNvPr>
          <p:cNvSpPr>
            <a:spLocks noGrp="1"/>
          </p:cNvSpPr>
          <p:nvPr>
            <p:ph type="pic" sz="quarter" idx="12"/>
          </p:nvPr>
        </p:nvSpPr>
        <p:spPr>
          <a:xfrm>
            <a:off x="408774"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
        <p:nvSpPr>
          <p:cNvPr id="5" name="Picture Placeholder 2">
            <a:extLst>
              <a:ext uri="{FF2B5EF4-FFF2-40B4-BE49-F238E27FC236}">
                <a16:creationId xmlns:a16="http://schemas.microsoft.com/office/drawing/2014/main" id="{36A2846B-5A8B-2B4B-B7BA-42C86CE123CE}"/>
              </a:ext>
            </a:extLst>
          </p:cNvPr>
          <p:cNvSpPr>
            <a:spLocks noGrp="1"/>
          </p:cNvSpPr>
          <p:nvPr>
            <p:ph type="pic" sz="quarter" idx="13"/>
          </p:nvPr>
        </p:nvSpPr>
        <p:spPr>
          <a:xfrm>
            <a:off x="6202672" y="1608138"/>
            <a:ext cx="5608205" cy="4437062"/>
          </a:xfrm>
          <a:prstGeom prst="rect">
            <a:avLst/>
          </a:prstGeom>
        </p:spPr>
        <p:txBody>
          <a:bodyPr/>
          <a:lstStyle>
            <a:lvl1pPr>
              <a:defRPr sz="1600">
                <a:latin typeface="Helvetica" pitchFamily="2" charset="0"/>
              </a:defRPr>
            </a:lvl1pPr>
          </a:lstStyle>
          <a:p>
            <a:r>
              <a:rPr lang="en-GB"/>
              <a:t>Click icon to add picture</a:t>
            </a:r>
            <a:endParaRPr lang="en-US"/>
          </a:p>
        </p:txBody>
      </p:sp>
    </p:spTree>
    <p:extLst>
      <p:ext uri="{BB962C8B-B14F-4D97-AF65-F5344CB8AC3E}">
        <p14:creationId xmlns:p14="http://schemas.microsoft.com/office/powerpoint/2010/main" val="471360412"/>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Video">
    <p:spTree>
      <p:nvGrpSpPr>
        <p:cNvPr id="1" name=""/>
        <p:cNvGrpSpPr/>
        <p:nvPr/>
      </p:nvGrpSpPr>
      <p:grpSpPr>
        <a:xfrm>
          <a:off x="0" y="0"/>
          <a:ext cx="0" cy="0"/>
          <a:chOff x="0" y="0"/>
          <a:chExt cx="0" cy="0"/>
        </a:xfrm>
      </p:grpSpPr>
      <p:sp>
        <p:nvSpPr>
          <p:cNvPr id="4" name="Media Placeholder 3">
            <a:extLst>
              <a:ext uri="{FF2B5EF4-FFF2-40B4-BE49-F238E27FC236}">
                <a16:creationId xmlns:a16="http://schemas.microsoft.com/office/drawing/2014/main" id="{5B1DF181-0294-304E-AE4A-33D8B535E42B}"/>
              </a:ext>
            </a:extLst>
          </p:cNvPr>
          <p:cNvSpPr>
            <a:spLocks noGrp="1"/>
          </p:cNvSpPr>
          <p:nvPr>
            <p:ph type="media" sz="quarter" idx="10" hasCustomPrompt="1"/>
          </p:nvPr>
        </p:nvSpPr>
        <p:spPr>
          <a:xfrm>
            <a:off x="3927475" y="1608138"/>
            <a:ext cx="7875588" cy="4437062"/>
          </a:xfrm>
          <a:prstGeom prst="rect">
            <a:avLst/>
          </a:prstGeom>
        </p:spPr>
        <p:txBody>
          <a:bodyPr/>
          <a:lstStyle>
            <a:lvl1pPr>
              <a:defRPr sz="1600">
                <a:latin typeface="Helvetica" pitchFamily="2" charset="0"/>
              </a:defRPr>
            </a:lvl1pPr>
          </a:lstStyle>
          <a:p>
            <a:r>
              <a:rPr lang="en-US"/>
              <a:t>Media/video</a:t>
            </a:r>
          </a:p>
        </p:txBody>
      </p:sp>
      <p:sp>
        <p:nvSpPr>
          <p:cNvPr id="10" name="Text Placeholder 4">
            <a:extLst>
              <a:ext uri="{FF2B5EF4-FFF2-40B4-BE49-F238E27FC236}">
                <a16:creationId xmlns:a16="http://schemas.microsoft.com/office/drawing/2014/main" id="{933159BB-8CEB-D54F-8C98-3AB22A594DCF}"/>
              </a:ext>
            </a:extLst>
          </p:cNvPr>
          <p:cNvSpPr>
            <a:spLocks noGrp="1"/>
          </p:cNvSpPr>
          <p:nvPr>
            <p:ph type="body" sz="quarter" idx="11" hasCustomPrompt="1"/>
          </p:nvPr>
        </p:nvSpPr>
        <p:spPr>
          <a:xfrm>
            <a:off x="777245" y="1640901"/>
            <a:ext cx="2928908"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VIDEO</a:t>
            </a:r>
            <a:endParaRPr lang="en-US"/>
          </a:p>
        </p:txBody>
      </p:sp>
      <p:sp>
        <p:nvSpPr>
          <p:cNvPr id="11" name="Text Placeholder 4">
            <a:extLst>
              <a:ext uri="{FF2B5EF4-FFF2-40B4-BE49-F238E27FC236}">
                <a16:creationId xmlns:a16="http://schemas.microsoft.com/office/drawing/2014/main" id="{D91A637F-9B88-9A4A-9225-F8DAB3254AD8}"/>
              </a:ext>
            </a:extLst>
          </p:cNvPr>
          <p:cNvSpPr>
            <a:spLocks noGrp="1"/>
          </p:cNvSpPr>
          <p:nvPr>
            <p:ph type="body" sz="quarter" idx="12" hasCustomPrompt="1"/>
          </p:nvPr>
        </p:nvSpPr>
        <p:spPr>
          <a:xfrm>
            <a:off x="777243" y="2362676"/>
            <a:ext cx="2928909" cy="3682369"/>
          </a:xfrm>
          <a:prstGeom prst="rect">
            <a:avLst/>
          </a:prstGeom>
        </p:spPr>
        <p:txBody>
          <a:bodyPr/>
          <a:lstStyle>
            <a:lvl1pPr marL="0" indent="0">
              <a:buFontTx/>
              <a:buNone/>
              <a:defRPr sz="1600" b="0" i="0">
                <a:solidFill>
                  <a:schemeClr val="tx1"/>
                </a:solidFill>
                <a:latin typeface="Helvetica" pitchFamily="2" charset="0"/>
              </a:defRPr>
            </a:lvl1pPr>
          </a:lstStyle>
          <a:p>
            <a:pPr lvl="0"/>
            <a:r>
              <a:rPr lang="en-GB"/>
              <a:t>Copy goes here</a:t>
            </a:r>
            <a:endParaRPr lang="en-US"/>
          </a:p>
        </p:txBody>
      </p:sp>
    </p:spTree>
    <p:extLst>
      <p:ext uri="{BB962C8B-B14F-4D97-AF65-F5344CB8AC3E}">
        <p14:creationId xmlns:p14="http://schemas.microsoft.com/office/powerpoint/2010/main" val="3670979433"/>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List relevant task sheets">
    <p:spTree>
      <p:nvGrpSpPr>
        <p:cNvPr id="1" name=""/>
        <p:cNvGrpSpPr/>
        <p:nvPr/>
      </p:nvGrpSpPr>
      <p:grpSpPr>
        <a:xfrm>
          <a:off x="0" y="0"/>
          <a:ext cx="0" cy="0"/>
          <a:chOff x="0" y="0"/>
          <a:chExt cx="0" cy="0"/>
        </a:xfrm>
      </p:grpSpPr>
      <p:sp>
        <p:nvSpPr>
          <p:cNvPr id="3" name="Text Placeholder 4">
            <a:extLst>
              <a:ext uri="{FF2B5EF4-FFF2-40B4-BE49-F238E27FC236}">
                <a16:creationId xmlns:a16="http://schemas.microsoft.com/office/drawing/2014/main" id="{B1FCB6BD-7FDE-174C-87C5-231D460885D2}"/>
              </a:ext>
            </a:extLst>
          </p:cNvPr>
          <p:cNvSpPr>
            <a:spLocks noGrp="1"/>
          </p:cNvSpPr>
          <p:nvPr>
            <p:ph type="body" sz="quarter" idx="10" hasCustomPrompt="1"/>
          </p:nvPr>
        </p:nvSpPr>
        <p:spPr>
          <a:xfrm>
            <a:off x="777244" y="1640901"/>
            <a:ext cx="9483457" cy="850900"/>
          </a:xfrm>
          <a:prstGeom prst="rect">
            <a:avLst/>
          </a:prstGeom>
        </p:spPr>
        <p:txBody>
          <a:bodyPr/>
          <a:lstStyle>
            <a:lvl1pPr marL="0" indent="0">
              <a:buFontTx/>
              <a:buNone/>
              <a:defRPr sz="3200" b="1" i="0">
                <a:solidFill>
                  <a:srgbClr val="F6A317"/>
                </a:solidFill>
                <a:latin typeface="Helvetica" pitchFamily="2" charset="0"/>
              </a:defRPr>
            </a:lvl1pPr>
          </a:lstStyle>
          <a:p>
            <a:pPr lvl="0"/>
            <a:r>
              <a:rPr lang="en-GB"/>
              <a:t>LIST RELEVANT TASK SHEETS</a:t>
            </a:r>
            <a:endParaRPr lang="en-US"/>
          </a:p>
        </p:txBody>
      </p:sp>
      <p:sp>
        <p:nvSpPr>
          <p:cNvPr id="4" name="Text Placeholder 4">
            <a:extLst>
              <a:ext uri="{FF2B5EF4-FFF2-40B4-BE49-F238E27FC236}">
                <a16:creationId xmlns:a16="http://schemas.microsoft.com/office/drawing/2014/main" id="{E3BB6AF1-D396-8648-BB4B-66EC2E5BD9BC}"/>
              </a:ext>
            </a:extLst>
          </p:cNvPr>
          <p:cNvSpPr>
            <a:spLocks noGrp="1"/>
          </p:cNvSpPr>
          <p:nvPr>
            <p:ph type="body" sz="quarter" idx="11" hasCustomPrompt="1"/>
          </p:nvPr>
        </p:nvSpPr>
        <p:spPr>
          <a:xfrm>
            <a:off x="777242" y="2362677"/>
            <a:ext cx="10745815" cy="3568786"/>
          </a:xfrm>
          <a:prstGeom prst="rect">
            <a:avLst/>
          </a:prstGeom>
        </p:spPr>
        <p:txBody>
          <a:bodyPr numCol="1"/>
          <a:lstStyle>
            <a:lvl1pPr marL="285750" indent="-285750">
              <a:buFont typeface="Arial" panose="020B0604020202020204" pitchFamily="34" charset="0"/>
              <a:buChar char="•"/>
              <a:defRPr sz="1600" b="0" i="0">
                <a:solidFill>
                  <a:schemeClr val="tx1"/>
                </a:solidFill>
                <a:latin typeface="Helvetica" pitchFamily="2" charset="0"/>
              </a:defRPr>
            </a:lvl1pPr>
          </a:lstStyle>
          <a:p>
            <a:r>
              <a:rPr lang="en-US"/>
              <a:t>List relevant task sheets and link to download bundle</a:t>
            </a:r>
          </a:p>
        </p:txBody>
      </p:sp>
    </p:spTree>
    <p:extLst>
      <p:ext uri="{BB962C8B-B14F-4D97-AF65-F5344CB8AC3E}">
        <p14:creationId xmlns:p14="http://schemas.microsoft.com/office/powerpoint/2010/main" val="3704189371"/>
      </p:ext>
    </p:extLst>
  </p:cSld>
  <p:clrMapOvr>
    <a:masterClrMapping/>
  </p:clrMapOvr>
  <p:transition/>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10" Type="http://schemas.openxmlformats.org/officeDocument/2006/relationships/image" Target="../media/image1.emf"/><Relationship Id="rId4" Type="http://schemas.openxmlformats.org/officeDocument/2006/relationships/slideLayout" Target="../slideLayouts/slideLayout4.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5" name="TextBox 4">
            <a:extLst>
              <a:ext uri="{FF2B5EF4-FFF2-40B4-BE49-F238E27FC236}">
                <a16:creationId xmlns:a16="http://schemas.microsoft.com/office/drawing/2014/main" id="{3C3123B6-0F67-0E48-895E-734B361B1F57}"/>
              </a:ext>
            </a:extLst>
          </p:cNvPr>
          <p:cNvSpPr txBox="1"/>
          <p:nvPr userDrawn="1"/>
        </p:nvSpPr>
        <p:spPr>
          <a:xfrm>
            <a:off x="319834" y="6327115"/>
            <a:ext cx="9489186" cy="244084"/>
          </a:xfrm>
          <a:prstGeom prst="rect">
            <a:avLst/>
          </a:prstGeom>
          <a:noFill/>
        </p:spPr>
        <p:txBody>
          <a:bodyPr wrap="square" rtlCol="0" anchor="b">
            <a:spAutoFit/>
          </a:bodyPr>
          <a:lstStyle/>
          <a:p>
            <a:pPr algn="l"/>
            <a:r>
              <a:rPr lang="pl" sz="1000" b="0" i="0" strike="noStrike" cap="none" spc="0" baseline="0">
                <a:solidFill>
                  <a:srgbClr val="000000"/>
                </a:solidFill>
                <a:effectLst/>
                <a:latin typeface="Helvetica"/>
                <a:ea typeface="Helvetica"/>
                <a:cs typeface="Helvetica"/>
              </a:rPr>
              <a:t>Niniejszy pakiet szkoleniowy stanowi część Przewodnika dobrych praktyk NEPSI, który znaleźć można na stronie guide.nepsi.eu</a:t>
            </a:r>
          </a:p>
        </p:txBody>
      </p:sp>
      <p:cxnSp>
        <p:nvCxnSpPr>
          <p:cNvPr id="6" name="Straight Connector 5">
            <a:extLst>
              <a:ext uri="{FF2B5EF4-FFF2-40B4-BE49-F238E27FC236}">
                <a16:creationId xmlns:a16="http://schemas.microsoft.com/office/drawing/2014/main" id="{EEF89B71-CE49-9241-9006-BD45EFB60699}"/>
              </a:ext>
            </a:extLst>
          </p:cNvPr>
          <p:cNvCxnSpPr/>
          <p:nvPr userDrawn="1"/>
        </p:nvCxnSpPr>
        <p:spPr>
          <a:xfrm>
            <a:off x="395111" y="1275645"/>
            <a:ext cx="11413067" cy="0"/>
          </a:xfrm>
          <a:prstGeom prst="line">
            <a:avLst/>
          </a:prstGeom>
          <a:ln w="19050">
            <a:solidFill>
              <a:srgbClr val="F6A317"/>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DB6BECF5-E711-4A41-90A0-83748CFD9D2D}"/>
              </a:ext>
            </a:extLst>
          </p:cNvPr>
          <p:cNvPicPr>
            <a:picLocks noChangeAspect="1"/>
          </p:cNvPicPr>
          <p:nvPr userDrawn="1"/>
        </p:nvPicPr>
        <p:blipFill>
          <a:blip r:embed="rId10"/>
          <a:stretch>
            <a:fillRect/>
          </a:stretch>
        </p:blipFill>
        <p:spPr>
          <a:xfrm>
            <a:off x="406346" y="366936"/>
            <a:ext cx="1000588" cy="630000"/>
          </a:xfrm>
          <a:prstGeom prst="rect">
            <a:avLst/>
          </a:prstGeom>
        </p:spPr>
      </p:pic>
      <p:sp>
        <p:nvSpPr>
          <p:cNvPr id="8" name="Text Placeholder 4">
            <a:extLst>
              <a:ext uri="{FF2B5EF4-FFF2-40B4-BE49-F238E27FC236}">
                <a16:creationId xmlns:a16="http://schemas.microsoft.com/office/drawing/2014/main" id="{1647DD66-F956-0642-838D-1CF4B57DF25C}"/>
              </a:ext>
            </a:extLst>
          </p:cNvPr>
          <p:cNvSpPr txBox="1"/>
          <p:nvPr userDrawn="1"/>
        </p:nvSpPr>
        <p:spPr>
          <a:xfrm>
            <a:off x="6516711" y="429114"/>
            <a:ext cx="5300640" cy="850900"/>
          </a:xfrm>
          <a:prstGeom prst="rect">
            <a:avLst/>
          </a:prstGeom>
        </p:spPr>
        <p:txBody>
          <a:bodyPr/>
          <a:lstStyle>
            <a:lvl1pPr marL="0" indent="0" algn="r" defTabSz="914400" rtl="0" eaLnBrk="1" latinLnBrk="0" hangingPunct="1">
              <a:lnSpc>
                <a:spcPct val="90000"/>
              </a:lnSpc>
              <a:spcBef>
                <a:spcPts val="1000"/>
              </a:spcBef>
              <a:buFontTx/>
              <a:buNone/>
              <a:defRPr sz="1400" b="1" i="0" kern="1200">
                <a:solidFill>
                  <a:srgbClr val="F6A317"/>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pl" sz="1400" b="1" i="0" strike="noStrike" cap="none" spc="0" baseline="0" dirty="0">
                <a:solidFill>
                  <a:srgbClr val="F6A317"/>
                </a:solidFill>
                <a:effectLst/>
                <a:latin typeface="Helvetica"/>
                <a:ea typeface="Helvetica"/>
                <a:cs typeface="Helvetica"/>
              </a:rPr>
              <a:t>DOBRE PRAKTYKI DOTYCZĄCE </a:t>
            </a:r>
            <a:br>
              <a:rPr lang="en-IN" sz="1400" b="1" i="0" strike="noStrike" cap="none" spc="0" baseline="0" dirty="0">
                <a:solidFill>
                  <a:srgbClr val="F6A317"/>
                </a:solidFill>
                <a:effectLst/>
                <a:latin typeface="Helvetica"/>
                <a:ea typeface="Helvetica"/>
                <a:cs typeface="Helvetica"/>
              </a:rPr>
            </a:br>
            <a:r>
              <a:rPr lang="pl" sz="1400" b="1" i="0" strike="noStrike" cap="none" spc="0" baseline="0" dirty="0">
                <a:solidFill>
                  <a:srgbClr val="F6A317"/>
                </a:solidFill>
                <a:effectLst/>
                <a:latin typeface="Helvetica"/>
                <a:ea typeface="Helvetica"/>
                <a:cs typeface="Helvetica"/>
              </a:rPr>
              <a:t>ZAMKNIĘTYCH SYSTEMÓW OBSŁUGI – SZKOLENIE</a:t>
            </a:r>
          </a:p>
        </p:txBody>
      </p:sp>
    </p:spTree>
    <p:extLst>
      <p:ext uri="{BB962C8B-B14F-4D97-AF65-F5344CB8AC3E}">
        <p14:creationId xmlns:p14="http://schemas.microsoft.com/office/powerpoint/2010/main" val="3320638671"/>
      </p:ext>
    </p:extLst>
  </p:cSld>
  <p:clrMap bg1="lt1" tx1="dk1" bg2="lt2" tx2="dk2" accent1="accent1" accent2="accent2" accent3="accent3" accent4="accent4" accent5="accent5" accent6="accent6" hlink="hlink" folHlink="folHlink"/>
  <p:sldLayoutIdLst>
    <p:sldLayoutId id="2147483649" r:id="rId1"/>
    <p:sldLayoutId id="2147483656" r:id="rId2"/>
    <p:sldLayoutId id="2147483650" r:id="rId3"/>
    <p:sldLayoutId id="2147483654" r:id="rId4"/>
    <p:sldLayoutId id="2147483657" r:id="rId5"/>
    <p:sldLayoutId id="2147483653" r:id="rId6"/>
    <p:sldLayoutId id="2147483658" r:id="rId7"/>
    <p:sldLayoutId id="2147483655" r:id="rId8"/>
  </p:sldLayoutIdLst>
  <p:transition/>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4.xml"/><Relationship Id="rId1" Type="http://schemas.openxmlformats.org/officeDocument/2006/relationships/slideLayout" Target="../slideLayouts/slideLayout3.xml"/><Relationship Id="rId4" Type="http://schemas.openxmlformats.org/officeDocument/2006/relationships/image" Target="../media/image6.jpeg"/></Relationships>
</file>

<file path=ppt/slides/_rels/slide7.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image" Target="../media/image8.tiff"/><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9.tiff"/><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3" Type="http://schemas.openxmlformats.org/officeDocument/2006/relationships/hyperlink" Target="https://guide.nepsi.eu/sheets" TargetMode="External"/><Relationship Id="rId2" Type="http://schemas.openxmlformats.org/officeDocument/2006/relationships/notesSlide" Target="../notesSlides/notesSlide10.xml"/><Relationship Id="rId1" Type="http://schemas.openxmlformats.org/officeDocument/2006/relationships/slideLayout" Target="../slideLayouts/slideLayout3.xml"/><Relationship Id="rId6" Type="http://schemas.openxmlformats.org/officeDocument/2006/relationships/hyperlink" Target="https://training.nepsi.eu/" TargetMode="External"/><Relationship Id="rId5" Type="http://schemas.openxmlformats.org/officeDocument/2006/relationships/hyperlink" Target="https://toolkit.nepsi.eu/" TargetMode="External"/><Relationship Id="rId4" Type="http://schemas.openxmlformats.org/officeDocument/2006/relationships/hyperlink" Target="https://guide.nepsi.eu/"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43302E89-B061-3248-A4DD-EEC96D8F9285}"/>
              </a:ext>
            </a:extLst>
          </p:cNvPr>
          <p:cNvSpPr>
            <a:spLocks noGrp="1"/>
          </p:cNvSpPr>
          <p:nvPr>
            <p:ph type="body" sz="quarter" idx="10"/>
          </p:nvPr>
        </p:nvSpPr>
        <p:spPr>
          <a:xfrm>
            <a:off x="1096032" y="2708728"/>
            <a:ext cx="9267168" cy="1483849"/>
          </a:xfrm>
        </p:spPr>
        <p:txBody>
          <a:bodyPr anchor="t"/>
          <a:lstStyle/>
          <a:p>
            <a:pPr>
              <a:lnSpc>
                <a:spcPct val="100000"/>
              </a:lnSpc>
            </a:pPr>
            <a:r>
              <a:rPr lang="pl" sz="2800" b="1" i="0" strike="noStrike" cap="none" spc="0" baseline="0" dirty="0">
                <a:solidFill>
                  <a:srgbClr val="FFFFFF"/>
                </a:solidFill>
                <a:effectLst/>
                <a:latin typeface="Helvetica"/>
                <a:ea typeface="Helvetica"/>
                <a:cs typeface="Helvetica"/>
              </a:rPr>
              <a:t>DOBRE PRAKTYKI DOTYCZĄCE </a:t>
            </a:r>
            <a:br>
              <a:rPr lang="en-IN" sz="2800" b="1" i="0" strike="noStrike" cap="none" spc="0" baseline="0" dirty="0">
                <a:solidFill>
                  <a:srgbClr val="FFFFFF"/>
                </a:solidFill>
                <a:effectLst/>
                <a:latin typeface="Helvetica"/>
                <a:ea typeface="Helvetica"/>
                <a:cs typeface="Helvetica"/>
              </a:rPr>
            </a:br>
            <a:r>
              <a:rPr lang="pl" sz="2800" b="1" i="0" strike="noStrike" cap="none" spc="0" baseline="0" dirty="0">
                <a:solidFill>
                  <a:srgbClr val="FFFFFF"/>
                </a:solidFill>
                <a:effectLst/>
                <a:latin typeface="Helvetica"/>
                <a:ea typeface="Helvetica"/>
                <a:cs typeface="Helvetica"/>
              </a:rPr>
              <a:t>ZAMKNIĘTYCH SYSTEMÓW OBSŁUGI – SZKOLENIE</a:t>
            </a:r>
          </a:p>
        </p:txBody>
      </p:sp>
      <p:sp>
        <p:nvSpPr>
          <p:cNvPr id="4" name="Text Placeholder 3">
            <a:extLst>
              <a:ext uri="{FF2B5EF4-FFF2-40B4-BE49-F238E27FC236}">
                <a16:creationId xmlns:a16="http://schemas.microsoft.com/office/drawing/2014/main" id="{99B3863F-47E7-0946-AB9D-9520355AE3B7}"/>
              </a:ext>
            </a:extLst>
          </p:cNvPr>
          <p:cNvSpPr>
            <a:spLocks noGrp="1"/>
          </p:cNvSpPr>
          <p:nvPr>
            <p:ph type="body" sz="quarter" idx="11"/>
          </p:nvPr>
        </p:nvSpPr>
        <p:spPr>
          <a:xfrm>
            <a:off x="1096032" y="4192578"/>
            <a:ext cx="7534275" cy="850900"/>
          </a:xfrm>
        </p:spPr>
        <p:txBody>
          <a:bodyPr/>
          <a:lstStyle/>
          <a:p>
            <a:endParaRPr lang="en-US"/>
          </a:p>
        </p:txBody>
      </p:sp>
      <p:sp>
        <p:nvSpPr>
          <p:cNvPr id="2" name="Rectangle 1">
            <a:extLst>
              <a:ext uri="{FF2B5EF4-FFF2-40B4-BE49-F238E27FC236}">
                <a16:creationId xmlns:a16="http://schemas.microsoft.com/office/drawing/2014/main" id="{3B9DF93F-52BF-984E-87DB-4429E1B65535}"/>
              </a:ext>
            </a:extLst>
          </p:cNvPr>
          <p:cNvSpPr/>
          <p:nvPr/>
        </p:nvSpPr>
        <p:spPr>
          <a:xfrm>
            <a:off x="6473371" y="358815"/>
            <a:ext cx="5298083" cy="60188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69596468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PL" sz="2800" dirty="0"/>
              <a:t>WSTĘP (DLA INSTRUKTORA)</a:t>
            </a:r>
          </a:p>
        </p:txBody>
      </p:sp>
      <p:sp>
        <p:nvSpPr>
          <p:cNvPr id="3" name="Text Placeholder 2">
            <a:extLst>
              <a:ext uri="{FF2B5EF4-FFF2-40B4-BE49-F238E27FC236}">
                <a16:creationId xmlns:a16="http://schemas.microsoft.com/office/drawing/2014/main" id="{778F63C9-1C70-4F4D-9234-7DEE4FC33B21}"/>
              </a:ext>
            </a:extLst>
          </p:cNvPr>
          <p:cNvSpPr>
            <a:spLocks noGrp="1"/>
          </p:cNvSpPr>
          <p:nvPr>
            <p:ph type="body" sz="quarter" idx="11"/>
          </p:nvPr>
        </p:nvSpPr>
        <p:spPr/>
        <p:txBody>
          <a:bodyPr anchor="t"/>
          <a:lstStyle/>
          <a:p>
            <a:pPr>
              <a:lnSpc>
                <a:spcPts val="2400"/>
              </a:lnSpc>
            </a:pPr>
            <a:r>
              <a:rPr lang="pl-PL" sz="1800" dirty="0">
                <a:latin typeface="Helvetica"/>
                <a:cs typeface="Helvetica"/>
              </a:rPr>
              <a:t>NEPSI przygotował zestaw materiałów edukacyjnych do wykorzystania na etapie szkoleniowym procesu wdrażania Dobrych praktyk NEPSI.</a:t>
            </a:r>
          </a:p>
          <a:p>
            <a:pPr>
              <a:lnSpc>
                <a:spcPts val="2400"/>
              </a:lnSpc>
            </a:pPr>
            <a:r>
              <a:rPr lang="pl-PL" sz="1800" dirty="0">
                <a:latin typeface="Helvetica"/>
                <a:cs typeface="Helvetica"/>
              </a:rPr>
              <a:t>Każda z prezentacji szkoleniowych omawia temat istotny dla pracowników wszystkich branż stosujących materiały zawierające krzemionkę krystaliczną. Prezentacje zawierają informacje o związanych z danym tematem zagrożeniach wynikających z narażenia na pył, jak również dobre praktyki i dostępne środki umożliwiające ograniczanie tych zagrożeń. Szkolenie ma na celu zapewnienie informacji i wiedzy pracownikom, aby mogli skutecznie stosować środki kontroli i ograniczać narażenie na respirabilną krzemionkę krystaliczną (RKK) w miejscu pracy.</a:t>
            </a:r>
          </a:p>
          <a:p>
            <a:pPr>
              <a:lnSpc>
                <a:spcPts val="2400"/>
              </a:lnSpc>
            </a:pPr>
            <a:r>
              <a:rPr lang="pl-PL" sz="1800" dirty="0">
                <a:latin typeface="Helvetica"/>
                <a:cs typeface="Helvetica"/>
              </a:rPr>
              <a:t>Zgodnie z potrzebami prosimy uzupełnić tę prezentację o dodatkowe informacje na pustych slajdach i w polach tekstowych do tego przeznaczonych.</a:t>
            </a:r>
          </a:p>
        </p:txBody>
      </p:sp>
    </p:spTree>
    <p:extLst>
      <p:ext uri="{BB962C8B-B14F-4D97-AF65-F5344CB8AC3E}">
        <p14:creationId xmlns:p14="http://schemas.microsoft.com/office/powerpoint/2010/main" val="248040372"/>
      </p:ext>
    </p:extLst>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4FEA709F-2BB7-4845-8773-7B61985F5DB2}"/>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UWAGA</a:t>
            </a:r>
          </a:p>
        </p:txBody>
      </p:sp>
      <p:sp>
        <p:nvSpPr>
          <p:cNvPr id="7" name="Text Placeholder 2">
            <a:extLst>
              <a:ext uri="{FF2B5EF4-FFF2-40B4-BE49-F238E27FC236}">
                <a16:creationId xmlns:a16="http://schemas.microsoft.com/office/drawing/2014/main" id="{11EB7C82-4052-B846-89A4-42945DBEBA56}"/>
              </a:ext>
            </a:extLst>
          </p:cNvPr>
          <p:cNvSpPr txBox="1">
            <a:spLocks noGrp="1"/>
          </p:cNvSpPr>
          <p:nvPr>
            <p:ph type="body" sz="quarter" idx="11"/>
          </p:nvPr>
        </p:nvSpPr>
        <p:spPr>
          <a:xfrm>
            <a:off x="777243" y="2362676"/>
            <a:ext cx="10747100" cy="3601153"/>
          </a:xfrm>
          <a:prstGeom prst="rect">
            <a:avLst/>
          </a:prstGeom>
        </p:spPr>
        <p:txBody>
          <a:bodyPr/>
          <a:lstStyle>
            <a:lvl1pPr marL="0" indent="0" algn="l" defTabSz="914400" rtl="0" eaLnBrk="1" latinLnBrk="0" hangingPunct="1">
              <a:lnSpc>
                <a:spcPct val="90000"/>
              </a:lnSpc>
              <a:spcBef>
                <a:spcPts val="1000"/>
              </a:spcBef>
              <a:buFontTx/>
              <a:buNone/>
              <a:defRPr sz="1400" b="0" i="0" kern="1200">
                <a:solidFill>
                  <a:schemeClr val="bg1"/>
                </a:solidFill>
                <a:latin typeface="Helvetica" pitchFamily="2" charset="0"/>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lnSpc>
                <a:spcPts val="2400"/>
              </a:lnSpc>
            </a:pPr>
            <a:r>
              <a:rPr lang="pl" sz="1800" b="0" i="0" strike="noStrike" cap="none" spc="0" baseline="0" dirty="0">
                <a:solidFill>
                  <a:srgbClr val="000000"/>
                </a:solidFill>
                <a:effectLst/>
                <a:latin typeface="Helvetica"/>
                <a:ea typeface="Helvetica"/>
                <a:cs typeface="Helvetica"/>
              </a:rPr>
              <a:t>Niniejsza prezentacja szkoleniowa ma charakter doradczy</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zawiera treści informacyjne. Przedstawione</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niej informacje nie stanowią norm ani przepisów. Nie tworzą one także nowych zobowiązań ani nie zmieniają zobowiązań już istniejących, wynikających</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przepisów</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polityki zdrowotnej.</a:t>
            </a:r>
          </a:p>
        </p:txBody>
      </p:sp>
    </p:spTree>
    <p:extLst>
      <p:ext uri="{BB962C8B-B14F-4D97-AF65-F5344CB8AC3E}">
        <p14:creationId xmlns:p14="http://schemas.microsoft.com/office/powerpoint/2010/main" val="34060471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WSTĘP</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2" y="2362676"/>
            <a:ext cx="5942872" cy="3682369"/>
          </a:xfrm>
        </p:spPr>
        <p:txBody>
          <a:bodyPr lIns="91440" tIns="45720" rIns="91440" bIns="45720" anchor="t"/>
          <a:lstStyle/>
          <a:p>
            <a:pPr>
              <a:lnSpc>
                <a:spcPts val="2400"/>
              </a:lnSpc>
            </a:pPr>
            <a:r>
              <a:rPr lang="pl" sz="1800" b="1" i="0" strike="noStrike" cap="none" spc="0" baseline="0" dirty="0">
                <a:solidFill>
                  <a:srgbClr val="000000"/>
                </a:solidFill>
                <a:effectLst/>
                <a:latin typeface="Helvetica"/>
                <a:ea typeface="Helvetica"/>
                <a:cs typeface="Helvetica"/>
              </a:rPr>
              <a:t>Zdobycie wiedzy na temat tego, jak się chronić przez zagrożeniami związanymi</a:t>
            </a:r>
            <a:r>
              <a:rPr lang="en-IN" sz="1800" b="1" i="0" strike="noStrike" cap="none" spc="0" baseline="0" dirty="0">
                <a:solidFill>
                  <a:srgbClr val="000000"/>
                </a:solidFill>
                <a:effectLst/>
                <a:latin typeface="Helvetica"/>
                <a:ea typeface="Helvetica"/>
                <a:cs typeface="Helvetica"/>
              </a:rPr>
              <a:t> z </a:t>
            </a:r>
            <a:r>
              <a:rPr lang="pl" sz="1800" b="1" i="0" strike="noStrike" cap="none" spc="0" baseline="0" dirty="0">
                <a:solidFill>
                  <a:srgbClr val="000000"/>
                </a:solidFill>
                <a:effectLst/>
                <a:latin typeface="Helvetica"/>
                <a:ea typeface="Helvetica"/>
                <a:cs typeface="Helvetica"/>
              </a:rPr>
              <a:t>pracą, to priorytet.</a:t>
            </a:r>
          </a:p>
          <a:p>
            <a:pPr>
              <a:lnSpc>
                <a:spcPts val="2400"/>
              </a:lnSpc>
            </a:pPr>
            <a:r>
              <a:rPr lang="pl" sz="1800" b="0" i="0" strike="noStrike" cap="none" spc="0" baseline="0" dirty="0">
                <a:solidFill>
                  <a:srgbClr val="000000"/>
                </a:solidFill>
                <a:effectLst/>
                <a:latin typeface="Helvetica"/>
                <a:ea typeface="Helvetica"/>
                <a:cs typeface="Helvetica"/>
              </a:rPr>
              <a:t>Niniejsze szkolenie pozwala zdobyć wiedzę na temat:</a:t>
            </a:r>
          </a:p>
          <a:p>
            <a:pPr marL="285750" indent="-28575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Sposobu,</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jaki </a:t>
            </a:r>
            <a:r>
              <a:rPr lang="pl" sz="1800" dirty="0">
                <a:solidFill>
                  <a:srgbClr val="000000"/>
                </a:solidFill>
                <a:latin typeface="Helvetica"/>
                <a:ea typeface="Helvetica"/>
                <a:cs typeface="Helvetica"/>
              </a:rPr>
              <a:t>w pełni zamknięte systemy</a:t>
            </a:r>
            <a:r>
              <a:rPr lang="pl" sz="1800" b="0" i="0" strike="noStrike" cap="none" spc="0" baseline="0" dirty="0">
                <a:solidFill>
                  <a:srgbClr val="000000"/>
                </a:solidFill>
                <a:effectLst/>
                <a:latin typeface="Helvetica"/>
                <a:ea typeface="Helvetica"/>
                <a:cs typeface="Helvetica"/>
              </a:rPr>
              <a:t> przenoszenia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transportu zapobiegają wydzielaniu się pyłu respirabilnej krzemionki krystalicznej (RKK) do powietrza</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miejscu pracy podczas przemieszczania dużych ilości materiałów.</a:t>
            </a:r>
          </a:p>
          <a:p>
            <a:pPr marL="285750" indent="-285750">
              <a:lnSpc>
                <a:spcPts val="2400"/>
              </a:lnSpc>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Miejsce na tekst instruktora –</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przypadku dodania własnego slajdu należy podać krótki opis materiału</a:t>
            </a:r>
          </a:p>
          <a:p>
            <a:pPr marL="285750" indent="-285750">
              <a:lnSpc>
                <a:spcPts val="2400"/>
              </a:lnSpc>
              <a:buFont typeface="Arial" panose="020B0604020202020204" pitchFamily="34" charset="0"/>
              <a:buChar char="•"/>
            </a:pPr>
            <a:endParaRPr lang="en-US" sz="1800" dirty="0">
              <a:solidFill>
                <a:srgbClr val="FF0000"/>
              </a:solidFill>
            </a:endParaRPr>
          </a:p>
          <a:p>
            <a:pPr marL="285750" indent="-285750">
              <a:lnSpc>
                <a:spcPts val="2400"/>
              </a:lnSpc>
              <a:buFont typeface="Arial" panose="020B0604020202020204" pitchFamily="34" charset="0"/>
              <a:buChar char="•"/>
            </a:pPr>
            <a:endParaRPr lang="en-US" sz="1800" dirty="0"/>
          </a:p>
        </p:txBody>
      </p:sp>
      <p:pic>
        <p:nvPicPr>
          <p:cNvPr id="6" name="Picture Placeholder 5">
            <a:extLst>
              <a:ext uri="{FF2B5EF4-FFF2-40B4-BE49-F238E27FC236}">
                <a16:creationId xmlns:a16="http://schemas.microsoft.com/office/drawing/2014/main" id="{4A3A0FCF-3A9E-3E4F-818D-83B5613D1B2E}"/>
              </a:ext>
            </a:extLst>
          </p:cNvPr>
          <p:cNvPicPr>
            <a:picLocks noGrp="1" noChangeAspect="1"/>
          </p:cNvPicPr>
          <p:nvPr>
            <p:ph type="pic" sz="quarter" idx="12"/>
          </p:nvPr>
        </p:nvPicPr>
        <p:blipFill rotWithShape="1">
          <a:blip r:embed="rId3" cstate="print">
            <a:extLst>
              <a:ext uri="{28A0092B-C50C-407E-A947-70E740481C1C}">
                <a14:useLocalDpi xmlns:a14="http://schemas.microsoft.com/office/drawing/2010/main"/>
              </a:ext>
            </a:extLst>
          </a:blip>
          <a:srcRect l="9090" r="16749"/>
          <a:stretch/>
        </p:blipFill>
        <p:spPr>
          <a:xfrm>
            <a:off x="6865256" y="1608138"/>
            <a:ext cx="4952093" cy="4437062"/>
          </a:xfrm>
          <a:prstGeom prst="rect">
            <a:avLst/>
          </a:prstGeom>
        </p:spPr>
      </p:pic>
    </p:spTree>
    <p:extLst>
      <p:ext uri="{BB962C8B-B14F-4D97-AF65-F5344CB8AC3E}">
        <p14:creationId xmlns:p14="http://schemas.microsoft.com/office/powerpoint/2010/main" val="2287892413"/>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a:xfrm>
            <a:off x="777244" y="1702137"/>
            <a:ext cx="4484341" cy="789663"/>
          </a:xfrm>
        </p:spPr>
        <p:txBody>
          <a:bodyPr/>
          <a:lstStyle/>
          <a:p>
            <a:pPr>
              <a:lnSpc>
                <a:spcPct val="100000"/>
              </a:lnSpc>
            </a:pPr>
            <a:r>
              <a:rPr lang="pl" sz="2800" b="1" i="0" strike="noStrike" cap="none" spc="0" baseline="0">
                <a:solidFill>
                  <a:srgbClr val="F6A317"/>
                </a:solidFill>
                <a:effectLst/>
                <a:latin typeface="Helvetica"/>
                <a:ea typeface="Helvetica"/>
                <a:cs typeface="Helvetica"/>
              </a:rPr>
              <a:t>METODY KONTROLI PYŁU</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719864"/>
            <a:ext cx="4594857"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Systemy przenoszenia</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transportu wykorzystują zamkniętą przestrzeń, aby kontrolować pył. Stanowi to jedną</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pięciu głównych metod kontroli pyłu.</a:t>
            </a:r>
          </a:p>
          <a:p>
            <a:pPr marL="342900" indent="-342900">
              <a:lnSpc>
                <a:spcPts val="2400"/>
              </a:lnSpc>
              <a:buFontTx/>
              <a:buChar char="-"/>
            </a:pPr>
            <a:endParaRPr lang="en-US" sz="1800" dirty="0"/>
          </a:p>
        </p:txBody>
      </p:sp>
      <p:pic>
        <p:nvPicPr>
          <p:cNvPr id="22" name="Picture 21" descr="A screenshot of a cell phone&#10;&#10;Description automatically generated">
            <a:extLst>
              <a:ext uri="{FF2B5EF4-FFF2-40B4-BE49-F238E27FC236}">
                <a16:creationId xmlns:a16="http://schemas.microsoft.com/office/drawing/2014/main" id="{56A9ED7A-897F-C344-9D0B-D8BE65CDB772}"/>
              </a:ext>
            </a:extLst>
          </p:cNvPr>
          <p:cNvPicPr>
            <a:picLocks noChangeAspect="1"/>
          </p:cNvPicPr>
          <p:nvPr/>
        </p:nvPicPr>
        <p:blipFill>
          <a:blip r:embed="rId3"/>
          <a:srcRect l="6858" t="62670" r="77165" b="13177"/>
          <a:stretch>
            <a:fillRect/>
          </a:stretch>
        </p:blipFill>
        <p:spPr>
          <a:xfrm>
            <a:off x="8647437" y="3170865"/>
            <a:ext cx="1073251" cy="1043870"/>
          </a:xfrm>
          <a:prstGeom prst="rect">
            <a:avLst/>
          </a:prstGeom>
        </p:spPr>
      </p:pic>
      <p:pic>
        <p:nvPicPr>
          <p:cNvPr id="23" name="Picture 22" descr="A screenshot of a cell phone&#10;&#10;Description automatically generated">
            <a:extLst>
              <a:ext uri="{FF2B5EF4-FFF2-40B4-BE49-F238E27FC236}">
                <a16:creationId xmlns:a16="http://schemas.microsoft.com/office/drawing/2014/main" id="{0F185279-7B8C-7D46-94F2-74B67977D26C}"/>
              </a:ext>
            </a:extLst>
          </p:cNvPr>
          <p:cNvPicPr>
            <a:picLocks noChangeAspect="1"/>
          </p:cNvPicPr>
          <p:nvPr/>
        </p:nvPicPr>
        <p:blipFill>
          <a:blip r:embed="rId3"/>
          <a:srcRect l="32512" t="34616" r="51513" b="40760"/>
          <a:stretch>
            <a:fillRect/>
          </a:stretch>
        </p:blipFill>
        <p:spPr>
          <a:xfrm>
            <a:off x="8647438" y="1640901"/>
            <a:ext cx="1073250" cy="1064204"/>
          </a:xfrm>
          <a:prstGeom prst="rect">
            <a:avLst/>
          </a:prstGeom>
        </p:spPr>
      </p:pic>
      <p:pic>
        <p:nvPicPr>
          <p:cNvPr id="24" name="Picture 23" descr="A screenshot of a cell phone&#10;&#10;Description automatically generated">
            <a:extLst>
              <a:ext uri="{FF2B5EF4-FFF2-40B4-BE49-F238E27FC236}">
                <a16:creationId xmlns:a16="http://schemas.microsoft.com/office/drawing/2014/main" id="{43211EB1-7956-8F43-99F1-AC2F32F9D3AA}"/>
              </a:ext>
            </a:extLst>
          </p:cNvPr>
          <p:cNvPicPr>
            <a:picLocks noChangeAspect="1"/>
          </p:cNvPicPr>
          <p:nvPr/>
        </p:nvPicPr>
        <p:blipFill>
          <a:blip r:embed="rId3"/>
          <a:srcRect l="7057" t="9146" r="76967" b="66230"/>
          <a:stretch>
            <a:fillRect/>
          </a:stretch>
        </p:blipFill>
        <p:spPr>
          <a:xfrm>
            <a:off x="5365058" y="3394767"/>
            <a:ext cx="1073250" cy="1064204"/>
          </a:xfrm>
          <a:prstGeom prst="rect">
            <a:avLst/>
          </a:prstGeom>
        </p:spPr>
      </p:pic>
      <p:pic>
        <p:nvPicPr>
          <p:cNvPr id="25" name="Picture 24" descr="A screenshot of a cell phone&#10;&#10;Description automatically generated">
            <a:extLst>
              <a:ext uri="{FF2B5EF4-FFF2-40B4-BE49-F238E27FC236}">
                <a16:creationId xmlns:a16="http://schemas.microsoft.com/office/drawing/2014/main" id="{9D971B22-82DB-1949-AA9F-0BE09BCCB2C9}"/>
              </a:ext>
            </a:extLst>
          </p:cNvPr>
          <p:cNvPicPr>
            <a:picLocks noChangeAspect="1"/>
          </p:cNvPicPr>
          <p:nvPr/>
        </p:nvPicPr>
        <p:blipFill>
          <a:blip r:embed="rId3">
            <a:alphaModFix/>
          </a:blip>
          <a:srcRect l="57729" t="62602" r="26295" b="13245"/>
          <a:stretch>
            <a:fillRect/>
          </a:stretch>
        </p:blipFill>
        <p:spPr>
          <a:xfrm>
            <a:off x="5383925" y="1679231"/>
            <a:ext cx="1073250" cy="1043870"/>
          </a:xfrm>
          <a:prstGeom prst="rect">
            <a:avLst/>
          </a:prstGeom>
        </p:spPr>
      </p:pic>
      <p:pic>
        <p:nvPicPr>
          <p:cNvPr id="26" name="Picture 25" descr="A screenshot of a cell phone&#10;&#10;Description automatically generated">
            <a:extLst>
              <a:ext uri="{FF2B5EF4-FFF2-40B4-BE49-F238E27FC236}">
                <a16:creationId xmlns:a16="http://schemas.microsoft.com/office/drawing/2014/main" id="{23E32322-8D9B-A140-B695-8BF7045CDF84}"/>
              </a:ext>
            </a:extLst>
          </p:cNvPr>
          <p:cNvPicPr>
            <a:picLocks noChangeAspect="1"/>
          </p:cNvPicPr>
          <p:nvPr/>
        </p:nvPicPr>
        <p:blipFill>
          <a:blip r:embed="rId3"/>
          <a:srcRect l="58184" t="9878" r="26749" b="66739"/>
          <a:stretch>
            <a:fillRect/>
          </a:stretch>
        </p:blipFill>
        <p:spPr>
          <a:xfrm>
            <a:off x="5395588" y="4852473"/>
            <a:ext cx="1012189" cy="1010607"/>
          </a:xfrm>
          <a:prstGeom prst="rect">
            <a:avLst/>
          </a:prstGeom>
        </p:spPr>
      </p:pic>
      <p:sp>
        <p:nvSpPr>
          <p:cNvPr id="27" name="TextBox 26">
            <a:extLst>
              <a:ext uri="{FF2B5EF4-FFF2-40B4-BE49-F238E27FC236}">
                <a16:creationId xmlns:a16="http://schemas.microsoft.com/office/drawing/2014/main" id="{D2092575-FD56-0743-82BA-51CFDCEAB6A2}"/>
              </a:ext>
            </a:extLst>
          </p:cNvPr>
          <p:cNvSpPr txBox="1"/>
          <p:nvPr/>
        </p:nvSpPr>
        <p:spPr>
          <a:xfrm>
            <a:off x="6579514" y="1702138"/>
            <a:ext cx="2134063" cy="1823002"/>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DOBRA HIGIENA / SPRZĄTANIE</a:t>
            </a:r>
          </a:p>
          <a:p>
            <a:r>
              <a:rPr lang="pl" sz="1200" b="0" i="0" strike="noStrike" cap="none" spc="0" baseline="0" dirty="0">
                <a:solidFill>
                  <a:srgbClr val="000000"/>
                </a:solidFill>
                <a:effectLst/>
                <a:latin typeface="Calibri"/>
                <a:ea typeface="Calibri"/>
                <a:cs typeface="Calibri"/>
              </a:rPr>
              <a:t>Pranie odzieży roboczej</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odkurzanie pyłu wytwarzanego</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procesach zapobiegają gromadzeniu się pyłu</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biegiem czasu – czyste miejsce pracy jest bezpieczne.</a:t>
            </a:r>
          </a:p>
          <a:p>
            <a:endParaRPr lang="en-US" dirty="0"/>
          </a:p>
        </p:txBody>
      </p:sp>
      <p:sp>
        <p:nvSpPr>
          <p:cNvPr id="28" name="TextBox 27">
            <a:extLst>
              <a:ext uri="{FF2B5EF4-FFF2-40B4-BE49-F238E27FC236}">
                <a16:creationId xmlns:a16="http://schemas.microsoft.com/office/drawing/2014/main" id="{2FB3E759-73AB-024F-93CA-18EDAD7A169E}"/>
              </a:ext>
            </a:extLst>
          </p:cNvPr>
          <p:cNvSpPr txBox="1"/>
          <p:nvPr/>
        </p:nvSpPr>
        <p:spPr>
          <a:xfrm>
            <a:off x="6579514" y="3394767"/>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ZAMKNIĘTA PRZESTRZEŃ</a:t>
            </a:r>
          </a:p>
          <a:p>
            <a:pPr>
              <a:spcAft>
                <a:spcPts val="300"/>
              </a:spcAft>
            </a:pPr>
            <a:r>
              <a:rPr lang="pl" sz="1200" b="0" i="0" strike="noStrike" cap="none" spc="0" baseline="0" dirty="0">
                <a:solidFill>
                  <a:srgbClr val="000000"/>
                </a:solidFill>
                <a:effectLst/>
                <a:latin typeface="Calibri"/>
                <a:ea typeface="Calibri"/>
                <a:cs typeface="Calibri"/>
              </a:rPr>
              <a:t>Prowadzenie procesów wytwarzających RKK</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szczelnym środowisku zapobiega narażeniu na pył</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a:t>
            </a:r>
          </a:p>
          <a:p>
            <a:pPr>
              <a:spcAft>
                <a:spcPts val="300"/>
              </a:spcAft>
            </a:pPr>
            <a:endParaRPr lang="en-US" dirty="0"/>
          </a:p>
        </p:txBody>
      </p:sp>
      <p:sp>
        <p:nvSpPr>
          <p:cNvPr id="29" name="TextBox 28">
            <a:extLst>
              <a:ext uri="{FF2B5EF4-FFF2-40B4-BE49-F238E27FC236}">
                <a16:creationId xmlns:a16="http://schemas.microsoft.com/office/drawing/2014/main" id="{77A412B4-051E-3844-A4E0-9781B6360C82}"/>
              </a:ext>
            </a:extLst>
          </p:cNvPr>
          <p:cNvSpPr txBox="1"/>
          <p:nvPr/>
        </p:nvSpPr>
        <p:spPr>
          <a:xfrm>
            <a:off x="6579515" y="4852474"/>
            <a:ext cx="2134063" cy="1517897"/>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ODPYLANIE/WENTYLACJA</a:t>
            </a:r>
          </a:p>
          <a:p>
            <a:pPr>
              <a:spcAft>
                <a:spcPts val="300"/>
              </a:spcAft>
            </a:pPr>
            <a:r>
              <a:rPr lang="pl" sz="1200" b="0" i="0" strike="noStrike" cap="none" spc="0" baseline="0" dirty="0">
                <a:solidFill>
                  <a:srgbClr val="000000"/>
                </a:solidFill>
                <a:effectLst/>
                <a:latin typeface="Calibri"/>
                <a:ea typeface="Calibri"/>
                <a:cs typeface="Calibri"/>
              </a:rPr>
              <a:t>Wychwytywanie RKK</a:t>
            </a:r>
            <a:r>
              <a:rPr lang="en-IN" sz="1200" b="0" i="0" strike="noStrike" cap="none" spc="0" baseline="0" dirty="0">
                <a:solidFill>
                  <a:srgbClr val="000000"/>
                </a:solidFill>
                <a:effectLst/>
                <a:latin typeface="Calibri"/>
                <a:ea typeface="Calibri"/>
                <a:cs typeface="Calibri"/>
              </a:rPr>
              <a:t> u </a:t>
            </a:r>
            <a:r>
              <a:rPr lang="pl" sz="1200" b="0" i="0" strike="noStrike" cap="none" spc="0" baseline="0" dirty="0">
                <a:solidFill>
                  <a:srgbClr val="000000"/>
                </a:solidFill>
                <a:effectLst/>
                <a:latin typeface="Calibri"/>
                <a:ea typeface="Calibri"/>
                <a:cs typeface="Calibri"/>
              </a:rPr>
              <a:t>źródła, zanim zostaniemy na nią narażeni,</a:t>
            </a:r>
            <a:r>
              <a:rPr lang="en-IN" sz="1200" b="0" i="0" strike="noStrike" cap="none" spc="0" baseline="0" dirty="0">
                <a:solidFill>
                  <a:srgbClr val="000000"/>
                </a:solidFill>
                <a:effectLst/>
                <a:latin typeface="Calibri"/>
                <a:ea typeface="Calibri"/>
                <a:cs typeface="Calibri"/>
              </a:rPr>
              <a:t> </a:t>
            </a:r>
            <a:r>
              <a:rPr lang="en-IN" sz="1200" b="0" i="0" strike="noStrike" cap="none" spc="0" baseline="0" dirty="0" err="1">
                <a:solidFill>
                  <a:srgbClr val="000000"/>
                </a:solidFill>
                <a:effectLst/>
                <a:latin typeface="Calibri"/>
                <a:ea typeface="Calibri"/>
                <a:cs typeface="Calibri"/>
              </a:rPr>
              <a:t>i</a:t>
            </a:r>
            <a:r>
              <a:rPr lang="en-IN" sz="1200" b="0" i="0" strike="noStrike" cap="none" spc="0" baseline="0" dirty="0">
                <a:solidFill>
                  <a:srgbClr val="000000"/>
                </a:solidFill>
                <a:effectLst/>
                <a:latin typeface="Calibri"/>
                <a:ea typeface="Calibri"/>
                <a:cs typeface="Calibri"/>
              </a:rPr>
              <a:t> </a:t>
            </a:r>
            <a:r>
              <a:rPr lang="pl" sz="1200" b="0" i="0" strike="noStrike" cap="none" spc="0" baseline="0" dirty="0">
                <a:solidFill>
                  <a:srgbClr val="000000"/>
                </a:solidFill>
                <a:effectLst/>
                <a:latin typeface="Calibri"/>
                <a:ea typeface="Calibri"/>
                <a:cs typeface="Calibri"/>
              </a:rPr>
              <a:t>zastępowanie zanieczyszczonego powietrza czystym powietrzem.</a:t>
            </a:r>
          </a:p>
          <a:p>
            <a:endParaRPr lang="en-US" dirty="0"/>
          </a:p>
        </p:txBody>
      </p:sp>
      <p:sp>
        <p:nvSpPr>
          <p:cNvPr id="30" name="TextBox 29">
            <a:extLst>
              <a:ext uri="{FF2B5EF4-FFF2-40B4-BE49-F238E27FC236}">
                <a16:creationId xmlns:a16="http://schemas.microsoft.com/office/drawing/2014/main" id="{88D323DB-E4CF-A549-9820-D7DAFB16948A}"/>
              </a:ext>
            </a:extLst>
          </p:cNvPr>
          <p:cNvSpPr txBox="1"/>
          <p:nvPr/>
        </p:nvSpPr>
        <p:spPr>
          <a:xfrm>
            <a:off x="9787266" y="3131928"/>
            <a:ext cx="2134062" cy="1662821"/>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SPRZĘT OCHRONNY</a:t>
            </a:r>
          </a:p>
          <a:p>
            <a:r>
              <a:rPr lang="pl" sz="1200" b="0" i="0" strike="noStrike" cap="none" spc="0" baseline="0" dirty="0">
                <a:solidFill>
                  <a:srgbClr val="000000"/>
                </a:solidFill>
                <a:effectLst/>
                <a:latin typeface="Calibri"/>
                <a:ea typeface="Calibri"/>
                <a:cs typeface="Calibri"/>
              </a:rPr>
              <a:t>ŚOI (np. maski) chronią pracowników przed pyłem, gdy wszystkie inne środki kontroli nie zapewniają wystarczającej kontroli ryzyka związanego</a:t>
            </a:r>
            <a:r>
              <a:rPr lang="en-IN" sz="1200" b="0" i="0" strike="noStrike" cap="none" spc="0" baseline="0" dirty="0">
                <a:solidFill>
                  <a:srgbClr val="000000"/>
                </a:solidFill>
                <a:effectLst/>
                <a:latin typeface="Calibri"/>
                <a:ea typeface="Calibri"/>
                <a:cs typeface="Calibri"/>
              </a:rPr>
              <a:t> z </a:t>
            </a:r>
            <a:r>
              <a:rPr lang="pl" sz="1200" b="0" i="0" strike="noStrike" cap="none" spc="0" baseline="0" dirty="0">
                <a:solidFill>
                  <a:srgbClr val="000000"/>
                </a:solidFill>
                <a:effectLst/>
                <a:latin typeface="Calibri"/>
                <a:ea typeface="Calibri"/>
                <a:cs typeface="Calibri"/>
              </a:rPr>
              <a:t>narażeniem.</a:t>
            </a:r>
          </a:p>
          <a:p>
            <a:endParaRPr lang="en-US" dirty="0"/>
          </a:p>
        </p:txBody>
      </p:sp>
      <p:sp>
        <p:nvSpPr>
          <p:cNvPr id="31" name="TextBox 30">
            <a:extLst>
              <a:ext uri="{FF2B5EF4-FFF2-40B4-BE49-F238E27FC236}">
                <a16:creationId xmlns:a16="http://schemas.microsoft.com/office/drawing/2014/main" id="{2834BA1B-4C7F-234E-8E9A-C295F5253FB8}"/>
              </a:ext>
            </a:extLst>
          </p:cNvPr>
          <p:cNvSpPr txBox="1"/>
          <p:nvPr/>
        </p:nvSpPr>
        <p:spPr>
          <a:xfrm>
            <a:off x="9787266" y="1679231"/>
            <a:ext cx="2134062" cy="1334833"/>
          </a:xfrm>
          <a:prstGeom prst="rect">
            <a:avLst/>
          </a:prstGeom>
          <a:noFill/>
        </p:spPr>
        <p:txBody>
          <a:bodyPr wrap="square" rtlCol="0">
            <a:spAutoFit/>
          </a:bodyPr>
          <a:lstStyle/>
          <a:p>
            <a:pPr>
              <a:spcAft>
                <a:spcPts val="300"/>
              </a:spcAft>
            </a:pPr>
            <a:r>
              <a:rPr lang="pl" sz="1050" b="1" i="0" strike="noStrike" cap="none" spc="50" baseline="0" dirty="0">
                <a:solidFill>
                  <a:srgbClr val="EF9A2E"/>
                </a:solidFill>
                <a:effectLst/>
                <a:latin typeface="Futura Medium"/>
                <a:ea typeface="Futura Medium"/>
                <a:cs typeface="Futura Medium"/>
              </a:rPr>
              <a:t>WODA</a:t>
            </a:r>
          </a:p>
          <a:p>
            <a:pPr>
              <a:spcAft>
                <a:spcPts val="300"/>
              </a:spcAft>
            </a:pPr>
            <a:r>
              <a:rPr lang="pl" sz="1200" b="0" i="0" strike="noStrike" cap="none" spc="0" baseline="0" dirty="0">
                <a:solidFill>
                  <a:srgbClr val="000000"/>
                </a:solidFill>
                <a:effectLst/>
                <a:latin typeface="Calibri"/>
                <a:ea typeface="Calibri"/>
                <a:cs typeface="Calibri"/>
              </a:rPr>
              <a:t>Mokre procesy zapobiegają unoszeniu się pyłu</a:t>
            </a:r>
            <a:r>
              <a:rPr lang="en-IN" sz="1200" b="0" i="0" strike="noStrike" cap="none" spc="0" baseline="0" dirty="0">
                <a:solidFill>
                  <a:srgbClr val="000000"/>
                </a:solidFill>
                <a:effectLst/>
                <a:latin typeface="Calibri"/>
                <a:ea typeface="Calibri"/>
                <a:cs typeface="Calibri"/>
              </a:rPr>
              <a:t> w </a:t>
            </a:r>
            <a:r>
              <a:rPr lang="pl" sz="1200" b="0" i="0" strike="noStrike" cap="none" spc="0" baseline="0" dirty="0">
                <a:solidFill>
                  <a:srgbClr val="000000"/>
                </a:solidFill>
                <a:effectLst/>
                <a:latin typeface="Calibri"/>
                <a:ea typeface="Calibri"/>
                <a:cs typeface="Calibri"/>
              </a:rPr>
              <a:t>powietrze, gdyż woda wychwytuje jego cząsteczki.</a:t>
            </a:r>
          </a:p>
          <a:p>
            <a:pPr>
              <a:spcAft>
                <a:spcPts val="300"/>
              </a:spcAft>
            </a:pPr>
            <a:endParaRPr lang="en-US" dirty="0"/>
          </a:p>
        </p:txBody>
      </p:sp>
    </p:spTree>
    <p:extLst>
      <p:ext uri="{BB962C8B-B14F-4D97-AF65-F5344CB8AC3E}">
        <p14:creationId xmlns:p14="http://schemas.microsoft.com/office/powerpoint/2010/main" val="2353795106"/>
      </p:ext>
    </p:extLst>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878393A7-7F64-45CE-B402-5FAFC6475E47}"/>
              </a:ext>
            </a:extLst>
          </p:cNvPr>
          <p:cNvSpPr>
            <a:spLocks noGrp="1"/>
          </p:cNvSpPr>
          <p:nvPr>
            <p:ph type="body" sz="quarter" idx="10"/>
          </p:nvPr>
        </p:nvSpPr>
        <p:spPr>
          <a:xfrm>
            <a:off x="777245" y="1616076"/>
            <a:ext cx="4723669"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ZAGROŻENIA ZWIĄZANE Z TYM DZIAŁANIEM</a:t>
            </a:r>
          </a:p>
        </p:txBody>
      </p:sp>
      <p:sp>
        <p:nvSpPr>
          <p:cNvPr id="3" name="Text Placeholder 2">
            <a:extLst>
              <a:ext uri="{FF2B5EF4-FFF2-40B4-BE49-F238E27FC236}">
                <a16:creationId xmlns:a16="http://schemas.microsoft.com/office/drawing/2014/main" id="{2A7895A4-A370-4F49-96A1-B01D9EBAEF69}"/>
              </a:ext>
            </a:extLst>
          </p:cNvPr>
          <p:cNvSpPr>
            <a:spLocks noGrp="1"/>
          </p:cNvSpPr>
          <p:nvPr>
            <p:ph type="body" sz="quarter" idx="11"/>
          </p:nvPr>
        </p:nvSpPr>
        <p:spPr>
          <a:xfrm>
            <a:off x="777243" y="2677432"/>
            <a:ext cx="5768699" cy="2938988"/>
          </a:xfrm>
        </p:spPr>
        <p:txBody>
          <a:bodyPr anchor="t"/>
          <a:lstStyle/>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Właściwe działanie tego sprzętu jest konieczne do ochrony nas przed RKK.</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Długoterminowe narażenie na wysoki poziom RKK może powodować ciężką chorobę płuc.</a:t>
            </a:r>
          </a:p>
          <a:p>
            <a:pPr>
              <a:lnSpc>
                <a:spcPts val="2400"/>
              </a:lnSpc>
            </a:pPr>
            <a:r>
              <a:rPr lang="pl" sz="1800" b="0" i="0" strike="noStrike" cap="none" spc="0" baseline="0" dirty="0">
                <a:solidFill>
                  <a:srgbClr val="000000"/>
                </a:solidFill>
                <a:effectLst/>
                <a:latin typeface="Helvetica"/>
                <a:ea typeface="Helvetica"/>
                <a:cs typeface="Helvetica"/>
              </a:rPr>
              <a:t>Ważne jest, byśmy każdego dnia chronili się przed narażeniem na pył zawieszony</a:t>
            </a:r>
            <a:r>
              <a:rPr lang="en-IN" sz="1800" b="0" i="0" strike="noStrike" cap="none" spc="0" baseline="0" dirty="0">
                <a:solidFill>
                  <a:srgbClr val="000000"/>
                </a:solidFill>
                <a:effectLst/>
                <a:latin typeface="Helvetica"/>
                <a:ea typeface="Helvetica"/>
                <a:cs typeface="Helvetica"/>
              </a:rPr>
              <a:t> w </a:t>
            </a:r>
            <a:r>
              <a:rPr lang="pl" sz="1800" b="0" i="0" strike="noStrike" cap="none" spc="0" baseline="0" dirty="0">
                <a:solidFill>
                  <a:srgbClr val="000000"/>
                </a:solidFill>
                <a:effectLst/>
                <a:latin typeface="Helvetica"/>
                <a:ea typeface="Helvetica"/>
                <a:cs typeface="Helvetica"/>
              </a:rPr>
              <a:t>powietrzu. </a:t>
            </a:r>
          </a:p>
          <a:p>
            <a:pPr>
              <a:lnSpc>
                <a:spcPts val="2400"/>
              </a:lnSpc>
            </a:pPr>
            <a:r>
              <a:rPr lang="pl" sz="1800" b="0" i="0" strike="noStrike" cap="none" spc="0" baseline="0" dirty="0">
                <a:solidFill>
                  <a:srgbClr val="000000"/>
                </a:solidFill>
                <a:effectLst/>
                <a:latin typeface="Helvetica"/>
                <a:ea typeface="Helvetica"/>
                <a:cs typeface="Helvetica"/>
              </a:rPr>
              <a:t>Stosując dzisiaj dobre praktyki, chronimy swoje przyszłe zdrowie.</a:t>
            </a:r>
          </a:p>
          <a:p>
            <a:pPr>
              <a:lnSpc>
                <a:spcPts val="2400"/>
              </a:lnSpc>
            </a:pPr>
            <a:r>
              <a:rPr lang="pl" sz="1800" b="0" i="0" strike="noStrike" cap="none" spc="0" baseline="0" dirty="0">
                <a:solidFill>
                  <a:srgbClr val="000000"/>
                </a:solidFill>
                <a:effectLst/>
                <a:latin typeface="Helvetica"/>
                <a:ea typeface="Helvetica"/>
                <a:cs typeface="Helvetica"/>
              </a:rPr>
              <a:t>Jak spędzisz swoją emeryturę?</a:t>
            </a:r>
          </a:p>
        </p:txBody>
      </p:sp>
      <p:pic>
        <p:nvPicPr>
          <p:cNvPr id="7" name="Picture Placeholder 6" descr="A picture containing person, indoor, bed, room&#10;&#10;Description automatically generated">
            <a:extLst>
              <a:ext uri="{FF2B5EF4-FFF2-40B4-BE49-F238E27FC236}">
                <a16:creationId xmlns:a16="http://schemas.microsoft.com/office/drawing/2014/main" id="{BA704F38-E57F-2E4E-A8BF-5B64C4690C37}"/>
              </a:ext>
            </a:extLst>
          </p:cNvPr>
          <p:cNvPicPr>
            <a:picLocks noChangeAspect="1"/>
          </p:cNvPicPr>
          <p:nvPr/>
        </p:nvPicPr>
        <p:blipFill>
          <a:blip r:embed="rId3" cstate="print">
            <a:extLst>
              <a:ext uri="{28A0092B-C50C-407E-A947-70E740481C1C}">
                <a14:useLocalDpi xmlns:a14="http://schemas.microsoft.com/office/drawing/2010/main"/>
              </a:ext>
            </a:extLst>
          </a:blip>
          <a:srcRect l="8011" t="31627" r="13491" b="1053"/>
          <a:stretch>
            <a:fillRect/>
          </a:stretch>
        </p:blipFill>
        <p:spPr>
          <a:xfrm>
            <a:off x="7252479" y="1742972"/>
            <a:ext cx="3548990" cy="2029091"/>
          </a:xfrm>
          <a:prstGeom prst="rect">
            <a:avLst/>
          </a:prstGeom>
        </p:spPr>
      </p:pic>
      <p:pic>
        <p:nvPicPr>
          <p:cNvPr id="8" name="Picture 7" descr="A young child riding a wave on a surfboard in the ocean&#10;&#10;Description automatically generated">
            <a:extLst>
              <a:ext uri="{FF2B5EF4-FFF2-40B4-BE49-F238E27FC236}">
                <a16:creationId xmlns:a16="http://schemas.microsoft.com/office/drawing/2014/main" id="{63B6737F-C3B8-364D-918F-31EF626CFF0F}"/>
              </a:ext>
            </a:extLst>
          </p:cNvPr>
          <p:cNvPicPr>
            <a:picLocks noChangeAspect="1"/>
          </p:cNvPicPr>
          <p:nvPr/>
        </p:nvPicPr>
        <p:blipFill>
          <a:blip r:embed="rId4" cstate="print">
            <a:extLst>
              <a:ext uri="{28A0092B-C50C-407E-A947-70E740481C1C}">
                <a14:useLocalDpi xmlns:a14="http://schemas.microsoft.com/office/drawing/2010/main"/>
              </a:ext>
            </a:extLst>
          </a:blip>
          <a:srcRect l="30771" t="34278" r="13784" b="18172"/>
          <a:stretch>
            <a:fillRect/>
          </a:stretch>
        </p:blipFill>
        <p:spPr>
          <a:xfrm>
            <a:off x="7255341" y="3976608"/>
            <a:ext cx="3606232" cy="2061818"/>
          </a:xfrm>
          <a:prstGeom prst="rect">
            <a:avLst/>
          </a:prstGeom>
        </p:spPr>
      </p:pic>
    </p:spTree>
    <p:extLst>
      <p:ext uri="{BB962C8B-B14F-4D97-AF65-F5344CB8AC3E}">
        <p14:creationId xmlns:p14="http://schemas.microsoft.com/office/powerpoint/2010/main" val="1277173191"/>
      </p:ext>
    </p:extLst>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155B4C7-974C-0A45-94F6-3C96FA413824}"/>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JAK SYSTEMY ZAMKNIĘTE POMAGAJĄ OGRANICZAĆ NARAŻENIE NA RKK</a:t>
            </a:r>
          </a:p>
        </p:txBody>
      </p:sp>
      <p:sp>
        <p:nvSpPr>
          <p:cNvPr id="3" name="Text Placeholder 2">
            <a:extLst>
              <a:ext uri="{FF2B5EF4-FFF2-40B4-BE49-F238E27FC236}">
                <a16:creationId xmlns:a16="http://schemas.microsoft.com/office/drawing/2014/main" id="{9666E92B-4C70-7D46-AF9D-9EEB0081A31F}"/>
              </a:ext>
            </a:extLst>
          </p:cNvPr>
          <p:cNvSpPr>
            <a:spLocks noGrp="1"/>
          </p:cNvSpPr>
          <p:nvPr>
            <p:ph type="body" sz="quarter" idx="11"/>
          </p:nvPr>
        </p:nvSpPr>
        <p:spPr>
          <a:xfrm>
            <a:off x="777243" y="3140835"/>
            <a:ext cx="5453624" cy="3187545"/>
          </a:xfrm>
        </p:spPr>
        <p:txBody>
          <a:bodyPr lIns="91440" tIns="45720" rIns="91440" bIns="45720" anchor="t"/>
          <a:lstStyle/>
          <a:p>
            <a:pPr>
              <a:lnSpc>
                <a:spcPts val="2400"/>
              </a:lnSpc>
            </a:pPr>
            <a:r>
              <a:rPr lang="pl" sz="1800" b="0" i="0" strike="noStrike" cap="none" spc="0" baseline="0" dirty="0">
                <a:solidFill>
                  <a:srgbClr val="000000"/>
                </a:solidFill>
                <a:effectLst/>
                <a:latin typeface="Helvetica"/>
                <a:ea typeface="Helvetica"/>
                <a:cs typeface="Helvetica"/>
              </a:rPr>
              <a:t>Systemy zamknięte to najskuteczniejsze techniczne środki kontroli pyłu. Zapewniają one następujące korzyści:</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Ograniczenie/eliminacja narażenia na pył </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Szybki</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oszczędny transport materiałów</a:t>
            </a:r>
          </a:p>
          <a:p>
            <a:pPr marL="342900" indent="-342900">
              <a:lnSpc>
                <a:spcPts val="2400"/>
              </a:lnSpc>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Ograniczone ryzyko </a:t>
            </a:r>
            <a:r>
              <a:rPr lang="pl" sz="1800" dirty="0">
                <a:solidFill>
                  <a:srgbClr val="000000"/>
                </a:solidFill>
                <a:latin typeface="Helvetica"/>
                <a:ea typeface="Helvetica"/>
                <a:cs typeface="Helvetica"/>
              </a:rPr>
              <a:t>wystąpienia błędu</a:t>
            </a:r>
            <a:r>
              <a:rPr lang="pl" sz="1800" b="0" i="0" strike="noStrike" cap="none" spc="0" baseline="0" dirty="0">
                <a:solidFill>
                  <a:srgbClr val="000000"/>
                </a:solidFill>
                <a:effectLst/>
                <a:latin typeface="Helvetica"/>
                <a:ea typeface="Helvetica"/>
                <a:cs typeface="Helvetica"/>
              </a:rPr>
              <a:t> ludzkiego</a:t>
            </a:r>
            <a:r>
              <a:rPr lang="en-IN" sz="1800" b="0" i="0" strike="noStrike" cap="none" spc="0" baseline="0" dirty="0">
                <a:solidFill>
                  <a:srgbClr val="000000"/>
                </a:solidFill>
                <a:effectLst/>
                <a:latin typeface="Helvetica"/>
                <a:ea typeface="Helvetica"/>
                <a:cs typeface="Helvetica"/>
              </a:rPr>
              <a:t> </a:t>
            </a:r>
            <a:r>
              <a:rPr lang="en-IN" sz="1800" b="0" i="0" strike="noStrike" cap="none" spc="0" baseline="0" dirty="0" err="1">
                <a:solidFill>
                  <a:srgbClr val="000000"/>
                </a:solidFill>
                <a:effectLst/>
                <a:latin typeface="Helvetica"/>
                <a:ea typeface="Helvetica"/>
                <a:cs typeface="Helvetica"/>
              </a:rPr>
              <a:t>i</a:t>
            </a:r>
            <a:r>
              <a:rPr lang="en-IN" sz="1800" b="0" i="0" strike="noStrike" cap="none" spc="0" baseline="0" dirty="0">
                <a:solidFill>
                  <a:srgbClr val="000000"/>
                </a:solidFill>
                <a:effectLst/>
                <a:latin typeface="Helvetica"/>
                <a:ea typeface="Helvetica"/>
                <a:cs typeface="Helvetica"/>
              </a:rPr>
              <a:t> </a:t>
            </a:r>
            <a:r>
              <a:rPr lang="pl" sz="1800" b="0" i="0" strike="noStrike" cap="none" spc="0" baseline="0" dirty="0">
                <a:solidFill>
                  <a:srgbClr val="000000"/>
                </a:solidFill>
                <a:effectLst/>
                <a:latin typeface="Helvetica"/>
                <a:ea typeface="Helvetica"/>
                <a:cs typeface="Helvetica"/>
              </a:rPr>
              <a:t>uszkodzenia ciała</a:t>
            </a:r>
          </a:p>
        </p:txBody>
      </p:sp>
      <p:pic>
        <p:nvPicPr>
          <p:cNvPr id="6" name="Picture Placeholder 5">
            <a:extLst>
              <a:ext uri="{FF2B5EF4-FFF2-40B4-BE49-F238E27FC236}">
                <a16:creationId xmlns:a16="http://schemas.microsoft.com/office/drawing/2014/main" id="{8A3A9C2B-033E-8F42-A4DC-38ED6BDE2ABC}"/>
              </a:ext>
            </a:extLst>
          </p:cNvPr>
          <p:cNvPicPr>
            <a:picLocks noGrp="1" noChangeAspect="1"/>
          </p:cNvPicPr>
          <p:nvPr>
            <p:ph type="pic" sz="quarter" idx="12"/>
          </p:nvPr>
        </p:nvPicPr>
        <p:blipFill>
          <a:blip r:embed="rId3" cstate="print">
            <a:extLst>
              <a:ext uri="{28A0092B-C50C-407E-A947-70E740481C1C}">
                <a14:useLocalDpi xmlns:a14="http://schemas.microsoft.com/office/drawing/2010/main"/>
              </a:ext>
            </a:extLst>
          </a:blip>
          <a:srcRect l="7463" t="3" r="14071" b="-3"/>
          <a:stretch>
            <a:fillRect/>
          </a:stretch>
        </p:blipFill>
        <p:spPr>
          <a:xfrm>
            <a:off x="6592888" y="1608138"/>
            <a:ext cx="5224462" cy="4437062"/>
          </a:xfrm>
          <a:prstGeom prst="rect">
            <a:avLst/>
          </a:prstGeom>
        </p:spPr>
      </p:pic>
    </p:spTree>
    <p:extLst>
      <p:ext uri="{BB962C8B-B14F-4D97-AF65-F5344CB8AC3E}">
        <p14:creationId xmlns:p14="http://schemas.microsoft.com/office/powerpoint/2010/main" val="2906528386"/>
      </p:ext>
    </p:extLst>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D1CC3005-B84F-6E48-A25C-EC6DF710A603}"/>
              </a:ext>
            </a:extLst>
          </p:cNvPr>
          <p:cNvSpPr>
            <a:spLocks noGrp="1"/>
          </p:cNvSpPr>
          <p:nvPr>
            <p:ph type="body" sz="quarter" idx="10"/>
          </p:nvPr>
        </p:nvSpPr>
        <p:spPr>
          <a:xfrm>
            <a:off x="777244" y="1640901"/>
            <a:ext cx="5453623"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RODZAJE ZAMKNIĘTYCH SYSTEMÓW TRANSPORTOWYCH</a:t>
            </a:r>
          </a:p>
        </p:txBody>
      </p:sp>
      <p:sp>
        <p:nvSpPr>
          <p:cNvPr id="3" name="Text Placeholder 2">
            <a:extLst>
              <a:ext uri="{FF2B5EF4-FFF2-40B4-BE49-F238E27FC236}">
                <a16:creationId xmlns:a16="http://schemas.microsoft.com/office/drawing/2014/main" id="{7AFFB282-63D6-EC49-91AD-2BAFD1F5B51F}"/>
              </a:ext>
            </a:extLst>
          </p:cNvPr>
          <p:cNvSpPr>
            <a:spLocks noGrp="1"/>
          </p:cNvSpPr>
          <p:nvPr>
            <p:ph type="body" sz="quarter" idx="11"/>
          </p:nvPr>
        </p:nvSpPr>
        <p:spPr>
          <a:xfrm>
            <a:off x="777243" y="3058885"/>
            <a:ext cx="5453624" cy="3203874"/>
          </a:xfrm>
        </p:spPr>
        <p:txBody>
          <a:bodyPr/>
          <a:lstStyle/>
          <a:p>
            <a:pPr marL="285750" indent="-285750">
              <a:lnSpc>
                <a:spcPts val="2400"/>
              </a:lnSpc>
              <a:spcBef>
                <a:spcPts val="8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Przenośniki śrubowe</a:t>
            </a:r>
          </a:p>
          <a:p>
            <a:pPr marL="285750" indent="-285750">
              <a:lnSpc>
                <a:spcPts val="2400"/>
              </a:lnSpc>
              <a:spcBef>
                <a:spcPts val="8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Przenośniki taśmowe</a:t>
            </a:r>
          </a:p>
          <a:p>
            <a:pPr marL="285750" indent="-285750">
              <a:lnSpc>
                <a:spcPts val="2400"/>
              </a:lnSpc>
              <a:spcBef>
                <a:spcPts val="8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Przenośniki kubełkowe</a:t>
            </a:r>
          </a:p>
          <a:p>
            <a:pPr marL="285750" indent="-285750">
              <a:lnSpc>
                <a:spcPts val="2400"/>
              </a:lnSpc>
              <a:spcBef>
                <a:spcPts val="800"/>
              </a:spcBef>
              <a:buFont typeface="Arial" panose="020B0604020202020204" pitchFamily="34" charset="0"/>
              <a:buChar char="•"/>
            </a:pPr>
            <a:r>
              <a:rPr lang="pl" sz="1800" b="0" i="0" strike="noStrike" cap="none" spc="0" baseline="0" dirty="0">
                <a:solidFill>
                  <a:srgbClr val="000000"/>
                </a:solidFill>
                <a:effectLst/>
                <a:latin typeface="Helvetica"/>
                <a:ea typeface="Helvetica"/>
                <a:cs typeface="Helvetica"/>
              </a:rPr>
              <a:t>Podajniki wibracyjne</a:t>
            </a:r>
          </a:p>
          <a:p>
            <a:pPr marL="285750" indent="-285750">
              <a:lnSpc>
                <a:spcPts val="2400"/>
              </a:lnSpc>
              <a:spcBef>
                <a:spcPts val="800"/>
              </a:spcBef>
              <a:buFont typeface="Arial" panose="020B0604020202020204" pitchFamily="34" charset="0"/>
              <a:buChar char="•"/>
            </a:pPr>
            <a:r>
              <a:rPr lang="pl" sz="1800" b="0" i="0" strike="noStrike" cap="none" spc="0" baseline="0" dirty="0">
                <a:solidFill>
                  <a:srgbClr val="FF0000"/>
                </a:solidFill>
                <a:effectLst/>
                <a:latin typeface="Helvetica"/>
                <a:ea typeface="Helvetica"/>
                <a:cs typeface="Helvetica"/>
              </a:rPr>
              <a:t>Miejsca na tekst instruktora – Dodaj obraz</a:t>
            </a:r>
            <a:r>
              <a:rPr lang="en-IN" sz="1800" b="0" i="0" strike="noStrike" cap="none" spc="0" baseline="0" dirty="0">
                <a:solidFill>
                  <a:srgbClr val="FF0000"/>
                </a:solidFill>
                <a:effectLst/>
                <a:latin typeface="Helvetica"/>
                <a:ea typeface="Helvetica"/>
                <a:cs typeface="Helvetica"/>
              </a:rPr>
              <a:t> </a:t>
            </a:r>
            <a:r>
              <a:rPr lang="en-IN" sz="1800" b="0" i="0" strike="noStrike" cap="none" spc="0" baseline="0" dirty="0" err="1">
                <a:solidFill>
                  <a:srgbClr val="FF0000"/>
                </a:solidFill>
                <a:effectLst/>
                <a:latin typeface="Helvetica"/>
                <a:ea typeface="Helvetica"/>
                <a:cs typeface="Helvetica"/>
              </a:rPr>
              <a:t>i</a:t>
            </a:r>
            <a:r>
              <a:rPr lang="en-IN" sz="1800" b="0" i="0" strike="noStrike" cap="none" spc="0" baseline="0" dirty="0">
                <a:solidFill>
                  <a:srgbClr val="FF0000"/>
                </a:solidFill>
                <a:effectLst/>
                <a:latin typeface="Helvetica"/>
                <a:ea typeface="Helvetica"/>
                <a:cs typeface="Helvetica"/>
              </a:rPr>
              <a:t> </a:t>
            </a:r>
            <a:r>
              <a:rPr lang="pl" sz="1800" b="0" i="0" strike="noStrike" cap="none" spc="0" baseline="0" dirty="0">
                <a:solidFill>
                  <a:srgbClr val="FF0000"/>
                </a:solidFill>
                <a:effectLst/>
                <a:latin typeface="Helvetica"/>
                <a:ea typeface="Helvetica"/>
                <a:cs typeface="Helvetica"/>
              </a:rPr>
              <a:t>informacje dotyczące systemów transportowych wykorzystywanych</a:t>
            </a:r>
            <a:r>
              <a:rPr lang="en-IN" sz="1800" b="0" i="0" strike="noStrike" cap="none" spc="0" baseline="0" dirty="0">
                <a:solidFill>
                  <a:srgbClr val="FF0000"/>
                </a:solidFill>
                <a:effectLst/>
                <a:latin typeface="Helvetica"/>
                <a:ea typeface="Helvetica"/>
                <a:cs typeface="Helvetica"/>
              </a:rPr>
              <a:t> w </a:t>
            </a:r>
            <a:r>
              <a:rPr lang="pl" sz="1800" b="0" i="0" strike="noStrike" cap="none" spc="0" baseline="0" dirty="0">
                <a:solidFill>
                  <a:srgbClr val="FF0000"/>
                </a:solidFill>
                <a:effectLst/>
                <a:latin typeface="Helvetica"/>
                <a:ea typeface="Helvetica"/>
                <a:cs typeface="Helvetica"/>
              </a:rPr>
              <a:t>Twoim miejscu pracy </a:t>
            </a:r>
            <a:br>
              <a:rPr lang="en-IN" sz="1800" b="0" i="0" strike="noStrike" cap="none" spc="0" baseline="0" dirty="0">
                <a:solidFill>
                  <a:srgbClr val="FF0000"/>
                </a:solidFill>
                <a:effectLst/>
                <a:latin typeface="Helvetica"/>
                <a:ea typeface="Helvetica"/>
                <a:cs typeface="Helvetica"/>
              </a:rPr>
            </a:br>
            <a:r>
              <a:rPr lang="pl" sz="1800" b="0" i="0" strike="noStrike" cap="none" spc="0" baseline="0" dirty="0">
                <a:solidFill>
                  <a:srgbClr val="FF0000"/>
                </a:solidFill>
                <a:effectLst/>
                <a:latin typeface="Helvetica"/>
                <a:ea typeface="Helvetica"/>
                <a:cs typeface="Helvetica"/>
              </a:rPr>
              <a:t>(jeśli dotyczy) </a:t>
            </a:r>
          </a:p>
        </p:txBody>
      </p:sp>
      <p:pic>
        <p:nvPicPr>
          <p:cNvPr id="5" name="Picture Placeholder 4">
            <a:extLst>
              <a:ext uri="{FF2B5EF4-FFF2-40B4-BE49-F238E27FC236}">
                <a16:creationId xmlns:a16="http://schemas.microsoft.com/office/drawing/2014/main" id="{97FB4EDE-284D-A04F-BE2E-A5D3E2F03682}"/>
              </a:ext>
            </a:extLst>
          </p:cNvPr>
          <p:cNvPicPr>
            <a:picLocks noGrp="1" noChangeAspect="1"/>
          </p:cNvPicPr>
          <p:nvPr>
            <p:ph type="pic" sz="quarter" idx="12"/>
          </p:nvPr>
        </p:nvPicPr>
        <p:blipFill>
          <a:blip r:embed="rId3"/>
          <a:srcRect l="10751" r="10751"/>
          <a:stretch>
            <a:fillRect/>
          </a:stretch>
        </p:blipFill>
        <p:spPr>
          <a:prstGeom prst="rect">
            <a:avLst/>
          </a:prstGeom>
        </p:spPr>
      </p:pic>
    </p:spTree>
    <p:extLst>
      <p:ext uri="{BB962C8B-B14F-4D97-AF65-F5344CB8AC3E}">
        <p14:creationId xmlns:p14="http://schemas.microsoft.com/office/powerpoint/2010/main" val="498720107"/>
      </p:ext>
    </p:extLst>
  </p:cSld>
  <p:clrMapOvr>
    <a:masterClrMapping/>
  </p:clrMapOvr>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03C7B79F-A549-D34A-B351-A94C89AF8B0F}"/>
              </a:ext>
            </a:extLst>
          </p:cNvPr>
          <p:cNvSpPr>
            <a:spLocks noGrp="1"/>
          </p:cNvSpPr>
          <p:nvPr>
            <p:ph type="body" sz="quarter" idx="10"/>
          </p:nvPr>
        </p:nvSpPr>
        <p:spPr>
          <a:xfrm>
            <a:off x="777243" y="1640901"/>
            <a:ext cx="10442299" cy="850900"/>
          </a:xfrm>
        </p:spPr>
        <p:txBody>
          <a:bodyPr anchor="t"/>
          <a:lstStyle/>
          <a:p>
            <a:pPr>
              <a:lnSpc>
                <a:spcPct val="100000"/>
              </a:lnSpc>
            </a:pPr>
            <a:r>
              <a:rPr lang="pl" sz="2800" b="1" i="0" strike="noStrike" cap="none" spc="0" baseline="0" dirty="0">
                <a:solidFill>
                  <a:srgbClr val="F6A317"/>
                </a:solidFill>
                <a:effectLst/>
                <a:latin typeface="Helvetica"/>
                <a:ea typeface="Helvetica"/>
                <a:cs typeface="Helvetica"/>
              </a:rPr>
              <a:t>CO NALEŻY, A CZEGO NIE NALEŻY ROBIĆ, KORZYSTAJĄC Z ZAMKNIĘTYCH SYSTEMÓW OBSŁUGI</a:t>
            </a:r>
          </a:p>
        </p:txBody>
      </p:sp>
      <p:sp>
        <p:nvSpPr>
          <p:cNvPr id="3" name="Text Placeholder 2">
            <a:extLst>
              <a:ext uri="{FF2B5EF4-FFF2-40B4-BE49-F238E27FC236}">
                <a16:creationId xmlns:a16="http://schemas.microsoft.com/office/drawing/2014/main" id="{D02FD246-F495-D545-93DD-1087536EA9F3}"/>
              </a:ext>
            </a:extLst>
          </p:cNvPr>
          <p:cNvSpPr>
            <a:spLocks noGrp="1"/>
          </p:cNvSpPr>
          <p:nvPr>
            <p:ph type="body" sz="quarter" idx="11"/>
          </p:nvPr>
        </p:nvSpPr>
        <p:spPr>
          <a:xfrm>
            <a:off x="786573" y="2591234"/>
            <a:ext cx="11056382" cy="3230407"/>
          </a:xfrm>
        </p:spPr>
        <p:txBody>
          <a:bodyPr/>
          <a:lstStyle/>
          <a:p>
            <a:pPr>
              <a:spcBef>
                <a:spcPts val="800"/>
              </a:spcBef>
            </a:pPr>
            <a:r>
              <a:rPr lang="pl" sz="1600" b="1" i="0" strike="noStrike" cap="none" spc="0" baseline="0" dirty="0">
                <a:solidFill>
                  <a:srgbClr val="000000"/>
                </a:solidFill>
                <a:effectLst/>
                <a:latin typeface="Helvetica"/>
                <a:ea typeface="Helvetica"/>
                <a:cs typeface="Helvetica"/>
              </a:rPr>
              <a:t>NALEŻY</a:t>
            </a:r>
          </a:p>
          <a:p>
            <a:pPr marL="285750" indent="-285750">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Wypatrywać widocznych śladów uszkodzeń, zwłaszcza</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miejscach szczególnie obciążonych (np. załamaniach)</a:t>
            </a:r>
          </a:p>
          <a:p>
            <a:pPr marL="285750" indent="-285750">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Natychmiast usuwać rozsypany materiał, korzystając</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odkurzacza lub stosując czyszczenie na mokro</a:t>
            </a:r>
          </a:p>
          <a:p>
            <a:pPr marL="285750" indent="-285750">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Sprawdzać stan urządzeń czyszczących podajnik taśmowy</a:t>
            </a:r>
            <a:r>
              <a:rPr lang="en-IN" sz="1600" b="0" i="0" strike="noStrike" cap="none" spc="0" baseline="0" dirty="0">
                <a:solidFill>
                  <a:srgbClr val="000000"/>
                </a:solidFill>
                <a:effectLst/>
                <a:latin typeface="Helvetica"/>
                <a:ea typeface="Helvetica"/>
                <a:cs typeface="Helvetica"/>
              </a:rPr>
              <a:t> </a:t>
            </a:r>
            <a:r>
              <a:rPr lang="en-IN" sz="1600" b="0" i="0" strike="noStrike" cap="none" spc="0" baseline="0" dirty="0" err="1">
                <a:solidFill>
                  <a:srgbClr val="000000"/>
                </a:solidFill>
                <a:effectLst/>
                <a:latin typeface="Helvetica"/>
                <a:ea typeface="Helvetica"/>
                <a:cs typeface="Helvetica"/>
              </a:rPr>
              <a:t>i</a:t>
            </a:r>
            <a:r>
              <a:rPr lang="en-IN" sz="1600" b="0" i="0" strike="noStrike" cap="none" spc="0" baseline="0" dirty="0">
                <a:solidFill>
                  <a:srgbClr val="000000"/>
                </a:solidFill>
                <a:effectLst/>
                <a:latin typeface="Helvetica"/>
                <a:ea typeface="Helvetica"/>
                <a:cs typeface="Helvetica"/>
              </a:rPr>
              <a:t> </a:t>
            </a:r>
            <a:r>
              <a:rPr lang="pl" sz="1600" b="0" i="0" strike="noStrike" cap="none" spc="0" baseline="0" dirty="0">
                <a:solidFill>
                  <a:srgbClr val="000000"/>
                </a:solidFill>
                <a:effectLst/>
                <a:latin typeface="Helvetica"/>
                <a:ea typeface="Helvetica"/>
                <a:cs typeface="Helvetica"/>
              </a:rPr>
              <a:t>regulować je zgodnie</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potrzebą</a:t>
            </a:r>
          </a:p>
          <a:p>
            <a:pPr marL="285750" indent="-285750">
              <a:spcBef>
                <a:spcPts val="800"/>
              </a:spcBef>
              <a:spcAft>
                <a:spcPts val="1000"/>
              </a:spcAft>
              <a:buSzPct val="85000"/>
              <a:buFont typeface=".Apple Color Emoji UI"/>
              <a:buChar char="✅"/>
            </a:pPr>
            <a:r>
              <a:rPr lang="pl" sz="1600" b="0" i="0" strike="noStrike" cap="none" spc="0" baseline="0" dirty="0">
                <a:solidFill>
                  <a:srgbClr val="000000"/>
                </a:solidFill>
                <a:effectLst/>
                <a:latin typeface="Helvetica"/>
                <a:ea typeface="Helvetica"/>
                <a:cs typeface="Helvetica"/>
              </a:rPr>
              <a:t>Informować znajdującego się na terenie zakładu przełożonego</a:t>
            </a:r>
            <a:r>
              <a:rPr lang="en-IN" sz="1600" b="0" i="0" strike="noStrike" cap="none" spc="0" baseline="0" dirty="0">
                <a:solidFill>
                  <a:srgbClr val="000000"/>
                </a:solidFill>
                <a:effectLst/>
                <a:latin typeface="Helvetica"/>
                <a:ea typeface="Helvetica"/>
                <a:cs typeface="Helvetica"/>
              </a:rPr>
              <a:t> o </a:t>
            </a:r>
            <a:r>
              <a:rPr lang="pl" sz="1600" b="0" i="0" strike="noStrike" cap="none" spc="0" baseline="0" dirty="0">
                <a:solidFill>
                  <a:srgbClr val="000000"/>
                </a:solidFill>
                <a:effectLst/>
                <a:latin typeface="Helvetica"/>
                <a:ea typeface="Helvetica"/>
                <a:cs typeface="Helvetica"/>
              </a:rPr>
              <a:t>potencjalnych wyciekach/problemach</a:t>
            </a:r>
          </a:p>
          <a:p>
            <a:pPr marL="285750" indent="-285750">
              <a:spcBef>
                <a:spcPts val="800"/>
              </a:spcBef>
              <a:spcAft>
                <a:spcPts val="1000"/>
              </a:spcAft>
              <a:buSzPct val="85000"/>
              <a:buFont typeface=".Apple Color Emoji UI"/>
              <a:buChar char="✅"/>
            </a:pPr>
            <a:r>
              <a:rPr lang="pl" sz="1600" b="0" i="0" strike="noStrike" cap="none" spc="0" baseline="0" dirty="0">
                <a:solidFill>
                  <a:srgbClr val="000000"/>
                </a:solidFill>
                <a:effectLst/>
                <a:latin typeface="Helvetica"/>
                <a:ea typeface="Helvetica"/>
                <a:cs typeface="Helvetica"/>
              </a:rPr>
              <a:t>Planować</a:t>
            </a:r>
            <a:r>
              <a:rPr lang="en-IN" sz="1600" b="0" i="0" strike="noStrike" cap="none" spc="0" baseline="0" dirty="0">
                <a:solidFill>
                  <a:srgbClr val="000000"/>
                </a:solidFill>
                <a:effectLst/>
                <a:latin typeface="Helvetica"/>
                <a:ea typeface="Helvetica"/>
                <a:cs typeface="Helvetica"/>
              </a:rPr>
              <a:t> z </a:t>
            </a:r>
            <a:r>
              <a:rPr lang="pl" sz="1600" b="0" i="0" strike="noStrike" cap="none" spc="0" baseline="0" dirty="0">
                <a:solidFill>
                  <a:srgbClr val="000000"/>
                </a:solidFill>
                <a:effectLst/>
                <a:latin typeface="Helvetica"/>
                <a:ea typeface="Helvetica"/>
                <a:cs typeface="Helvetica"/>
              </a:rPr>
              <a:t>wyprzedzeniem na wypadek usterek. Na przykład określać bezpieczne sposoby usuwania zatorów</a:t>
            </a:r>
          </a:p>
          <a:p>
            <a:pPr>
              <a:spcBef>
                <a:spcPts val="800"/>
              </a:spcBef>
              <a:buSzPct val="85000"/>
            </a:pPr>
            <a:r>
              <a:rPr lang="pl" sz="1600" b="1" i="0" strike="noStrike" cap="none" spc="0" baseline="0" dirty="0">
                <a:solidFill>
                  <a:srgbClr val="000000"/>
                </a:solidFill>
                <a:effectLst/>
                <a:latin typeface="Helvetica"/>
                <a:ea typeface="Helvetica"/>
                <a:cs typeface="Helvetica"/>
              </a:rPr>
              <a:t>NIE NALEŻY</a:t>
            </a:r>
          </a:p>
          <a:p>
            <a:pPr marL="285750" indent="-285750">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Ładować zbyt dużych ilości materiału do systemów przenoszenia</a:t>
            </a:r>
          </a:p>
          <a:p>
            <a:pPr marL="285750" indent="-285750">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Transportować przedmiotów, które nie są przeznaczone do użycia</a:t>
            </a:r>
            <a:r>
              <a:rPr lang="en-IN" sz="1600" b="0" i="0" strike="noStrike" cap="none" spc="0" baseline="0" dirty="0">
                <a:solidFill>
                  <a:srgbClr val="000000"/>
                </a:solidFill>
                <a:effectLst/>
                <a:latin typeface="Helvetica"/>
                <a:ea typeface="Helvetica"/>
                <a:cs typeface="Helvetica"/>
              </a:rPr>
              <a:t> w </a:t>
            </a:r>
            <a:r>
              <a:rPr lang="pl" sz="1600" b="0" i="0" strike="noStrike" cap="none" spc="0" baseline="0" dirty="0">
                <a:solidFill>
                  <a:srgbClr val="000000"/>
                </a:solidFill>
                <a:effectLst/>
                <a:latin typeface="Helvetica"/>
                <a:ea typeface="Helvetica"/>
                <a:cs typeface="Helvetica"/>
              </a:rPr>
              <a:t>systemie zamkniętym</a:t>
            </a:r>
          </a:p>
          <a:p>
            <a:pPr marL="285750" indent="-285750">
              <a:spcBef>
                <a:spcPts val="800"/>
              </a:spcBef>
              <a:buSzPct val="85000"/>
              <a:buFont typeface=".Apple Color Emoji UI"/>
              <a:buChar char="❌"/>
            </a:pPr>
            <a:r>
              <a:rPr lang="pl" sz="1600" b="0" i="0" strike="noStrike" cap="none" spc="0" baseline="0" dirty="0">
                <a:solidFill>
                  <a:srgbClr val="000000"/>
                </a:solidFill>
                <a:effectLst/>
                <a:latin typeface="Helvetica"/>
                <a:ea typeface="Helvetica"/>
                <a:cs typeface="Helvetica"/>
              </a:rPr>
              <a:t>Dokonywać nieuprawnionych zmian systemu. Należy przekazać to wykwalifikowanemu specjaliście.</a:t>
            </a:r>
          </a:p>
          <a:p>
            <a:pPr marL="285750" indent="-285750">
              <a:spcBef>
                <a:spcPts val="800"/>
              </a:spcBef>
              <a:buSzPct val="85000"/>
              <a:buFont typeface=".Apple Color Emoji UI"/>
              <a:buChar char="✅"/>
            </a:pPr>
            <a:endParaRPr lang="en-US" dirty="0"/>
          </a:p>
        </p:txBody>
      </p:sp>
    </p:spTree>
    <p:extLst>
      <p:ext uri="{BB962C8B-B14F-4D97-AF65-F5344CB8AC3E}">
        <p14:creationId xmlns:p14="http://schemas.microsoft.com/office/powerpoint/2010/main" val="2924481939"/>
      </p:ext>
    </p:extLst>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7365DD5F-04E6-6D4E-A885-E2746522BBFE}"/>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PUSTY SLAJD</a:t>
            </a:r>
          </a:p>
        </p:txBody>
      </p:sp>
      <p:sp>
        <p:nvSpPr>
          <p:cNvPr id="3" name="Text Placeholder 2">
            <a:extLst>
              <a:ext uri="{FF2B5EF4-FFF2-40B4-BE49-F238E27FC236}">
                <a16:creationId xmlns:a16="http://schemas.microsoft.com/office/drawing/2014/main" id="{A7CCF503-854B-AB4F-95DE-9FA9D3D5EB19}"/>
              </a:ext>
            </a:extLst>
          </p:cNvPr>
          <p:cNvSpPr>
            <a:spLocks noGrp="1"/>
          </p:cNvSpPr>
          <p:nvPr>
            <p:ph type="body" sz="quarter" idx="11"/>
          </p:nvPr>
        </p:nvSpPr>
        <p:spPr>
          <a:xfrm>
            <a:off x="777243" y="2362676"/>
            <a:ext cx="5260700" cy="3682369"/>
          </a:xfrm>
        </p:spPr>
        <p:txBody>
          <a:bodyPr/>
          <a:lstStyle/>
          <a:p>
            <a:pPr>
              <a:lnSpc>
                <a:spcPts val="2400"/>
              </a:lnSpc>
            </a:pPr>
            <a:r>
              <a:rPr lang="pl" sz="1800" b="0" i="0" strike="noStrike" cap="none" spc="0" baseline="0" dirty="0">
                <a:solidFill>
                  <a:srgbClr val="000000"/>
                </a:solidFill>
                <a:effectLst/>
                <a:latin typeface="Helvetica"/>
                <a:ea typeface="Helvetica"/>
                <a:cs typeface="Helvetica"/>
              </a:rPr>
              <a:t>Wykorzystaj ten slajd do utworzenia własnego materiału szkoleniowego, przeznaczonego dla konkretnego miejsca pracy lub kontekstu</a:t>
            </a:r>
          </a:p>
          <a:p>
            <a:pPr>
              <a:lnSpc>
                <a:spcPts val="2400"/>
              </a:lnSpc>
            </a:pPr>
            <a:r>
              <a:rPr lang="pl" sz="1800" b="0" i="0" strike="noStrike" cap="none" spc="0" baseline="0" dirty="0">
                <a:solidFill>
                  <a:srgbClr val="000000"/>
                </a:solidFill>
                <a:effectLst/>
                <a:latin typeface="Helvetica"/>
                <a:ea typeface="Helvetica"/>
                <a:cs typeface="Helvetica"/>
              </a:rPr>
              <a:t>Aby zmienić obraz, kliknij prawym przyciskiem myszy &gt; zmień obraz &gt;</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pliku</a:t>
            </a:r>
          </a:p>
          <a:p>
            <a:pPr>
              <a:lnSpc>
                <a:spcPts val="2400"/>
              </a:lnSpc>
            </a:pPr>
            <a:r>
              <a:rPr lang="pl" sz="1800" b="0" i="0" strike="noStrike" cap="none" spc="0" baseline="0" dirty="0">
                <a:solidFill>
                  <a:srgbClr val="000000"/>
                </a:solidFill>
                <a:effectLst/>
                <a:latin typeface="Helvetica"/>
                <a:ea typeface="Helvetica"/>
                <a:cs typeface="Helvetica"/>
              </a:rPr>
              <a:t>Aby utworzyć więcej slajdów, kliknij „Nowy slajd” na zakładce</a:t>
            </a:r>
          </a:p>
        </p:txBody>
      </p:sp>
      <p:pic>
        <p:nvPicPr>
          <p:cNvPr id="5" name="Picture 4">
            <a:extLst>
              <a:ext uri="{FF2B5EF4-FFF2-40B4-BE49-F238E27FC236}">
                <a16:creationId xmlns:a16="http://schemas.microsoft.com/office/drawing/2014/main" id="{CCBA8D20-98C2-1040-9A50-289B5FCF0FF1}"/>
              </a:ext>
            </a:extLst>
          </p:cNvPr>
          <p:cNvPicPr>
            <a:picLocks noChangeAspect="1"/>
          </p:cNvPicPr>
          <p:nvPr/>
        </p:nvPicPr>
        <p:blipFill>
          <a:blip r:embed="rId3"/>
          <a:srcRect l="5438" r="16056"/>
          <a:stretch>
            <a:fillRect/>
          </a:stretch>
        </p:blipFill>
        <p:spPr>
          <a:xfrm>
            <a:off x="6592708" y="1608531"/>
            <a:ext cx="5224384" cy="4436510"/>
          </a:xfrm>
          <a:prstGeom prst="rect">
            <a:avLst/>
          </a:prstGeom>
        </p:spPr>
      </p:pic>
    </p:spTree>
    <p:extLst>
      <p:ext uri="{BB962C8B-B14F-4D97-AF65-F5344CB8AC3E}">
        <p14:creationId xmlns:p14="http://schemas.microsoft.com/office/powerpoint/2010/main" val="227056609"/>
      </p:ext>
    </p:extLst>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C9755A8C-0491-4D4D-B0C0-03C52FE6100C}"/>
              </a:ext>
            </a:extLst>
          </p:cNvPr>
          <p:cNvSpPr>
            <a:spLocks noGrp="1"/>
          </p:cNvSpPr>
          <p:nvPr>
            <p:ph type="body" sz="quarter" idx="10"/>
          </p:nvPr>
        </p:nvSpPr>
        <p:spPr/>
        <p:txBody>
          <a:bodyPr/>
          <a:lstStyle/>
          <a:p>
            <a:pPr>
              <a:lnSpc>
                <a:spcPct val="100000"/>
              </a:lnSpc>
            </a:pPr>
            <a:r>
              <a:rPr lang="pl" sz="2800" b="1" i="0" strike="noStrike" cap="none" spc="0" baseline="0">
                <a:solidFill>
                  <a:srgbClr val="F6A317"/>
                </a:solidFill>
                <a:effectLst/>
                <a:latin typeface="Helvetica"/>
                <a:ea typeface="Helvetica"/>
                <a:cs typeface="Helvetica"/>
              </a:rPr>
              <a:t>WNIOSKI</a:t>
            </a:r>
          </a:p>
        </p:txBody>
      </p:sp>
      <p:sp>
        <p:nvSpPr>
          <p:cNvPr id="3" name="Text Placeholder 2">
            <a:extLst>
              <a:ext uri="{FF2B5EF4-FFF2-40B4-BE49-F238E27FC236}">
                <a16:creationId xmlns:a16="http://schemas.microsoft.com/office/drawing/2014/main" id="{8D1981DF-FF6D-334E-A61C-977A636291F3}"/>
              </a:ext>
            </a:extLst>
          </p:cNvPr>
          <p:cNvSpPr>
            <a:spLocks noGrp="1"/>
          </p:cNvSpPr>
          <p:nvPr>
            <p:ph type="body" sz="quarter" idx="11"/>
          </p:nvPr>
        </p:nvSpPr>
        <p:spPr>
          <a:xfrm>
            <a:off x="777242" y="2362676"/>
            <a:ext cx="6639557" cy="3682369"/>
          </a:xfrm>
        </p:spPr>
        <p:txBody>
          <a:bodyPr lIns="91440" tIns="45720" rIns="91440" bIns="45720" anchor="t"/>
          <a:lstStyle/>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Zamknięte systemy transportowe stanowią najlepszy sposób kontroli pyłu podczas transportu dużych materiałów.</a:t>
            </a:r>
          </a:p>
          <a:p>
            <a:pPr>
              <a:lnSpc>
                <a:spcPts val="2400"/>
              </a:lnSpc>
              <a:spcBef>
                <a:spcPts val="600"/>
              </a:spcBef>
              <a:spcAft>
                <a:spcPts val="1000"/>
              </a:spcAft>
            </a:pPr>
            <a:r>
              <a:rPr lang="pl" sz="1800" b="0" i="0" strike="noStrike" cap="none" spc="0" baseline="0" dirty="0">
                <a:solidFill>
                  <a:srgbClr val="000000"/>
                </a:solidFill>
                <a:effectLst/>
                <a:latin typeface="Helvetica"/>
                <a:ea typeface="Helvetica"/>
                <a:cs typeface="Helvetica"/>
              </a:rPr>
              <a:t>Pamiętaj:</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Zawsze korzystaj</a:t>
            </a:r>
            <a:r>
              <a:rPr lang="en-IN" sz="1800" b="0" i="0" strike="noStrike" cap="none" spc="0" baseline="0" dirty="0">
                <a:solidFill>
                  <a:srgbClr val="000000"/>
                </a:solidFill>
                <a:effectLst/>
                <a:latin typeface="Helvetica"/>
                <a:ea typeface="Helvetica"/>
                <a:cs typeface="Helvetica"/>
              </a:rPr>
              <a:t> z </a:t>
            </a:r>
            <a:r>
              <a:rPr lang="pl" sz="1800" b="0" i="0" strike="noStrike" cap="none" spc="0" baseline="0" dirty="0">
                <a:solidFill>
                  <a:srgbClr val="000000"/>
                </a:solidFill>
                <a:effectLst/>
                <a:latin typeface="Helvetica"/>
                <a:ea typeface="Helvetica"/>
                <a:cs typeface="Helvetica"/>
              </a:rPr>
              <a:t>systemów zamkniętych, gdy są dostępne</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Sprawdzaj system pod kątem widocznych śladów uszkodzeń</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000000"/>
                </a:solidFill>
                <a:effectLst/>
                <a:latin typeface="Helvetica"/>
                <a:ea typeface="Helvetica"/>
                <a:cs typeface="Helvetica"/>
              </a:rPr>
              <a:t>Zgłaszaj usterki swojemu przełożonemu</a:t>
            </a:r>
          </a:p>
          <a:p>
            <a:pPr marL="285750" indent="-285750">
              <a:lnSpc>
                <a:spcPts val="2400"/>
              </a:lnSpc>
              <a:spcBef>
                <a:spcPts val="600"/>
              </a:spcBef>
              <a:spcAft>
                <a:spcPts val="600"/>
              </a:spcAft>
              <a:buClr>
                <a:srgbClr val="F1B600"/>
              </a:buClr>
              <a:buSzPct val="120000"/>
              <a:buFont typeface="Wingdings" pitchFamily="2" charset="2"/>
              <a:buChar char="q"/>
            </a:pPr>
            <a:r>
              <a:rPr lang="pl" sz="1800" b="0" i="0" strike="noStrike" cap="none" spc="0" baseline="0" dirty="0">
                <a:solidFill>
                  <a:srgbClr val="FF0000"/>
                </a:solidFill>
                <a:effectLst/>
                <a:latin typeface="Helvetica"/>
                <a:ea typeface="Helvetica"/>
                <a:cs typeface="Helvetica"/>
              </a:rPr>
              <a:t>Miejsce dla instruktora na wnioski dotyczącego konkretnego kontekstu</a:t>
            </a:r>
          </a:p>
          <a:p>
            <a:pPr>
              <a:lnSpc>
                <a:spcPts val="2400"/>
              </a:lnSpc>
            </a:pPr>
            <a:endParaRPr lang="en-US" sz="1800" dirty="0"/>
          </a:p>
        </p:txBody>
      </p:sp>
      <p:pic>
        <p:nvPicPr>
          <p:cNvPr id="5" name="Picture 4">
            <a:extLst>
              <a:ext uri="{FF2B5EF4-FFF2-40B4-BE49-F238E27FC236}">
                <a16:creationId xmlns:a16="http://schemas.microsoft.com/office/drawing/2014/main" id="{0B390723-ECD8-4745-934F-06F7A23C5080}"/>
              </a:ext>
            </a:extLst>
          </p:cNvPr>
          <p:cNvPicPr>
            <a:picLocks noChangeAspect="1"/>
          </p:cNvPicPr>
          <p:nvPr/>
        </p:nvPicPr>
        <p:blipFill>
          <a:blip r:embed="rId3"/>
          <a:stretch>
            <a:fillRect/>
          </a:stretch>
        </p:blipFill>
        <p:spPr>
          <a:xfrm>
            <a:off x="7635599" y="1917545"/>
            <a:ext cx="4127500" cy="4127500"/>
          </a:xfrm>
          <a:prstGeom prst="rect">
            <a:avLst/>
          </a:prstGeom>
        </p:spPr>
      </p:pic>
    </p:spTree>
    <p:extLst>
      <p:ext uri="{BB962C8B-B14F-4D97-AF65-F5344CB8AC3E}">
        <p14:creationId xmlns:p14="http://schemas.microsoft.com/office/powerpoint/2010/main" val="3618135052"/>
      </p:ext>
    </p:extLst>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28040799-38CC-024D-885F-40D009CA9E71}"/>
              </a:ext>
            </a:extLst>
          </p:cNvPr>
          <p:cNvSpPr>
            <a:spLocks noGrp="1"/>
          </p:cNvSpPr>
          <p:nvPr>
            <p:ph type="body" sz="quarter" idx="10"/>
          </p:nvPr>
        </p:nvSpPr>
        <p:spPr>
          <a:xfrm>
            <a:off x="777244" y="1640901"/>
            <a:ext cx="7147556" cy="850900"/>
          </a:xfrm>
        </p:spPr>
        <p:txBody>
          <a:bodyPr/>
          <a:lstStyle/>
          <a:p>
            <a:pPr>
              <a:lnSpc>
                <a:spcPct val="100000"/>
              </a:lnSpc>
            </a:pPr>
            <a:r>
              <a:rPr lang="pl" sz="2800" b="1" i="0" strike="noStrike" cap="none" spc="0" baseline="0" dirty="0">
                <a:solidFill>
                  <a:srgbClr val="F6A317"/>
                </a:solidFill>
                <a:effectLst/>
                <a:latin typeface="Helvetica"/>
                <a:ea typeface="Helvetica"/>
                <a:cs typeface="Helvetica"/>
              </a:rPr>
              <a:t>MATERIAŁY DO DALSZEJ NAUKI</a:t>
            </a:r>
          </a:p>
        </p:txBody>
      </p:sp>
      <p:sp>
        <p:nvSpPr>
          <p:cNvPr id="3" name="Text Placeholder 2">
            <a:extLst>
              <a:ext uri="{FF2B5EF4-FFF2-40B4-BE49-F238E27FC236}">
                <a16:creationId xmlns:a16="http://schemas.microsoft.com/office/drawing/2014/main" id="{E4F07BA6-6CD5-BD44-A586-339407333047}"/>
              </a:ext>
            </a:extLst>
          </p:cNvPr>
          <p:cNvSpPr>
            <a:spLocks noGrp="1"/>
          </p:cNvSpPr>
          <p:nvPr>
            <p:ph type="body" sz="quarter" idx="11"/>
          </p:nvPr>
        </p:nvSpPr>
        <p:spPr/>
        <p:txBody>
          <a:bodyPr/>
          <a:lstStyle/>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3" history="0"/>
              </a:rPr>
              <a:t>Dobre praktyki dotyczące systemów przenoszenia</a:t>
            </a:r>
            <a:r>
              <a:rPr lang="en-IN" sz="1600" b="0" i="0" strike="noStrike" cap="none" spc="0" baseline="0" dirty="0">
                <a:solidFill>
                  <a:srgbClr val="000000"/>
                </a:solidFill>
                <a:effectLst/>
                <a:latin typeface="Helvetica"/>
                <a:ea typeface="Helvetica"/>
                <a:cs typeface="Helvetica"/>
                <a:hlinkClick r:id="rId3" history="0"/>
              </a:rPr>
              <a:t> </a:t>
            </a:r>
            <a:r>
              <a:rPr lang="en-IN" sz="1600" b="0" i="0" strike="noStrike" cap="none" spc="0" baseline="0" dirty="0" err="1">
                <a:solidFill>
                  <a:srgbClr val="000000"/>
                </a:solidFill>
                <a:effectLst/>
                <a:latin typeface="Helvetica"/>
                <a:ea typeface="Helvetica"/>
                <a:cs typeface="Helvetica"/>
                <a:hlinkClick r:id="rId3" history="0"/>
              </a:rPr>
              <a:t>i</a:t>
            </a:r>
            <a:r>
              <a:rPr lang="en-IN" sz="1600" b="0" i="0" strike="noStrike" cap="none" spc="0" baseline="0" dirty="0">
                <a:solidFill>
                  <a:srgbClr val="000000"/>
                </a:solidFill>
                <a:effectLst/>
                <a:latin typeface="Helvetica"/>
                <a:ea typeface="Helvetica"/>
                <a:cs typeface="Helvetica"/>
                <a:hlinkClick r:id="rId3" history="0"/>
              </a:rPr>
              <a:t> </a:t>
            </a:r>
            <a:r>
              <a:rPr lang="pl" sz="1600" b="0" i="0" strike="noStrike" cap="none" spc="0" baseline="0" dirty="0">
                <a:solidFill>
                  <a:srgbClr val="000000"/>
                </a:solidFill>
                <a:effectLst/>
                <a:latin typeface="Helvetica"/>
                <a:ea typeface="Helvetica"/>
                <a:cs typeface="Helvetica"/>
                <a:hlinkClick r:id="rId3" history="0"/>
              </a:rPr>
              <a:t>transportu (Karta zadań 2.1.11)</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4" history="0"/>
              </a:rPr>
              <a:t>Przewodnik dobrych praktyk NEPSI</a:t>
            </a:r>
          </a:p>
          <a:p>
            <a:pPr marL="285750" indent="-285750">
              <a:lnSpc>
                <a:spcPts val="2300"/>
              </a:lnSpc>
              <a:spcBef>
                <a:spcPts val="600"/>
              </a:spcBef>
              <a:spcAft>
                <a:spcPts val="600"/>
              </a:spcAft>
              <a:buSzPct val="130000"/>
              <a:buFont typeface="Arial" panose="020B0604020202020204" pitchFamily="34" charset="0"/>
              <a:buChar char="•"/>
            </a:pPr>
            <a:r>
              <a:rPr lang="pl" sz="1600" b="0" i="0" strike="noStrike" cap="none" spc="0" baseline="0" dirty="0">
                <a:solidFill>
                  <a:srgbClr val="000000"/>
                </a:solidFill>
                <a:effectLst/>
                <a:latin typeface="Helvetica"/>
                <a:ea typeface="Helvetica"/>
                <a:cs typeface="Helvetica"/>
                <a:hlinkClick r:id="rId5" history="0"/>
              </a:rPr>
              <a:t>Przewodnik NEPSI dla małych</a:t>
            </a:r>
            <a:r>
              <a:rPr lang="en-IN" sz="1600" b="0" i="0" strike="noStrike" cap="none" spc="0" baseline="0" dirty="0">
                <a:solidFill>
                  <a:srgbClr val="000000"/>
                </a:solidFill>
                <a:effectLst/>
                <a:latin typeface="Helvetica"/>
                <a:ea typeface="Helvetica"/>
                <a:cs typeface="Helvetica"/>
                <a:hlinkClick r:id="rId5" history="0"/>
              </a:rPr>
              <a:t> </a:t>
            </a:r>
            <a:r>
              <a:rPr lang="en-IN" sz="1600" b="0" i="0" strike="noStrike" cap="none" spc="0" baseline="0" dirty="0" err="1">
                <a:solidFill>
                  <a:srgbClr val="000000"/>
                </a:solidFill>
                <a:effectLst/>
                <a:latin typeface="Helvetica"/>
                <a:ea typeface="Helvetica"/>
                <a:cs typeface="Helvetica"/>
                <a:hlinkClick r:id="rId5" history="0"/>
              </a:rPr>
              <a:t>i</a:t>
            </a:r>
            <a:r>
              <a:rPr lang="en-IN" sz="1600" b="0" i="0" strike="noStrike" cap="none" spc="0" baseline="0" dirty="0">
                <a:solidFill>
                  <a:srgbClr val="000000"/>
                </a:solidFill>
                <a:effectLst/>
                <a:latin typeface="Helvetica"/>
                <a:ea typeface="Helvetica"/>
                <a:cs typeface="Helvetica"/>
                <a:hlinkClick r:id="rId5" history="0"/>
              </a:rPr>
              <a:t> </a:t>
            </a:r>
            <a:r>
              <a:rPr lang="pl" sz="1600" b="0" i="0" strike="noStrike" cap="none" spc="0" baseline="0" dirty="0">
                <a:solidFill>
                  <a:srgbClr val="000000"/>
                </a:solidFill>
                <a:effectLst/>
                <a:latin typeface="Helvetica"/>
                <a:ea typeface="Helvetica"/>
                <a:cs typeface="Helvetica"/>
                <a:hlinkClick r:id="rId5" history="0"/>
              </a:rPr>
              <a:t>średnich przedsiębiorstw</a:t>
            </a:r>
          </a:p>
        </p:txBody>
      </p:sp>
      <p:sp>
        <p:nvSpPr>
          <p:cNvPr id="4" name="Rounded Rectangle 3">
            <a:extLst>
              <a:ext uri="{FF2B5EF4-FFF2-40B4-BE49-F238E27FC236}">
                <a16:creationId xmlns:a16="http://schemas.microsoft.com/office/drawing/2014/main" id="{764DEA05-CEC8-114D-9466-DA27F995374E}"/>
              </a:ext>
            </a:extLst>
          </p:cNvPr>
          <p:cNvSpPr/>
          <p:nvPr/>
        </p:nvSpPr>
        <p:spPr>
          <a:xfrm>
            <a:off x="957262" y="5159235"/>
            <a:ext cx="10144125" cy="655778"/>
          </a:xfrm>
          <a:prstGeom prst="roundRect">
            <a:avLst/>
          </a:prstGeom>
          <a:noFill/>
          <a:ln>
            <a:solidFill>
              <a:srgbClr val="F6A317"/>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1">
              <a:ln w="22225">
                <a:solidFill>
                  <a:schemeClr val="accent2"/>
                </a:solidFill>
                <a:prstDash val="solid"/>
              </a:ln>
              <a:solidFill>
                <a:schemeClr val="accent2">
                  <a:lumMod val="40000"/>
                  <a:lumOff val="60000"/>
                </a:schemeClr>
              </a:solidFill>
            </a:endParaRPr>
          </a:p>
        </p:txBody>
      </p:sp>
      <p:sp>
        <p:nvSpPr>
          <p:cNvPr id="5" name="Rectangle 4">
            <a:extLst>
              <a:ext uri="{FF2B5EF4-FFF2-40B4-BE49-F238E27FC236}">
                <a16:creationId xmlns:a16="http://schemas.microsoft.com/office/drawing/2014/main" id="{910C9DFF-9476-7545-977E-CFC2EE51C5ED}"/>
              </a:ext>
            </a:extLst>
          </p:cNvPr>
          <p:cNvSpPr/>
          <p:nvPr/>
        </p:nvSpPr>
        <p:spPr>
          <a:xfrm>
            <a:off x="1088454" y="5158279"/>
            <a:ext cx="10022946" cy="646331"/>
          </a:xfrm>
          <a:prstGeom prst="rect">
            <a:avLst/>
          </a:prstGeom>
          <a:noFill/>
          <a:ln>
            <a:noFill/>
          </a:ln>
        </p:spPr>
        <p:txBody>
          <a:bodyPr wrap="square" anchor="ctr">
            <a:spAutoFit/>
          </a:bodyPr>
          <a:lstStyle/>
          <a:p>
            <a:pPr>
              <a:spcBef>
                <a:spcPts val="1200"/>
              </a:spcBef>
              <a:spcAft>
                <a:spcPts val="1200"/>
              </a:spcAft>
              <a:buSzPct val="130000"/>
            </a:pPr>
            <a:r>
              <a:rPr lang="pl" b="0" i="0" strike="noStrike" cap="none" spc="0" baseline="0" dirty="0">
                <a:solidFill>
                  <a:srgbClr val="000000"/>
                </a:solidFill>
                <a:effectLst/>
                <a:latin typeface="Calibri"/>
                <a:ea typeface="Calibri"/>
                <a:cs typeface="Calibri"/>
              </a:rPr>
              <a:t>Więcej materiałów szkoleniowych na temat RKK znajdziesz na </a:t>
            </a:r>
            <a:r>
              <a:rPr lang="pl" b="1" i="0" strike="noStrike" cap="none" spc="0" baseline="0" dirty="0">
                <a:solidFill>
                  <a:srgbClr val="000000"/>
                </a:solidFill>
                <a:effectLst/>
                <a:latin typeface="Calibri"/>
                <a:ea typeface="Calibri"/>
                <a:cs typeface="Calibri"/>
              </a:rPr>
              <a:t>Platformie e-szkoleniowej NEPSI</a:t>
            </a:r>
            <a:r>
              <a:rPr lang="pl" b="0" i="0" strike="noStrike" cap="none" spc="0" baseline="0" dirty="0">
                <a:solidFill>
                  <a:srgbClr val="000000"/>
                </a:solidFill>
                <a:effectLst/>
                <a:latin typeface="Calibri"/>
                <a:ea typeface="Calibri"/>
                <a:cs typeface="Calibri"/>
              </a:rPr>
              <a:t> na stronie </a:t>
            </a:r>
            <a:r>
              <a:rPr lang="pl" b="0" i="0" strike="noStrike" cap="none" spc="0" baseline="0" dirty="0">
                <a:solidFill>
                  <a:srgbClr val="000000"/>
                </a:solidFill>
                <a:effectLst/>
                <a:latin typeface="Calibri"/>
                <a:ea typeface="Calibri"/>
                <a:cs typeface="Calibri"/>
                <a:hlinkClick r:id="rId6" history="0"/>
              </a:rPr>
              <a:t>training.nepsi.eu</a:t>
            </a:r>
          </a:p>
        </p:txBody>
      </p:sp>
    </p:spTree>
    <p:extLst>
      <p:ext uri="{BB962C8B-B14F-4D97-AF65-F5344CB8AC3E}">
        <p14:creationId xmlns:p14="http://schemas.microsoft.com/office/powerpoint/2010/main" val="795431934"/>
      </p:ext>
    </p:extLst>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OS" val="Microsoft Windows NT 10.0"/>
  <p:tag name="AS_RELEASE_DATE" val="2017.10.31"/>
  <p:tag name="AS_TITLE" val="Aspose.Slides for Java"/>
  <p:tag name="AS_VERSION" val="17.10"/>
</p:tagLst>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NEPSI Training topic template v1 JF" id="{5EA84160-1248-B945-96E8-C19FFB39C2BD}" vid="{0058E9A8-62BA-8D4E-905C-CEA1055CCE57}"/>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Arial"/>
        <a:cs typeface="Arial"/>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Arial"/>
        <a:cs typeface="Arial"/>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BE8D432CE7244B409A76C38E51B114B2" ma:contentTypeVersion="22" ma:contentTypeDescription="Create a new document." ma:contentTypeScope="" ma:versionID="3b65d00cb17ade1f87e587b146520326">
  <xsd:schema xmlns:xsd="http://www.w3.org/2001/XMLSchema" xmlns:xs="http://www.w3.org/2001/XMLSchema" xmlns:p="http://schemas.microsoft.com/office/2006/metadata/properties" xmlns:ns2="6d9d7403-2d8c-4818-ae25-2c5629bc7330" xmlns:ns3="d8ecf516-e360-4672-81b9-68723bedb71f" targetNamespace="http://schemas.microsoft.com/office/2006/metadata/properties" ma:root="true" ma:fieldsID="5c659a0f85073eddfcef942c3a4ea0a4" ns2:_="" ns3:_="">
    <xsd:import namespace="6d9d7403-2d8c-4818-ae25-2c5629bc7330"/>
    <xsd:import namespace="d8ecf516-e360-4672-81b9-68723bedb71f"/>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DateTaken" minOccurs="0"/>
                <xsd:element ref="ns2:MediaServiceLocation" minOccurs="0"/>
                <xsd:element ref="ns3:SharedWithUsers" minOccurs="0"/>
                <xsd:element ref="ns3:SharedWithDetails" minOccurs="0"/>
                <xsd:element ref="ns2:MediaServiceOCR" minOccurs="0"/>
                <xsd:element ref="ns2:MediaServiceGenerationTime" minOccurs="0"/>
                <xsd:element ref="ns2:MediaServiceEventHashCode" minOccurs="0"/>
                <xsd:element ref="ns2:MediaServiceAutoKeyPoints" minOccurs="0"/>
                <xsd:element ref="ns2:MediaServiceKeyPoints" minOccurs="0"/>
                <xsd:element ref="ns2:MediaLengthInSeconds" minOccurs="0"/>
                <xsd:element ref="ns3:TaxCatchAll" minOccurs="0"/>
                <xsd:element ref="ns2:lcf76f155ced4ddcb4097134ff3c332f"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d9d7403-2d8c-4818-ae25-2c5629bc73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MediaServiceAutoTags" ma:internalName="MediaServiceAutoTags" ma:readOnly="true">
      <xsd:simpleType>
        <xsd:restriction base="dms:Text"/>
      </xsd:simpleType>
    </xsd:element>
    <xsd:element name="MediaServiceDateTaken" ma:index="11" nillable="true" ma:displayName="MediaServiceDateTaken" ma:hidden="true" ma:internalName="MediaServiceDateTaken" ma:readOnly="true">
      <xsd:simpleType>
        <xsd:restriction base="dms:Text"/>
      </xsd:simpleType>
    </xsd:element>
    <xsd:element name="MediaServiceLocation" ma:index="12" nillable="true" ma:displayName="MediaServiceLocation" ma:internalName="MediaServiceLocation" ma:readOnly="true">
      <xsd:simpleType>
        <xsd:restriction base="dms:Text"/>
      </xsd:simpleType>
    </xsd:element>
    <xsd:element name="MediaServiceOCR" ma:index="15" nillable="true" ma:displayName="MediaServiceOCR" ma:internalName="MediaServiceOCR" ma:readOnly="true">
      <xsd:simpleType>
        <xsd:restriction base="dms:Note">
          <xsd:maxLength value="255"/>
        </xsd:restriction>
      </xsd:simpleType>
    </xsd:element>
    <xsd:element name="MediaServiceGenerationTime" ma:index="16" nillable="true" ma:displayName="MediaServiceGenerationTime" ma:hidden="true" ma:internalName="MediaServiceGenerationTime" ma:readOnly="true">
      <xsd:simpleType>
        <xsd:restriction base="dms:Text"/>
      </xsd:simpleType>
    </xsd:element>
    <xsd:element name="MediaServiceEventHashCode" ma:index="17" nillable="true" ma:displayName="MediaServiceEventHashCode" ma:hidden="true" ma:internalName="MediaServiceEventHashCode" ma:readOnly="true">
      <xsd:simpleType>
        <xsd:restriction base="dms:Text"/>
      </xsd:simpleType>
    </xsd:element>
    <xsd:element name="MediaServiceAutoKeyPoints" ma:index="18" nillable="true" ma:displayName="MediaServiceAutoKeyPoints" ma:hidden="true" ma:internalName="MediaServiceAutoKeyPoints" ma:readOnly="true">
      <xsd:simpleType>
        <xsd:restriction base="dms:Note"/>
      </xsd:simpleType>
    </xsd:element>
    <xsd:element name="MediaServiceKeyPoints" ma:index="19" nillable="true" ma:displayName="KeyPoints" ma:internalName="MediaServiceKeyPoints" ma:readOnly="true">
      <xsd:simpleType>
        <xsd:restriction base="dms:Note">
          <xsd:maxLength value="255"/>
        </xsd:restriction>
      </xsd:simpleType>
    </xsd:element>
    <xsd:element name="MediaLengthInSeconds" ma:index="20" nillable="true" ma:displayName="Length (seconds)" ma:internalName="MediaLengthInSeconds" ma:readOnly="true">
      <xsd:simpleType>
        <xsd:restriction base="dms:Unknown"/>
      </xsd:simpleType>
    </xsd:element>
    <xsd:element name="lcf76f155ced4ddcb4097134ff3c332f" ma:index="23" nillable="true" ma:taxonomy="true" ma:internalName="lcf76f155ced4ddcb4097134ff3c332f" ma:taxonomyFieldName="MediaServiceImageTags" ma:displayName="Image Tags" ma:readOnly="false" ma:fieldId="{5cf76f15-5ced-4ddc-b409-7134ff3c332f}" ma:taxonomyMulti="true" ma:sspId="67db71fa-6225-4e5d-8d04-885ce7d9243e"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8ecf516-e360-4672-81b9-68723bedb71f" elementFormDefault="qualified">
    <xsd:import namespace="http://schemas.microsoft.com/office/2006/documentManagement/types"/>
    <xsd:import namespace="http://schemas.microsoft.com/office/infopath/2007/PartnerControls"/>
    <xsd:element name="SharedWithUsers" ma:index="13"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Shared With Details" ma:internalName="SharedWithDetails" ma:readOnly="true">
      <xsd:simpleType>
        <xsd:restriction base="dms:Note">
          <xsd:maxLength value="255"/>
        </xsd:restriction>
      </xsd:simpleType>
    </xsd:element>
    <xsd:element name="TaxCatchAll" ma:index="21" nillable="true" ma:displayName="Taxonomy Catch All Column" ma:hidden="true" ma:list="{0f5be016-a4e9-4ae4-99b5-de5d8d170bf1}" ma:internalName="TaxCatchAll" ma:showField="CatchAllData" ma:web="d8ecf516-e360-4672-81b9-68723bedb71f">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6d9d7403-2d8c-4818-ae25-2c5629bc7330">
      <Terms xmlns="http://schemas.microsoft.com/office/infopath/2007/PartnerControls"/>
    </lcf76f155ced4ddcb4097134ff3c332f>
    <TaxCatchAll xmlns="d8ecf516-e360-4672-81b9-68723bedb71f" xsi:nil="true"/>
  </documentManagement>
</p:properties>
</file>

<file path=customXml/itemProps1.xml><?xml version="1.0" encoding="utf-8"?>
<ds:datastoreItem xmlns:ds="http://schemas.openxmlformats.org/officeDocument/2006/customXml" ds:itemID="{3E9D9CC3-1A92-450F-A475-EF23AF4BCF49}">
  <ds:schemaRefs>
    <ds:schemaRef ds:uri="http://schemas.microsoft.com/sharepoint/v3/contenttype/forms"/>
  </ds:schemaRefs>
</ds:datastoreItem>
</file>

<file path=customXml/itemProps2.xml><?xml version="1.0" encoding="utf-8"?>
<ds:datastoreItem xmlns:ds="http://schemas.openxmlformats.org/officeDocument/2006/customXml" ds:itemID="{0D1A1629-231A-4DAE-97F8-13B6DF69ED9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d9d7403-2d8c-4818-ae25-2c5629bc7330"/>
    <ds:schemaRef ds:uri="d8ecf516-e360-4672-81b9-68723bedb71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7D545FEE-AD81-4023-B6AC-5CAEA335ED97}">
  <ds:schemaRefs>
    <ds:schemaRef ds:uri="http://purl.org/dc/elements/1.1/"/>
    <ds:schemaRef ds:uri="http://schemas.microsoft.com/office/2006/documentManagement/types"/>
    <ds:schemaRef ds:uri="http://schemas.microsoft.com/office/infopath/2007/PartnerControls"/>
    <ds:schemaRef ds:uri="http://schemas.openxmlformats.org/package/2006/metadata/core-properties"/>
    <ds:schemaRef ds:uri="http://schemas.microsoft.com/office/2006/metadata/properties"/>
    <ds:schemaRef ds:uri="6d9d7403-2d8c-4818-ae25-2c5629bc7330"/>
    <ds:schemaRef ds:uri="http://purl.org/dc/terms/"/>
    <ds:schemaRef ds:uri="d8ecf516-e360-4672-81b9-68723bedb71f"/>
    <ds:schemaRef ds:uri="http://www.w3.org/XML/1998/namespace"/>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62</TotalTime>
  <Words>909</Words>
  <Application>Microsoft Macintosh PowerPoint</Application>
  <PresentationFormat>Widescreen</PresentationFormat>
  <Paragraphs>84</Paragraphs>
  <Slides>12</Slides>
  <Notes>10</Notes>
  <HiddenSlides>1</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12</vt:i4>
      </vt:variant>
    </vt:vector>
  </HeadingPairs>
  <TitlesOfParts>
    <vt:vector size="19" baseType="lpstr">
      <vt:lpstr>.Apple Color Emoji UI</vt:lpstr>
      <vt:lpstr>Arial</vt:lpstr>
      <vt:lpstr>Calibri</vt:lpstr>
      <vt:lpstr>Futura Medium</vt:lpstr>
      <vt:lpstr>Helvetica</vt:lpstr>
      <vt:lpstr>Wingdings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Samuel Davies</dc:creator>
  <cp:lastModifiedBy>Carlo Arboit</cp:lastModifiedBy>
  <cp:revision>36</cp:revision>
  <dcterms:created xsi:type="dcterms:W3CDTF">2020-06-26T10:44:54Z</dcterms:created>
  <dcterms:modified xsi:type="dcterms:W3CDTF">2024-11-13T10:53:20Z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0x010100BE8D432CE7244B409A76C38E51B114B2</vt:lpwstr>
  </property>
</Properties>
</file>