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6259"/>
  </p:normalViewPr>
  <p:slideViewPr>
    <p:cSldViewPr snapToGrid="0" snapToObjects="1">
      <p:cViewPr varScale="1">
        <p:scale>
          <a:sx n="91" d="100"/>
          <a:sy n="91" d="100"/>
        </p:scale>
        <p:origin x="1824"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La exposición excesiva a la sílice cristalina respirable (SCR) puede provocar problemas graves de salud a largo plazo a los trabajadores. Por ello, es importante que todos los trabajadores estén informados sobre las buenas prácticas para limitar o eliminar su exposición al polvo de sílice.</a:t>
            </a:r>
          </a:p>
          <a:p>
            <a:endParaRPr lang="en-US"/>
          </a:p>
          <a:p>
            <a:r>
              <a:rPr lang="es" sz="1800" b="0" i="0" strike="noStrike" cap="none" spc="0" baseline="0">
                <a:solidFill>
                  <a:srgbClr val="000000"/>
                </a:solidFill>
                <a:effectLst/>
                <a:latin typeface="Calibri"/>
                <a:ea typeface="Calibri"/>
                <a:cs typeface="Calibri"/>
              </a:rPr>
              <a:t>Esta formación ofrece información y directrices sobre ventilación general para entornos que contienen sílice cristalina.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200" b="0" i="0" strike="noStrike" cap="none" spc="0" baseline="0">
                <a:solidFill>
                  <a:srgbClr val="000000"/>
                </a:solidFill>
                <a:effectLst/>
                <a:latin typeface="Calibri"/>
                <a:ea typeface="Calibri"/>
                <a:cs typeface="Calibri"/>
              </a:rPr>
              <a:t>La ventilación es una parte importante del mantenimiento de la calidad del aire dentro del entorno de trabajo. Un sistema de ventilación por extracción adecuado diseñado localmente es una de las maneras más efectivas de reducir la exposición al polvo de sílice cuando la generación de polvo no puede prevenirse mediante métodos de aislamiento o húmedos.</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 sz="1800" b="0" i="0" strike="noStrike" cap="none" spc="0" baseline="0">
                <a:solidFill>
                  <a:srgbClr val="000000"/>
                </a:solidFill>
                <a:effectLst/>
                <a:latin typeface="Calibri"/>
                <a:ea typeface="Calibri"/>
                <a:cs typeface="Calibri"/>
              </a:rPr>
              <a:t>Existen tres tipos principales de ventilación. La ventilación por extracción local generalmente se considera el tipo de ventilación más efectivo y debería usarse siempre que sea posible.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s" sz="1000" b="0" i="0" strike="noStrike" cap="none" spc="0" baseline="0">
                <a:solidFill>
                  <a:srgbClr val="000000"/>
                </a:solidFill>
                <a:effectLst/>
                <a:latin typeface="Helvetica"/>
                <a:ea typeface="Helvetica"/>
                <a:cs typeface="Helvetica"/>
              </a:rPr>
              <a:t>Este paquete de formación se ha desarrollado como parte de la Guía de Buenas Prácticas de NEPSI – Consulte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 sz="1400" b="1" i="0" strike="noStrike" cap="none" spc="0" baseline="0" dirty="0">
                <a:solidFill>
                  <a:srgbClr val="F6A317"/>
                </a:solidFill>
                <a:effectLst/>
                <a:latin typeface="Helvetica"/>
                <a:ea typeface="Helvetica"/>
                <a:cs typeface="Helvetica"/>
              </a:rPr>
              <a:t>FORMACIÓN DE BUENAS PRÁCTICAS </a:t>
            </a:r>
            <a:br>
              <a:rPr lang="es" sz="1400" b="1" i="0" strike="noStrike" cap="none" spc="0" baseline="0" dirty="0">
                <a:solidFill>
                  <a:srgbClr val="F6A317"/>
                </a:solidFill>
                <a:effectLst/>
                <a:latin typeface="Helvetica"/>
                <a:ea typeface="Helvetica"/>
                <a:cs typeface="Helvetica"/>
              </a:rPr>
            </a:br>
            <a:r>
              <a:rPr lang="es" sz="1400" b="1" i="0" strike="noStrike" cap="none" spc="0" baseline="0" dirty="0">
                <a:solidFill>
                  <a:srgbClr val="F6A317"/>
                </a:solidFill>
                <a:effectLst/>
                <a:latin typeface="Helvetica"/>
                <a:ea typeface="Helvetica"/>
                <a:cs typeface="Helvetica"/>
              </a:rPr>
              <a:t>PARA VENTILACIÓN Y SISTEMAS DE VENTILACIÓN</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889706" cy="1409377"/>
          </a:xfrm>
        </p:spPr>
        <p:txBody>
          <a:bodyPr anchor="t"/>
          <a:lstStyle/>
          <a:p>
            <a:r>
              <a:rPr lang="es" sz="3200" b="1" i="0" strike="noStrike" cap="none" spc="0" baseline="0" dirty="0">
                <a:solidFill>
                  <a:srgbClr val="FFFFFF"/>
                </a:solidFill>
                <a:effectLst/>
                <a:latin typeface="Helvetica"/>
                <a:ea typeface="Helvetica"/>
                <a:cs typeface="Helvetica"/>
              </a:rPr>
              <a:t>FORMACIÓN DE BUENAS PRÁCTICAS PARA VENTILACIÓN Y SISTEMAS DE VENTILACIÓN</a:t>
            </a:r>
          </a:p>
        </p:txBody>
      </p:sp>
      <p:sp>
        <p:nvSpPr>
          <p:cNvPr id="2" name="Rectangle 1">
            <a:extLst>
              <a:ext uri="{FF2B5EF4-FFF2-40B4-BE49-F238E27FC236}">
                <a16:creationId xmlns:a16="http://schemas.microsoft.com/office/drawing/2014/main" id="{0B4C9CAB-7986-7246-85DA-293E0C28CCC7}"/>
              </a:ext>
            </a:extLst>
          </p:cNvPr>
          <p:cNvSpPr/>
          <p:nvPr/>
        </p:nvSpPr>
        <p:spPr>
          <a:xfrm>
            <a:off x="7614138" y="346364"/>
            <a:ext cx="4259207" cy="849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PREÁMBULO (PARA EL INSTRUCTOR)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s-ES" sz="1800" dirty="0">
                <a:latin typeface="Helvetica"/>
                <a:cs typeface="Helvetica"/>
              </a:rPr>
              <a:t>Como parte de su formación para implementar las Buenas Prácticas de NEPSI, NEPSI ha desarrollado una serie de recursos formativos.</a:t>
            </a:r>
          </a:p>
          <a:p>
            <a:pPr>
              <a:lnSpc>
                <a:spcPts val="2400"/>
              </a:lnSpc>
            </a:pPr>
            <a:r>
              <a:rPr lang="es-ES" sz="1800" dirty="0">
                <a:latin typeface="Helvetica"/>
                <a:cs typeface="Helvetica"/>
              </a:rPr>
              <a:t>Cada paquete de formación en PowerPoint trata sobre un tema relevante para los trabajadores de todos los sectores que utilizan materiales que contienen sílice cristalina. Los paquetes proporcionan información sobre los riesgos de la exposición al polvo relacionados con el tema, junto con las buenas prácticas y medidas disponibles para reducirlos. El propósito de la formación es informar y formar a los trabajadores para que puedan utilizar las medidas de control de forma eficaz y reducir así su exposición a la sílice cristalina respirable (SCR) en su puesto de trabajo.</a:t>
            </a:r>
          </a:p>
          <a:p>
            <a:pPr>
              <a:lnSpc>
                <a:spcPts val="2400"/>
              </a:lnSpc>
            </a:pPr>
            <a:r>
              <a:rPr lang="es-ES" sz="1800" dirty="0">
                <a:latin typeface="Helvetica"/>
                <a:cs typeface="Helvetica"/>
              </a:rPr>
              <a:t>Use la plantilla en blanco y los marcadores de posición para añadir información adicional a este paquete de formación.</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IMPORTANTE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s" sz="1800" b="0" i="0" strike="noStrike" cap="none" spc="0" baseline="0" dirty="0">
                <a:solidFill>
                  <a:srgbClr val="000000"/>
                </a:solidFill>
                <a:effectLst/>
                <a:latin typeface="Helvetica"/>
                <a:ea typeface="Helvetica"/>
                <a:cs typeface="Helvetica"/>
              </a:rPr>
              <a:t>El contenido de la información de este PowerPoint de formación es de carácter orientativo e informativo. No se trata de una norma o reglamentación, y tampoco crea ninguna obligación legal ni altera las obligaciones existentes creadas por la legislación y las políticas.</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INTRODUCCIÓN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5711480" cy="3682369"/>
          </a:xfrm>
        </p:spPr>
        <p:txBody>
          <a:bodyPr/>
          <a:lstStyle/>
          <a:p>
            <a:pPr>
              <a:spcAft>
                <a:spcPts val="1000"/>
              </a:spcAft>
            </a:pPr>
            <a:r>
              <a:rPr lang="es" sz="1800" b="1" i="0" strike="noStrike" cap="none" spc="0" baseline="0" dirty="0">
                <a:solidFill>
                  <a:srgbClr val="000000"/>
                </a:solidFill>
                <a:effectLst/>
                <a:latin typeface="Helvetica"/>
                <a:ea typeface="Helvetica"/>
                <a:cs typeface="Helvetica"/>
              </a:rPr>
              <a:t>Aprender a protegerse a uno mismo contra los riesgos relacionados con el trabajo es una prioridad.</a:t>
            </a:r>
          </a:p>
          <a:p>
            <a:r>
              <a:rPr lang="es" sz="1800" b="0" i="0" strike="noStrike" cap="none" spc="0" baseline="0" dirty="0">
                <a:solidFill>
                  <a:srgbClr val="000000"/>
                </a:solidFill>
                <a:effectLst/>
                <a:latin typeface="Helvetica"/>
                <a:ea typeface="Helvetica"/>
                <a:cs typeface="Helvetica"/>
              </a:rPr>
              <a:t>En este PowerPoint de formación, le informaremos sobre:</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Los tres tipos de sistemas de ventilación que se usan para reducir la exposición de los trabajadores al polvo de sílice cristalina respirable (SCR)</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Buenas prácticas para ventilación</a:t>
            </a:r>
          </a:p>
          <a:p>
            <a:pPr marL="285750" indent="-285750">
              <a:buFont typeface="Arial" panose="020B0604020202020204" pitchFamily="34" charset="0"/>
              <a:buChar char="•"/>
            </a:pPr>
            <a:r>
              <a:rPr lang="es" sz="1800" b="0" i="0" strike="noStrike" cap="none" spc="0" baseline="0" dirty="0">
                <a:solidFill>
                  <a:srgbClr val="FF0000"/>
                </a:solidFill>
                <a:effectLst/>
                <a:latin typeface="Helvetica"/>
                <a:ea typeface="Helvetica"/>
                <a:cs typeface="Helvetica"/>
              </a:rPr>
              <a:t>Texto a rellenar por parte del formador – si ha añadido una diapositiva personalizada, inserte un breve resumen del material contextual</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TÉCNICAS DE CONTROL DEL POLVO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s" sz="1800" b="0" i="0" strike="noStrike" cap="none" spc="0" baseline="0" dirty="0">
                <a:solidFill>
                  <a:srgbClr val="000000"/>
                </a:solidFill>
                <a:effectLst/>
                <a:latin typeface="Helvetica"/>
                <a:ea typeface="Helvetica"/>
                <a:cs typeface="Helvetica"/>
              </a:rPr>
              <a:t>La ventilación (y la extracción) es una de las cinco principales técnicas de control de polvo.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84588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BUENA HIGIENE / LIMPIEZA</a:t>
            </a:r>
          </a:p>
          <a:p>
            <a:r>
              <a:rPr lang="es" sz="1200" b="0" i="0" strike="noStrike" cap="none" spc="0" baseline="0">
                <a:solidFill>
                  <a:srgbClr val="000000"/>
                </a:solidFill>
                <a:effectLst/>
                <a:latin typeface="Calibri"/>
                <a:ea typeface="Calibri"/>
                <a:cs typeface="Calibri"/>
              </a:rPr>
              <a:t>El lavado de la ropa de trabajo y la aspiración del polvo producido por los procesos evita la acumulación de polvo a lo largo del tiempo. Un lugar de trabajo limpio es un lugar seguro.</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CIERRE</a:t>
            </a:r>
          </a:p>
          <a:p>
            <a:pPr>
              <a:spcAft>
                <a:spcPts val="300"/>
              </a:spcAft>
            </a:pPr>
            <a:r>
              <a:rPr lang="es" sz="1200" b="0" i="0" strike="noStrike" cap="none" spc="0" baseline="0">
                <a:solidFill>
                  <a:srgbClr val="000000"/>
                </a:solidFill>
                <a:effectLst/>
                <a:latin typeface="Calibri"/>
                <a:ea typeface="Calibri"/>
                <a:cs typeface="Calibri"/>
              </a:rPr>
              <a:t>Llevar a cabo procesos que generen SCR en un entorno sellado evita la exposición al polvo en origen.</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3"/>
            <a:ext cx="2318300" cy="1346522"/>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EXTRACCIÓN / VENTILACIÓN</a:t>
            </a:r>
          </a:p>
          <a:p>
            <a:pPr>
              <a:spcAft>
                <a:spcPts val="300"/>
              </a:spcAft>
            </a:pPr>
            <a:r>
              <a:rPr lang="es" sz="1200" b="0" i="0" strike="noStrike" cap="none" spc="0" baseline="0" dirty="0">
                <a:solidFill>
                  <a:srgbClr val="000000"/>
                </a:solidFill>
                <a:effectLst/>
                <a:latin typeface="Calibri"/>
                <a:ea typeface="Calibri"/>
                <a:cs typeface="Calibri"/>
              </a:rPr>
              <a:t>Captar la SCR en origen, antes de que podamos estar expuestos, y sustituir el aire contaminado con aire limpio.</a:t>
            </a:r>
          </a:p>
          <a:p>
            <a:endParaRPr lang="en-US" dirty="0"/>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845884"/>
          </a:xfrm>
          <a:prstGeom prst="rect">
            <a:avLst/>
          </a:prstGeom>
          <a:noFill/>
        </p:spPr>
        <p:txBody>
          <a:bodyPr wrap="square" rtlCol="0">
            <a:spAutoFit/>
          </a:bodyPr>
          <a:lstStyle/>
          <a:p>
            <a:pPr>
              <a:spcAft>
                <a:spcPts val="300"/>
              </a:spcAft>
            </a:pPr>
            <a:r>
              <a:rPr lang="es" sz="1050" b="1" i="0" strike="noStrike" cap="none" spc="50" baseline="0" dirty="0">
                <a:solidFill>
                  <a:srgbClr val="EF9A2E"/>
                </a:solidFill>
                <a:effectLst/>
                <a:latin typeface="Futura Medium"/>
                <a:ea typeface="Futura Medium"/>
                <a:cs typeface="Futura Medium"/>
              </a:rPr>
              <a:t>EQUIPOS DE PROTECCIÓN</a:t>
            </a:r>
          </a:p>
          <a:p>
            <a:r>
              <a:rPr lang="es" sz="1200" b="0" i="0" strike="noStrike" cap="none" spc="0" baseline="0" dirty="0">
                <a:solidFill>
                  <a:srgbClr val="000000"/>
                </a:solidFill>
                <a:effectLst/>
                <a:latin typeface="Calibri"/>
                <a:ea typeface="Calibri"/>
                <a:cs typeface="Calibri"/>
              </a:rPr>
              <a:t>Los EPI (por ejemplo, las mascarillas), protegen a los trabajadores del polvo cuando todas las demás medidas de control son insuficientes para controlar los riesgos de exposición.</a:t>
            </a:r>
          </a:p>
          <a:p>
            <a:endParaRPr lang="en-US" dirty="0"/>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s" sz="1050" b="1" i="0" strike="noStrike" cap="none" spc="50" baseline="0">
                <a:solidFill>
                  <a:srgbClr val="EF9A2E"/>
                </a:solidFill>
                <a:effectLst/>
                <a:latin typeface="Futura Medium"/>
                <a:ea typeface="Futura Medium"/>
                <a:cs typeface="Futura Medium"/>
              </a:rPr>
              <a:t>AGUA</a:t>
            </a:r>
          </a:p>
          <a:p>
            <a:pPr>
              <a:spcAft>
                <a:spcPts val="300"/>
              </a:spcAft>
            </a:pPr>
            <a:r>
              <a:rPr lang="es" sz="1200" b="0" i="0" strike="noStrike" cap="none" spc="0" baseline="0">
                <a:solidFill>
                  <a:srgbClr val="000000"/>
                </a:solidFill>
                <a:effectLst/>
                <a:latin typeface="Calibri"/>
                <a:ea typeface="Calibri"/>
                <a:cs typeface="Calibri"/>
              </a:rPr>
              <a:t>Que los procesos se realicen en un entorno húmedo evita que el polvo se transporte por el aire, ya que el agua captura las partículas.</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s" sz="3200" b="1" i="0" strike="noStrike" cap="none" spc="0" baseline="0" dirty="0">
                <a:solidFill>
                  <a:srgbClr val="F6A317"/>
                </a:solidFill>
                <a:effectLst/>
                <a:latin typeface="Helvetica"/>
                <a:ea typeface="Helvetica"/>
                <a:cs typeface="Helvetica"/>
              </a:rPr>
              <a:t>RIESGOS DE ESTA ACTIVIDAD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6291771" cy="2938988"/>
          </a:xfrm>
        </p:spPr>
        <p:txBody>
          <a:bodyPr anchor="t"/>
          <a:lstStyle/>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El funcionamiento correcto de este equipo es esencial para protegernos contra la SCR.</a:t>
            </a:r>
          </a:p>
          <a:p>
            <a:pPr marL="342900" indent="-342900">
              <a:lnSpc>
                <a:spcPts val="2400"/>
              </a:lnSpc>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exposición a largo plazo a niveles altos de SCR puede causar enfermedades respiratorias incapacitantes.</a:t>
            </a:r>
          </a:p>
          <a:p>
            <a:pPr>
              <a:lnSpc>
                <a:spcPts val="2400"/>
              </a:lnSpc>
            </a:pPr>
            <a:r>
              <a:rPr lang="es" sz="1800" b="0" i="0" strike="noStrike" cap="none" spc="0" baseline="0" dirty="0">
                <a:solidFill>
                  <a:srgbClr val="000000"/>
                </a:solidFill>
                <a:effectLst/>
                <a:latin typeface="Helvetica"/>
                <a:ea typeface="Helvetica"/>
                <a:cs typeface="Helvetica"/>
              </a:rPr>
              <a:t>Es importante protegernos a diario de la exposición a este polvo transportado por el aire. </a:t>
            </a:r>
          </a:p>
          <a:p>
            <a:pPr>
              <a:lnSpc>
                <a:spcPts val="2400"/>
              </a:lnSpc>
            </a:pPr>
            <a:r>
              <a:rPr lang="es" sz="1800" b="0" i="0" strike="noStrike" cap="none" spc="0" baseline="0" dirty="0">
                <a:solidFill>
                  <a:srgbClr val="000000"/>
                </a:solidFill>
                <a:effectLst/>
                <a:latin typeface="Helvetica"/>
                <a:ea typeface="Helvetica"/>
                <a:cs typeface="Helvetica"/>
              </a:rPr>
              <a:t>Si seguimos ahora las siguientes buenas prácticas estamos protegiendo nuestra salud para el futuro.</a:t>
            </a:r>
          </a:p>
          <a:p>
            <a:pPr>
              <a:lnSpc>
                <a:spcPts val="2400"/>
              </a:lnSpc>
            </a:pPr>
            <a:r>
              <a:rPr lang="es" sz="1800" b="0" i="0" strike="noStrike" cap="none" spc="0" baseline="0" dirty="0">
                <a:solidFill>
                  <a:srgbClr val="000000"/>
                </a:solidFill>
                <a:effectLst/>
                <a:latin typeface="Helvetica"/>
                <a:ea typeface="Helvetica"/>
                <a:cs typeface="Helvetica"/>
              </a:rPr>
              <a:t>¿Cómo va a pasar su jubilación?</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6502787"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DE QUÉ FORMA LA VENTILACIÓN REDUCE LA SCR</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spcAft>
                <a:spcPts val="1000"/>
              </a:spcAft>
            </a:pPr>
            <a:r>
              <a:rPr lang="es" sz="1800" b="0" i="0" strike="noStrike" cap="none" spc="0" baseline="0" dirty="0">
                <a:solidFill>
                  <a:srgbClr val="000000"/>
                </a:solidFill>
                <a:effectLst/>
                <a:latin typeface="Helvetica"/>
                <a:ea typeface="Helvetica"/>
                <a:cs typeface="Helvetica"/>
              </a:rPr>
              <a:t>La ventilación se usa para reducir la exposición de los trabajadores a los polvos que se transportan por el aire, incluyendo la sílice cristalina.</a:t>
            </a:r>
          </a:p>
          <a:p>
            <a:pPr>
              <a:spcAft>
                <a:spcPts val="1000"/>
              </a:spcAft>
            </a:pPr>
            <a:r>
              <a:rPr lang="es" sz="1800" b="0" i="0" strike="noStrike" cap="none" spc="0" baseline="0" dirty="0">
                <a:solidFill>
                  <a:srgbClr val="000000"/>
                </a:solidFill>
                <a:effectLst/>
                <a:latin typeface="Helvetica"/>
                <a:ea typeface="Helvetica"/>
                <a:cs typeface="Helvetica"/>
              </a:rPr>
              <a:t>El propósito de los sistemas de ventilación es proteger a los trabajadores mediante:</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La captación del polvo transportado por el aire generado en los procesos de trabajo, antes de que se expongan a él.</a:t>
            </a:r>
          </a:p>
          <a:p>
            <a:pPr marL="285750" indent="-285750">
              <a:buFont typeface="Arial" panose="020B0604020202020204" pitchFamily="34" charset="0"/>
              <a:buChar char="•"/>
            </a:pPr>
            <a:r>
              <a:rPr lang="es" sz="1800" b="0" i="0" strike="noStrike" cap="none" spc="0" baseline="0" dirty="0">
                <a:solidFill>
                  <a:srgbClr val="000000"/>
                </a:solidFill>
                <a:effectLst/>
                <a:latin typeface="Helvetica"/>
                <a:ea typeface="Helvetica"/>
                <a:cs typeface="Helvetica"/>
              </a:rPr>
              <a:t>Asegurar la calidad segura del aire sustituyendo el aire contaminado por aire limpio.</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197611" y="5620834"/>
            <a:ext cx="5708614" cy="253916"/>
          </a:xfrm>
          <a:prstGeom prst="rect">
            <a:avLst/>
          </a:prstGeom>
          <a:noFill/>
        </p:spPr>
        <p:txBody>
          <a:bodyPr wrap="none" rtlCol="0">
            <a:spAutoFit/>
          </a:bodyPr>
          <a:lstStyle/>
          <a:p>
            <a:r>
              <a:rPr lang="es" sz="1050" b="0" i="0" strike="noStrike" cap="none" spc="0" baseline="0" dirty="0">
                <a:solidFill>
                  <a:srgbClr val="000000"/>
                </a:solidFill>
                <a:effectLst/>
                <a:latin typeface="Helvetica"/>
                <a:ea typeface="Helvetica"/>
                <a:cs typeface="Helvetica"/>
              </a:rPr>
              <a:t>El sistema de ventilación por extracción en la propia herramienta capta el polvo en el origen.</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TIPOS DE VENTILACIÓN</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5568139" cy="3682369"/>
          </a:xfrm>
        </p:spPr>
        <p:txBody>
          <a:bodyPr anchor="t"/>
          <a:lstStyle/>
          <a:p>
            <a:pPr>
              <a:spcAft>
                <a:spcPts val="1000"/>
              </a:spcAft>
            </a:pPr>
            <a:r>
              <a:rPr lang="es" sz="1800" b="0" i="0" strike="noStrike" cap="none" spc="0" baseline="0" dirty="0">
                <a:solidFill>
                  <a:srgbClr val="000000"/>
                </a:solidFill>
                <a:effectLst/>
                <a:latin typeface="Helvetica"/>
                <a:ea typeface="Helvetica"/>
                <a:cs typeface="Helvetica"/>
              </a:rPr>
              <a:t>Existen tres tipos de sistemas de ventilación con diferentes funciones:</a:t>
            </a:r>
          </a:p>
          <a:p>
            <a:pPr marL="285750" indent="-285750">
              <a:buFont typeface="Arial" panose="020B0604020202020204" pitchFamily="34" charset="0"/>
              <a:buChar char="•"/>
            </a:pPr>
            <a:r>
              <a:rPr lang="es" sz="1800" b="1" i="0" strike="noStrike" cap="none" spc="0" baseline="0" dirty="0">
                <a:solidFill>
                  <a:srgbClr val="000000"/>
                </a:solidFill>
                <a:effectLst/>
                <a:latin typeface="Helvetica"/>
                <a:ea typeface="Helvetica"/>
                <a:cs typeface="Helvetica"/>
              </a:rPr>
              <a:t>Ventilación natural:</a:t>
            </a:r>
            <a:r>
              <a:rPr lang="es" sz="1800" b="0" i="0" strike="noStrike" cap="none" spc="0" baseline="0" dirty="0">
                <a:solidFill>
                  <a:srgbClr val="000000"/>
                </a:solidFill>
                <a:effectLst/>
                <a:latin typeface="Helvetica"/>
                <a:ea typeface="Helvetica"/>
                <a:cs typeface="Helvetica"/>
              </a:rPr>
              <a:t> (por ejemplo, aire fresco de las ventanas, puertas, etc.) permite que fluya el aire, reduciendo de forma natural la concentración de los contaminantes aerotransportados.</a:t>
            </a:r>
          </a:p>
          <a:p>
            <a:pPr marL="285750" indent="-285750">
              <a:buFont typeface="Arial" panose="020B0604020202020204" pitchFamily="34" charset="0"/>
              <a:buChar char="•"/>
            </a:pPr>
            <a:r>
              <a:rPr lang="es" sz="1800" b="1" i="0" strike="noStrike" cap="none" spc="0" baseline="0" dirty="0">
                <a:solidFill>
                  <a:srgbClr val="000000"/>
                </a:solidFill>
                <a:effectLst/>
                <a:latin typeface="Helvetica"/>
                <a:ea typeface="Helvetica"/>
                <a:cs typeface="Helvetica"/>
              </a:rPr>
              <a:t>Ventiladores instalados en la pared:</a:t>
            </a:r>
            <a:r>
              <a:rPr lang="es" sz="1800" b="0" i="0" strike="noStrike" cap="none" spc="0" baseline="0" dirty="0">
                <a:solidFill>
                  <a:srgbClr val="000000"/>
                </a:solidFill>
                <a:effectLst/>
                <a:latin typeface="Helvetica"/>
                <a:ea typeface="Helvetica"/>
                <a:cs typeface="Helvetica"/>
              </a:rPr>
              <a:t> se usan para crear un flujo constante de aire, sustituyendo el aire contaminado por aire limpio.</a:t>
            </a:r>
          </a:p>
          <a:p>
            <a:pPr marL="285750" indent="-285750">
              <a:buFont typeface="Arial" panose="020B0604020202020204" pitchFamily="34" charset="0"/>
              <a:buChar char="•"/>
            </a:pPr>
            <a:r>
              <a:rPr lang="es" sz="1800" b="1" i="0" strike="noStrike" cap="none" spc="0" baseline="0" dirty="0">
                <a:solidFill>
                  <a:srgbClr val="000000"/>
                </a:solidFill>
                <a:effectLst/>
                <a:latin typeface="Helvetica"/>
                <a:ea typeface="Helvetica"/>
                <a:cs typeface="Helvetica"/>
              </a:rPr>
              <a:t>Ventilación por extracción: </a:t>
            </a:r>
            <a:r>
              <a:rPr lang="es" sz="1800" b="0" i="0" strike="noStrike" cap="none" spc="0" baseline="0" dirty="0">
                <a:solidFill>
                  <a:srgbClr val="000000"/>
                </a:solidFill>
                <a:effectLst/>
                <a:latin typeface="Helvetica"/>
                <a:ea typeface="Helvetica"/>
                <a:cs typeface="Helvetica"/>
              </a:rPr>
              <a:t>se usa para captar el polvo aerotransportado antes de que llegue a la zona de respiración de los trabajadores, para luego extraerlo de una forma segura.</a:t>
            </a:r>
          </a:p>
          <a:p>
            <a:pPr marL="285750" indent="-285750">
              <a:buFont typeface="Arial" panose="020B0604020202020204" pitchFamily="34" charset="0"/>
              <a:buChar char="•"/>
            </a:pPr>
            <a:endParaRPr lang="en-US" sz="1800" dirty="0"/>
          </a:p>
        </p:txBody>
      </p:sp>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srcRect/>
          <a:stretch/>
        </p:blipFill>
        <p:spPr>
          <a:xfrm>
            <a:off x="6351718" y="1949295"/>
            <a:ext cx="5419725" cy="4095749"/>
          </a:xfrm>
          <a:prstGeom prst="rect">
            <a:avLst/>
          </a:prstGeom>
        </p:spPr>
      </p:pic>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133510" cy="850900"/>
          </a:xfrm>
        </p:spPr>
        <p:txBody>
          <a:bodyPr/>
          <a:lstStyle/>
          <a:p>
            <a:pPr>
              <a:lnSpc>
                <a:spcPct val="100000"/>
              </a:lnSpc>
            </a:pPr>
            <a:r>
              <a:rPr lang="es" sz="3000" b="1" i="0" strike="noStrike" cap="none" spc="0" baseline="0" dirty="0">
                <a:solidFill>
                  <a:srgbClr val="F6A317"/>
                </a:solidFill>
                <a:effectLst/>
                <a:latin typeface="Helvetica"/>
                <a:ea typeface="Helvetica"/>
                <a:cs typeface="Helvetica"/>
              </a:rPr>
              <a:t>QUÉ HACER Y QUÉ NO HACER EN LA VENTILACIÓN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0708175" cy="3230407"/>
          </a:xfrm>
        </p:spPr>
        <p:txBody>
          <a:bodyPr/>
          <a:lstStyle/>
          <a:p>
            <a:r>
              <a:rPr lang="es" sz="1600" b="1" i="0" strike="noStrike" cap="none" spc="0" baseline="0" dirty="0">
                <a:solidFill>
                  <a:srgbClr val="000000"/>
                </a:solidFill>
                <a:effectLst/>
                <a:latin typeface="Helvetica"/>
                <a:ea typeface="Helvetica"/>
                <a:cs typeface="Helvetica"/>
              </a:rPr>
              <a:t>QUÉ HACER</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Usar sistemas de ventilación siempre que sea posible.</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Avisar de problemas y fallos relacionados con los sistemas de ventilación.</a:t>
            </a:r>
          </a:p>
          <a:p>
            <a:pPr marL="285750" indent="-285750">
              <a:spcAft>
                <a:spcPts val="1000"/>
              </a:spcAft>
              <a:buSzPct val="85000"/>
              <a:buFont typeface=".Apple Color Emoji UI"/>
              <a:buChar char="✅"/>
            </a:pPr>
            <a:r>
              <a:rPr lang="es" sz="1600" b="0" i="0" strike="noStrike" cap="none" spc="0" baseline="0" dirty="0">
                <a:solidFill>
                  <a:srgbClr val="FF0000"/>
                </a:solidFill>
                <a:effectLst/>
                <a:latin typeface="Helvetica"/>
                <a:ea typeface="Helvetica"/>
                <a:cs typeface="Helvetica"/>
              </a:rPr>
              <a:t>Texto para el instructor – Añada texto adicional sobre ventilación general adecuado a su contexto.</a:t>
            </a:r>
          </a:p>
          <a:p>
            <a:r>
              <a:rPr lang="es" sz="1600" b="1" i="0" strike="noStrike" cap="none" spc="0" baseline="0" dirty="0">
                <a:solidFill>
                  <a:srgbClr val="000000"/>
                </a:solidFill>
                <a:effectLst/>
                <a:latin typeface="Helvetica"/>
                <a:ea typeface="Helvetica"/>
                <a:cs typeface="Helvetica"/>
              </a:rPr>
              <a:t>QUÉ NO HACER</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Interferir en los sistemas de ventilación</a:t>
            </a:r>
          </a:p>
          <a:p>
            <a:pPr marL="285750" indent="-285750">
              <a:buSzPct val="85000"/>
              <a:buFont typeface=".Apple Color Emoji UI"/>
              <a:buChar char="❌"/>
            </a:pPr>
            <a:r>
              <a:rPr lang="es" sz="1600" b="0" i="0" strike="noStrike" cap="none" spc="0" baseline="0" dirty="0">
                <a:solidFill>
                  <a:srgbClr val="000000"/>
                </a:solidFill>
                <a:effectLst/>
                <a:latin typeface="Helvetica"/>
                <a:ea typeface="Helvetica"/>
                <a:cs typeface="Helvetica"/>
              </a:rPr>
              <a:t>Usar ventiladores portátiles que puedan entorpecer el flujo de aire alrededor de los sistemas de ventilación por extracción o que puedan alterar el polvo asentado y hacer que se convierta en aerotransportado.</a:t>
            </a:r>
          </a:p>
          <a:p>
            <a:pPr marL="285750" indent="-285750">
              <a:buSzPct val="85000"/>
              <a:buFont typeface=".Apple Color Emoji UI"/>
              <a:buChar char="❌"/>
            </a:pPr>
            <a:r>
              <a:rPr lang="es" sz="1600" b="0" i="0" strike="noStrike" cap="none" spc="0" baseline="0" dirty="0">
                <a:solidFill>
                  <a:srgbClr val="FF0000"/>
                </a:solidFill>
                <a:effectLst/>
                <a:latin typeface="Helvetica"/>
                <a:ea typeface="Helvetica"/>
                <a:cs typeface="Helvetica"/>
              </a:rPr>
              <a:t>Texto para el instructor – Añada texto adicional sobre ventilación general adecuado a su contexto.</a:t>
            </a:r>
          </a:p>
          <a:p>
            <a:pPr marL="285750" indent="-285750">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DIAPOSITIVA VACÍA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es" sz="1800" b="0" i="0" strike="noStrike" cap="none" spc="0" baseline="0" dirty="0">
                <a:solidFill>
                  <a:srgbClr val="000000"/>
                </a:solidFill>
                <a:effectLst/>
                <a:latin typeface="Helvetica"/>
                <a:ea typeface="Helvetica"/>
                <a:cs typeface="Helvetica"/>
              </a:rPr>
              <a:t>Use esta diapositiva para crear materiales personalizados de formación específicos para un entorno/contexto laboral en concreto.</a:t>
            </a:r>
          </a:p>
          <a:p>
            <a:pPr>
              <a:lnSpc>
                <a:spcPct val="100000"/>
              </a:lnSpc>
            </a:pPr>
            <a:r>
              <a:rPr lang="es" sz="1800" b="0" i="0" strike="noStrike" cap="none" spc="0" baseline="0" dirty="0">
                <a:solidFill>
                  <a:srgbClr val="000000"/>
                </a:solidFill>
                <a:effectLst/>
                <a:latin typeface="Helvetica"/>
                <a:ea typeface="Helvetica"/>
                <a:cs typeface="Helvetica"/>
              </a:rPr>
              <a:t>Para cambiar la imagen, haga clic con el botón derecho &gt; Cambiar imagen &gt; Desde el archivo.</a:t>
            </a:r>
          </a:p>
          <a:p>
            <a:pPr>
              <a:lnSpc>
                <a:spcPct val="100000"/>
              </a:lnSpc>
            </a:pPr>
            <a:r>
              <a:rPr lang="es" sz="1800" b="0" i="0" strike="noStrike" cap="none" spc="0" baseline="0" dirty="0">
                <a:solidFill>
                  <a:srgbClr val="000000"/>
                </a:solidFill>
                <a:effectLst/>
                <a:latin typeface="Helvetica"/>
                <a:ea typeface="Helvetica"/>
                <a:cs typeface="Helvetica"/>
              </a:rPr>
              <a:t>Para crear más diapositivas, haga clic en «Nueva diapositiva» en la pestaña de arriba.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CONCLUSIÓN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La ventilación es una parte fundamental del control del polvo y ayuda a mantener unos niveles seguros de calidad del aire.</a:t>
            </a:r>
          </a:p>
          <a:p>
            <a:pPr>
              <a:lnSpc>
                <a:spcPts val="2400"/>
              </a:lnSpc>
              <a:spcBef>
                <a:spcPts val="600"/>
              </a:spcBef>
              <a:spcAft>
                <a:spcPts val="1000"/>
              </a:spcAft>
            </a:pPr>
            <a:r>
              <a:rPr lang="es" sz="1800" b="0" i="0" strike="noStrike" cap="none" spc="0" baseline="0" dirty="0">
                <a:solidFill>
                  <a:srgbClr val="000000"/>
                </a:solidFill>
                <a:effectLst/>
                <a:latin typeface="Helvetica"/>
                <a:ea typeface="Helvetica"/>
                <a:cs typeface="Helvetica"/>
              </a:rPr>
              <a:t>Recuerde: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Use siempre sistemas de ventilación cuando sea posible.</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No interfiera en los sistemas de ventilación.</a:t>
            </a:r>
          </a:p>
          <a:p>
            <a:pPr marL="285750" indent="-285750">
              <a:lnSpc>
                <a:spcPts val="2400"/>
              </a:lnSpc>
              <a:spcBef>
                <a:spcPts val="600"/>
              </a:spcBef>
              <a:spcAft>
                <a:spcPts val="600"/>
              </a:spcAft>
              <a:buClr>
                <a:srgbClr val="F1B600"/>
              </a:buClr>
              <a:buSzPct val="120000"/>
              <a:buFont typeface="Wingdings" pitchFamily="2" charset="2"/>
              <a:buChar char="q"/>
            </a:pPr>
            <a:r>
              <a:rPr lang="es" sz="1800" b="0" i="0" strike="noStrike" cap="none" spc="0" baseline="0" dirty="0">
                <a:solidFill>
                  <a:srgbClr val="000000"/>
                </a:solidFill>
                <a:effectLst/>
                <a:latin typeface="Helvetica"/>
                <a:ea typeface="Helvetica"/>
                <a:cs typeface="Helvetica"/>
              </a:rPr>
              <a:t>Si sospecha que un sistema de ventilación no funciona correctamente, póngase en contacto con el jefe de planta.</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es" sz="3000" b="1" i="0" strike="noStrike" cap="none" spc="0" baseline="0" dirty="0">
                <a:solidFill>
                  <a:srgbClr val="F6A317"/>
                </a:solidFill>
                <a:effectLst/>
                <a:latin typeface="Helvetica"/>
                <a:ea typeface="Helvetica"/>
                <a:cs typeface="Helvetica"/>
              </a:rPr>
              <a:t>INFORMACIÓN ADICIONAL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3" history="0"/>
              </a:rPr>
              <a:t>Buenas prácticas para Ventilación General (Hoja de tareas 2.1.9)</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4" history="0"/>
              </a:rPr>
              <a:t>Guía de Buenas Prácticas de NEPSI</a:t>
            </a:r>
          </a:p>
          <a:p>
            <a:pPr marL="285750" indent="-285750">
              <a:lnSpc>
                <a:spcPts val="2300"/>
              </a:lnSpc>
              <a:spcBef>
                <a:spcPts val="600"/>
              </a:spcBef>
              <a:spcAft>
                <a:spcPts val="600"/>
              </a:spcAft>
              <a:buSzPct val="130000"/>
              <a:buFont typeface="Arial" panose="020B0604020202020204" pitchFamily="34" charset="0"/>
              <a:buChar char="•"/>
            </a:pPr>
            <a:r>
              <a:rPr lang="es" sz="1600" b="0" i="0" strike="noStrike" cap="none" spc="0" baseline="0">
                <a:solidFill>
                  <a:srgbClr val="000000"/>
                </a:solidFill>
                <a:effectLst/>
                <a:latin typeface="Helvetica"/>
                <a:ea typeface="Helvetica"/>
                <a:cs typeface="Helvetica"/>
                <a:hlinkClick r:id="rId5" history="0"/>
              </a:rPr>
              <a:t>Guía NEPSI para pymes</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es" b="0" i="0" strike="noStrike" cap="none" spc="0" baseline="0" dirty="0">
                <a:solidFill>
                  <a:srgbClr val="000000"/>
                </a:solidFill>
                <a:effectLst/>
                <a:latin typeface="Calibri"/>
                <a:ea typeface="Calibri"/>
                <a:cs typeface="Calibri"/>
              </a:rPr>
              <a:t>Consulte la </a:t>
            </a:r>
            <a:r>
              <a:rPr lang="es" b="1" i="0" strike="noStrike" cap="none" spc="0" baseline="0" dirty="0">
                <a:solidFill>
                  <a:srgbClr val="000000"/>
                </a:solidFill>
                <a:effectLst/>
                <a:latin typeface="Calibri"/>
                <a:ea typeface="Calibri"/>
                <a:cs typeface="Calibri"/>
              </a:rPr>
              <a:t>Plataforma de E-learning de NEPSI</a:t>
            </a:r>
            <a:r>
              <a:rPr lang="es" b="0" i="0" strike="noStrike" cap="none" spc="0" baseline="0" dirty="0">
                <a:solidFill>
                  <a:srgbClr val="000000"/>
                </a:solidFill>
                <a:effectLst/>
                <a:latin typeface="Calibri"/>
                <a:ea typeface="Calibri"/>
                <a:cs typeface="Calibri"/>
              </a:rPr>
              <a:t> en </a:t>
            </a:r>
            <a:r>
              <a:rPr lang="es" b="0" i="0" strike="noStrike" cap="none" spc="0" baseline="0" dirty="0">
                <a:solidFill>
                  <a:srgbClr val="000000"/>
                </a:solidFill>
                <a:effectLst/>
                <a:latin typeface="Calibri"/>
                <a:ea typeface="Calibri"/>
                <a:cs typeface="Calibri"/>
                <a:hlinkClick r:id="rId6" history="0"/>
              </a:rPr>
              <a:t>training.nepsi.eu</a:t>
            </a:r>
            <a:r>
              <a:rPr lang="es" b="0" i="0" strike="noStrike" cap="none" spc="0" baseline="0" dirty="0">
                <a:solidFill>
                  <a:srgbClr val="000000"/>
                </a:solidFill>
                <a:effectLst/>
                <a:latin typeface="Calibri"/>
                <a:ea typeface="Calibri"/>
                <a:cs typeface="Calibri"/>
              </a:rPr>
              <a:t> para obtener más recursos de formación sobre SCR.</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3.xml><?xml version="1.0" encoding="utf-8"?>
<ds:datastoreItem xmlns:ds="http://schemas.openxmlformats.org/officeDocument/2006/customXml" ds:itemID="{AED84CF8-85BB-47FF-B89C-E4A26E1D7F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22</TotalTime>
  <Words>1166</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26</cp:revision>
  <dcterms:created xsi:type="dcterms:W3CDTF">2020-06-24T14:34:32Z</dcterms:created>
  <dcterms:modified xsi:type="dcterms:W3CDTF">2024-11-13T11:48:06Z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