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78639" autoAdjust="0"/>
  </p:normalViewPr>
  <p:slideViewPr>
    <p:cSldViewPr snapToGrid="0">
      <p:cViewPr varScale="1">
        <p:scale>
          <a:sx n="95" d="100"/>
          <a:sy n="95" d="100"/>
        </p:scale>
        <p:origin x="130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s" sz="1200" b="0" i="0" strike="noStrike" cap="none" spc="0" baseline="0">
                <a:solidFill>
                  <a:srgbClr val="808080"/>
                </a:solidFill>
                <a:effectLst/>
                <a:latin typeface="Calibri"/>
                <a:ea typeface="Calibri"/>
                <a:cs typeface="Calibri"/>
              </a:rPr>
              <a:t>AVISO DE USO LEGÍTIMO: Este documento puede contener materiales protegidos, el uso de los cuales no siempre ha sido específicamente autorizado por el propietario de los derechos. Ponemos estos materiales a su disposición con el objetivo de ofrecerle un mayor conocimiento de los peligros que supone la sílice cristalina respirable (SCR).</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 </a:t>
            </a:r>
          </a:p>
          <a:p>
            <a:endParaRPr lang="en-US" sz="1200" b="0" i="0" u="none" strike="noStrike" kern="1200">
              <a:solidFill>
                <a:schemeClr val="tx1"/>
              </a:solidFill>
              <a:effectLst/>
              <a:latin typeface="+mn-lt"/>
              <a:ea typeface="+mn-ea"/>
              <a:cs typeface="+mn-cs"/>
            </a:endParaRPr>
          </a:p>
          <a:p>
            <a:r>
              <a:rPr lang="es" sz="1200" b="0" i="0" strike="noStrike" cap="none" spc="0" baseline="0">
                <a:solidFill>
                  <a:srgbClr val="000000"/>
                </a:solidFill>
                <a:effectLst/>
                <a:latin typeface="Calibri"/>
                <a:ea typeface="Calibri"/>
                <a:cs typeface="Calibri"/>
              </a:rPr>
              <a:t>Esta formación ofrece información básica sobre la sílice cristalina respirable (SCR).</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268789" y="429114"/>
            <a:ext cx="3548562"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es" sz="1400" b="1" i="0" strike="noStrike" cap="none" spc="0" baseline="0" dirty="0">
                <a:solidFill>
                  <a:srgbClr val="F6A317"/>
                </a:solidFill>
                <a:effectLst/>
                <a:latin typeface="Helvetica"/>
                <a:ea typeface="Helvetica"/>
                <a:cs typeface="Helvetica"/>
              </a:rPr>
              <a:t>INTRODUCCIÓN GENERAL A LA SÍLICE CRISTALINA RESPIRABLE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929435" cy="850900"/>
          </a:xfrm>
        </p:spPr>
        <p:txBody>
          <a:bodyPr anchor="t"/>
          <a:lstStyle/>
          <a:p>
            <a:pPr>
              <a:lnSpc>
                <a:spcPct val="100000"/>
              </a:lnSpc>
            </a:pPr>
            <a:r>
              <a:rPr lang="es" sz="3000" b="1" i="0" strike="noStrike" cap="none" spc="0" baseline="0" dirty="0">
                <a:solidFill>
                  <a:srgbClr val="FFFFFF"/>
                </a:solidFill>
                <a:effectLst/>
                <a:latin typeface="Helvetica"/>
                <a:ea typeface="Helvetica"/>
                <a:cs typeface="Helvetica"/>
              </a:rPr>
              <a:t>INTRODUCCIÓN GENERAL A LA SÍLICE CRISTALINA RESPIRABLE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3E625FF7-7075-E6C9-53D8-B7A8E2A11551}"/>
              </a:ext>
            </a:extLst>
          </p:cNvPr>
          <p:cNvSpPr/>
          <p:nvPr/>
        </p:nvSpPr>
        <p:spPr>
          <a:xfrm>
            <a:off x="7992533" y="254000"/>
            <a:ext cx="3877734" cy="850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ct val="100000"/>
              </a:lnSpc>
            </a:pPr>
            <a:r>
              <a:rPr lang="es-ES" sz="1800" dirty="0">
                <a:latin typeface="Helvetica"/>
                <a:cs typeface="Helvetica"/>
              </a:rPr>
              <a:t>Como parte de su formación para implementar las Buenas Prácticas de NEPSI, NEPSI ha desarrollado una serie de recursos formativos.</a:t>
            </a:r>
          </a:p>
          <a:p>
            <a:pPr>
              <a:lnSpc>
                <a:spcPct val="1000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ct val="100000"/>
              </a:lnSpc>
            </a:pPr>
            <a:r>
              <a:rPr lang="es-ES" sz="1800" dirty="0">
                <a:latin typeface="Helvetica"/>
                <a:cs typeface="Helvetica"/>
              </a:rPr>
              <a:t>Use la plantilla en blanco y los marcadores de posición para añadir información adicional a este paquete de formación.</a:t>
            </a:r>
            <a:endParaRPr lang="en-US" sz="1800" dirty="0"/>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ct val="100000"/>
              </a:lnSpc>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pPr>
              <a:lnSpc>
                <a:spcPct val="100000"/>
              </a:lnSpc>
            </a:pPr>
            <a:endParaRPr lang="en-US" sz="1800" b="1" dirty="0"/>
          </a:p>
          <a:p>
            <a:pPr>
              <a:lnSpc>
                <a:spcPct val="100000"/>
              </a:lnSpc>
            </a:pPr>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Cuándo se produce la sílice cristalina</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Actividades que generan sílice cristalina respirable (SCR)</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peligros de la SCR</a:t>
            </a:r>
          </a:p>
          <a:p>
            <a:pPr marL="285750" indent="-285750">
              <a:lnSpc>
                <a:spcPct val="1000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Cómo tratar la SCR en el trabajo</a:t>
            </a:r>
          </a:p>
          <a:p>
            <a:pPr>
              <a:lnSpc>
                <a:spcPct val="1000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a:xfrm>
            <a:off x="777245" y="1640901"/>
            <a:ext cx="4912356" cy="850900"/>
          </a:xfrm>
        </p:spPr>
        <p:txBody>
          <a:bodyPr/>
          <a:lstStyle/>
          <a:p>
            <a:r>
              <a:rPr lang="es" sz="3000" b="1" i="0" strike="noStrike" cap="none" spc="0" baseline="0" dirty="0">
                <a:solidFill>
                  <a:srgbClr val="F6A317"/>
                </a:solidFill>
                <a:effectLst/>
                <a:latin typeface="Helvetica"/>
                <a:ea typeface="Helvetica"/>
                <a:cs typeface="Helvetica"/>
              </a:rPr>
              <a:t>CUÁNDO SE PRODUCE LA SÍLICE CRISTALINA</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700"/>
              </a:lnSpc>
              <a:spcBef>
                <a:spcPts val="600"/>
              </a:spcBef>
              <a:spcAft>
                <a:spcPts val="1000"/>
              </a:spcAft>
              <a:defRPr/>
            </a:pPr>
            <a:r>
              <a:rPr lang="es" sz="1800" b="0" i="0" strike="noStrike" cap="none" spc="0" baseline="0" dirty="0">
                <a:solidFill>
                  <a:srgbClr val="000000"/>
                </a:solidFill>
                <a:effectLst/>
                <a:latin typeface="Helvetica"/>
                <a:ea typeface="Helvetica"/>
                <a:cs typeface="Helvetica"/>
              </a:rPr>
              <a:t>La sílice cristalina, en su forma de cuarzo mineral, se encuentra en diversos materiales como:</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Cuarcita Más del 95 %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Arena: Más del 90 %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Arenisca: Más del 90 %,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Sílex: Más del 90 %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Piedra arenisca: Más del 80 %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Lutita: entre el 40 y el 60 %</a:t>
            </a:r>
          </a:p>
          <a:p>
            <a:pPr marL="285750" indent="-285750">
              <a:lnSpc>
                <a:spcPts val="2700"/>
              </a:lnSpc>
              <a:spcBef>
                <a:spcPct val="0"/>
              </a:spcBef>
              <a:buFont typeface="Arial" panose="020B0604020202020204" pitchFamily="34" charset="0"/>
              <a:buChar char="•"/>
              <a:defRPr/>
            </a:pPr>
            <a:r>
              <a:rPr lang="es" sz="1800" b="0" i="0" strike="noStrike" cap="none" spc="0" baseline="0" dirty="0">
                <a:solidFill>
                  <a:srgbClr val="000000"/>
                </a:solidFill>
                <a:effectLst/>
                <a:latin typeface="Helvetica"/>
                <a:ea typeface="Helvetica"/>
                <a:cs typeface="Helvetica"/>
              </a:rPr>
              <a:t>Pizarra: hasta el 40 %</a:t>
            </a:r>
          </a:p>
          <a:p>
            <a:pPr>
              <a:lnSpc>
                <a:spcPts val="2300"/>
              </a:lnSpc>
              <a:spcBef>
                <a:spcPts val="600"/>
              </a:spcBef>
              <a:spcAft>
                <a:spcPts val="600"/>
              </a:spcAft>
              <a:defRPr/>
            </a:pPr>
            <a:endParaRPr lang="en-GB" sz="1800" dirty="0"/>
          </a:p>
          <a:p>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a:xfrm>
            <a:off x="777244" y="1640901"/>
            <a:ext cx="4980089" cy="850900"/>
          </a:xfrm>
        </p:spPr>
        <p:txBody>
          <a:bodyPr/>
          <a:lstStyle/>
          <a:p>
            <a:r>
              <a:rPr lang="es" sz="3000" b="1" i="0" strike="noStrike" cap="none" spc="0" baseline="0" dirty="0">
                <a:solidFill>
                  <a:srgbClr val="F6A317"/>
                </a:solidFill>
                <a:effectLst/>
                <a:latin typeface="Helvetica"/>
                <a:ea typeface="Helvetica"/>
                <a:cs typeface="Helvetica"/>
              </a:rPr>
              <a:t>PROCESOS QUE GENERAN POLVO</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5775957" cy="3333376"/>
          </a:xfrm>
        </p:spPr>
        <p:txBody>
          <a:bodyPr anchor="t"/>
          <a:lstStyle/>
          <a:p>
            <a:pPr>
              <a:lnSpc>
                <a:spcPts val="2300"/>
              </a:lnSpc>
              <a:spcBef>
                <a:spcPts val="600"/>
              </a:spcBef>
              <a:spcAft>
                <a:spcPts val="1200"/>
              </a:spcAft>
            </a:pPr>
            <a:r>
              <a:rPr lang="es" sz="1600" b="0" i="0" strike="noStrike" cap="none" spc="0" baseline="0" dirty="0">
                <a:solidFill>
                  <a:srgbClr val="000000"/>
                </a:solidFill>
                <a:effectLst/>
                <a:latin typeface="Helvetica"/>
                <a:ea typeface="Helvetica"/>
                <a:cs typeface="Helvetica"/>
              </a:rPr>
              <a:t>Cuando los materiales que contienen sílice cristalina son sometidos a diferentes procesos industriales de alta energía, se genera un polvo fino aerotransportado llamado sílice cristalina respirable (SCR). Estos procesos incluyen:</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Limpiado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Transporte</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Embolsado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Empaquetado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Triturado</a:t>
            </a:r>
          </a:p>
          <a:p>
            <a:pPr marL="285750" indent="-285750">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Molienda</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4293663" cy="2036575"/>
          </a:xfrm>
          <a:prstGeom prst="rect">
            <a:avLst/>
          </a:prstGeom>
        </p:spPr>
        <p:txBody>
          <a:bodyPr wrap="square">
            <a:spAutoFit/>
          </a:bodyPr>
          <a:lstStyle/>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Secado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Moldeado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Mezclado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Corte</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Serrado</a:t>
            </a:r>
          </a:p>
          <a:p>
            <a:pPr marL="285750" indent="-285750" algn="l">
              <a:lnSpc>
                <a:spcPts val="2300"/>
              </a:lnSpc>
              <a:spcBef>
                <a:spcPct val="0"/>
              </a:spcBef>
              <a:spcAft>
                <a:spcPts val="300"/>
              </a:spcAft>
              <a:buFont typeface="Arial" panose="020B0604020202020204" pitchFamily="34" charset="0"/>
              <a:buChar char="•"/>
            </a:pPr>
            <a:r>
              <a:rPr lang="es" sz="1600" b="0" i="0" strike="noStrike" cap="none" spc="0" baseline="0" dirty="0">
                <a:solidFill>
                  <a:srgbClr val="000000"/>
                </a:solidFill>
                <a:effectLst/>
                <a:latin typeface="Helvetica"/>
                <a:ea typeface="Helvetica"/>
                <a:cs typeface="Helvetica"/>
              </a:rPr>
              <a:t>Perforado </a:t>
            </a:r>
            <a:r>
              <a:rPr lang="es" sz="1600" b="0" i="0" strike="noStrike" cap="none" spc="0" baseline="0" dirty="0">
                <a:solidFill>
                  <a:srgbClr val="A6A6A6"/>
                </a:solidFill>
                <a:effectLst/>
                <a:latin typeface="Helvetica"/>
                <a:ea typeface="Helvetica"/>
                <a:cs typeface="Helvetica"/>
              </a:rPr>
              <a:t>(la lista no es exhaustiva)</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spcBef>
                <a:spcPts val="0"/>
              </a:spcBef>
            </a:pPr>
            <a:r>
              <a:rPr lang="es" sz="3000" b="1" i="0" strike="noStrike" cap="none" spc="0" baseline="0" dirty="0">
                <a:solidFill>
                  <a:srgbClr val="F6A317"/>
                </a:solidFill>
                <a:effectLst/>
                <a:latin typeface="Helvetica"/>
                <a:ea typeface="Helvetica"/>
                <a:cs typeface="Helvetica"/>
              </a:rPr>
              <a:t>SÍLICE, UN PELIGRO </a:t>
            </a:r>
          </a:p>
          <a:p>
            <a:pPr>
              <a:lnSpc>
                <a:spcPct val="100000"/>
              </a:lnSpc>
              <a:spcBef>
                <a:spcPts val="0"/>
              </a:spcBef>
            </a:pPr>
            <a:r>
              <a:rPr lang="es" sz="3000" b="1" i="0" strike="noStrike" cap="none" spc="0" baseline="0" dirty="0">
                <a:solidFill>
                  <a:srgbClr val="F6A317"/>
                </a:solidFill>
                <a:effectLst/>
                <a:latin typeface="Helvetica"/>
                <a:ea typeface="Helvetica"/>
                <a:cs typeface="Helvetica"/>
              </a:rPr>
              <a:t>PARA LA SALUD</a:t>
            </a:r>
          </a:p>
          <a:p>
            <a:pPr>
              <a:lnSpc>
                <a:spcPct val="100000"/>
              </a:lnSpc>
              <a:spcBef>
                <a:spcPts val="0"/>
              </a:spcBef>
            </a:pPr>
            <a:endParaRPr lang="en-US" sz="3000"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es" sz="1800" b="0" i="0" strike="noStrike" cap="none" spc="0" baseline="0" dirty="0">
                <a:solidFill>
                  <a:srgbClr val="000000"/>
                </a:solidFill>
                <a:effectLst/>
                <a:latin typeface="Helvetica"/>
                <a:ea typeface="Helvetica"/>
                <a:cs typeface="Helvetica"/>
              </a:rPr>
              <a:t>Cuando los materiales que contienen sílice cristalina se usan en procesos de alta energía (como el serrado o el perforado), se liberan partículas en forma de un polvo muy fino respirable (SCR), que es invisible a simple vista incluso en altas concentraciones.</a:t>
            </a:r>
          </a:p>
          <a:p>
            <a:pPr marL="0" indent="0">
              <a:lnSpc>
                <a:spcPts val="2400"/>
              </a:lnSpc>
              <a:buNone/>
            </a:pPr>
            <a:r>
              <a:rPr lang="es" sz="1800" b="0" i="0" strike="noStrike" cap="none" spc="0" baseline="0" dirty="0">
                <a:solidFill>
                  <a:srgbClr val="000000"/>
                </a:solidFill>
                <a:effectLst/>
                <a:latin typeface="Helvetica"/>
                <a:ea typeface="Helvetica"/>
                <a:cs typeface="Helvetica"/>
              </a:rPr>
              <a:t>La SCR es un peligro grave para la salud de los trabajadores.</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r>
              <a:rPr lang="es" sz="3000" b="1" i="0" strike="noStrike" cap="none" spc="0" baseline="0" dirty="0">
                <a:solidFill>
                  <a:srgbClr val="F6A317"/>
                </a:solidFill>
                <a:effectLst/>
                <a:latin typeface="Helvetica"/>
                <a:ea typeface="Helvetica"/>
                <a:cs typeface="Helvetica"/>
              </a:rPr>
              <a:t>LA SCR Y LA SILICOSIS</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618168" cy="3913709"/>
          </a:xfrm>
        </p:spPr>
        <p:txBody>
          <a:bodyPr anchor="t"/>
          <a:lstStyle/>
          <a:p>
            <a:pPr>
              <a:lnSpc>
                <a:spcPts val="2300"/>
              </a:lnSpc>
              <a:spcBef>
                <a:spcPts val="400"/>
              </a:spcBef>
              <a:spcAft>
                <a:spcPts val="400"/>
              </a:spcAft>
            </a:pPr>
            <a:r>
              <a:rPr lang="es" sz="1800" b="0" i="0" strike="noStrike" cap="none" spc="0" baseline="0" dirty="0">
                <a:solidFill>
                  <a:srgbClr val="000000"/>
                </a:solidFill>
                <a:effectLst/>
                <a:latin typeface="Helvetica"/>
                <a:ea typeface="Helvetica"/>
                <a:cs typeface="Helvetica"/>
              </a:rPr>
              <a:t>La exposición frecuente y excesiva a la SCR (generalmente durante muchos años) se ha demostrado que causa la silicosis y cáncer de pulmón:</a:t>
            </a:r>
          </a:p>
          <a:p>
            <a:pPr marL="285750" indent="-285750">
              <a:lnSpc>
                <a:spcPts val="2300"/>
              </a:lnSpc>
              <a:spcBef>
                <a:spcPts val="400"/>
              </a:spcBef>
              <a:spcAft>
                <a:spcPts val="4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silicosis se desarrolla mediante la inhalación de partículas finas de polvo en los pulmones, lo que produce dificultades respiratorias crónicas al cabo del tiempo y, en algunos casos, la muerte. </a:t>
            </a:r>
          </a:p>
          <a:p>
            <a:pPr marL="285750" indent="-285750">
              <a:lnSpc>
                <a:spcPts val="2300"/>
              </a:lnSpc>
              <a:spcBef>
                <a:spcPts val="400"/>
              </a:spcBef>
              <a:spcAft>
                <a:spcPts val="4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Hay diferentes etapas de la silicosis, desde «silicosis simple» a «fibrosis masiva progresiva» (FMP).</a:t>
            </a:r>
          </a:p>
          <a:p>
            <a:pPr marL="285750" indent="-285750">
              <a:lnSpc>
                <a:spcPts val="2300"/>
              </a:lnSpc>
              <a:spcBef>
                <a:spcPts val="400"/>
              </a:spcBef>
              <a:spcAft>
                <a:spcPts val="400"/>
              </a:spcAft>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estudios epidemiológicos muestran que la incidencia del cáncer de pulmón se ha incrementado especialmente en trabajadores con silicosis. </a:t>
            </a:r>
          </a:p>
          <a:p>
            <a:pPr>
              <a:spcBef>
                <a:spcPts val="400"/>
              </a:spcBef>
              <a:spcAft>
                <a:spcPts val="400"/>
              </a:spcAft>
            </a:pPr>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 sz="1200" b="0" i="0" strike="noStrike" cap="none" spc="0" baseline="0">
                <a:solidFill>
                  <a:srgbClr val="000000"/>
                </a:solidFill>
                <a:effectLst/>
                <a:latin typeface="Helvetica"/>
                <a:ea typeface="Helvetica"/>
                <a:cs typeface="Helvetica"/>
              </a:rPr>
              <a:t>Pulmones sanos</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es" sz="1200" b="0" i="0" strike="noStrike" cap="none" spc="0" baseline="0">
                <a:solidFill>
                  <a:srgbClr val="000000"/>
                </a:solidFill>
                <a:effectLst/>
                <a:latin typeface="Helvetica"/>
                <a:ea typeface="Helvetica"/>
                <a:cs typeface="Helvetica"/>
              </a:rPr>
              <a:t> Pulmones afectados por FMP</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3" y="1640901"/>
            <a:ext cx="7418489" cy="850900"/>
          </a:xfrm>
        </p:spPr>
        <p:txBody>
          <a:bodyPr/>
          <a:lstStyle/>
          <a:p>
            <a:r>
              <a:rPr lang="es" sz="3000" b="1" i="0" strike="noStrike" cap="none" spc="0" baseline="0" dirty="0">
                <a:solidFill>
                  <a:srgbClr val="F6A317"/>
                </a:solidFill>
                <a:effectLst/>
                <a:latin typeface="Helvetica"/>
                <a:ea typeface="Helvetica"/>
                <a:cs typeface="Helvetica"/>
              </a:rPr>
              <a:t>MINIMIZAR LA EXPOSICIÓN A LA SCR</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4" y="2190396"/>
            <a:ext cx="8325661"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spcAft>
                <a:spcPts val="600"/>
              </a:spcAft>
              <a:buNone/>
            </a:pPr>
            <a:r>
              <a:rPr lang="es" sz="1800" b="0" i="0" strike="noStrike" cap="none" spc="0" baseline="0" dirty="0">
                <a:solidFill>
                  <a:srgbClr val="000000"/>
                </a:solidFill>
                <a:effectLst/>
                <a:latin typeface="Helvetica"/>
                <a:ea typeface="Helvetica"/>
                <a:cs typeface="Helvetica"/>
              </a:rPr>
              <a:t>El riesgo de desarrollar una enfermedad pulmonar es totalmente evitable cuando se toman medidas de control y buenas prácticas. </a:t>
            </a:r>
          </a:p>
          <a:p>
            <a:pPr marL="0" indent="0">
              <a:lnSpc>
                <a:spcPts val="2300"/>
              </a:lnSpc>
              <a:spcBef>
                <a:spcPts val="600"/>
              </a:spcBef>
              <a:spcAft>
                <a:spcPts val="600"/>
              </a:spcAft>
              <a:buNone/>
            </a:pPr>
            <a:r>
              <a:rPr lang="es" sz="1800" b="0" i="0" strike="noStrike" cap="none" spc="0" baseline="0" dirty="0">
                <a:solidFill>
                  <a:srgbClr val="000000"/>
                </a:solidFill>
                <a:effectLst/>
                <a:latin typeface="Helvetica"/>
                <a:ea typeface="Helvetica"/>
                <a:cs typeface="Helvetica"/>
              </a:rPr>
              <a:t>Seguimos las Buenas Prácticas de NEPSI, que constan de cuatro pasos principales:</a:t>
            </a: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Evaluación de riesgos:</a:t>
            </a:r>
            <a:r>
              <a:rPr lang="es" sz="1800" b="0" i="0" strike="noStrike" cap="none" spc="0" baseline="0" dirty="0">
                <a:solidFill>
                  <a:srgbClr val="000000"/>
                </a:solidFill>
                <a:effectLst/>
                <a:latin typeface="Helvetica"/>
                <a:ea typeface="Helvetica"/>
                <a:cs typeface="Helvetica"/>
              </a:rPr>
              <a:t> Evaluar el riesgo de exposición.</a:t>
            </a: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Control:</a:t>
            </a:r>
            <a:r>
              <a:rPr lang="es" sz="1800" b="0" i="0" strike="noStrike" cap="none" spc="0" baseline="0" dirty="0">
                <a:solidFill>
                  <a:srgbClr val="000000"/>
                </a:solidFill>
                <a:effectLst/>
                <a:latin typeface="Helvetica"/>
                <a:ea typeface="Helvetica"/>
                <a:cs typeface="Helvetica"/>
              </a:rPr>
              <a:t> Decidir cómo controlar y prevenir la exposición.</a:t>
            </a: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Supervisión:</a:t>
            </a:r>
            <a:r>
              <a:rPr lang="es" sz="1800" b="0" i="0" strike="noStrike" cap="none" spc="0" baseline="0" dirty="0">
                <a:solidFill>
                  <a:srgbClr val="000000"/>
                </a:solidFill>
                <a:effectLst/>
                <a:latin typeface="Helvetica"/>
                <a:ea typeface="Helvetica"/>
                <a:cs typeface="Helvetica"/>
              </a:rPr>
              <a:t> Supervisar la efectividad de las medidas de control.</a:t>
            </a:r>
          </a:p>
          <a:p>
            <a:pPr marL="285750" indent="-285750">
              <a:lnSpc>
                <a:spcPct val="100000"/>
              </a:lnSpc>
              <a:spcBef>
                <a:spcPct val="0"/>
              </a:spcBef>
            </a:pPr>
            <a:r>
              <a:rPr lang="es" sz="1800" b="1" i="0" strike="noStrike" cap="none" spc="0" baseline="0" dirty="0">
                <a:solidFill>
                  <a:srgbClr val="000000"/>
                </a:solidFill>
                <a:effectLst/>
                <a:latin typeface="Helvetica"/>
                <a:ea typeface="Helvetica"/>
                <a:cs typeface="Helvetica"/>
              </a:rPr>
              <a:t>Formación:</a:t>
            </a:r>
            <a:r>
              <a:rPr lang="es" sz="1800" b="0" i="0" strike="noStrike" cap="none" spc="0" baseline="0" dirty="0">
                <a:solidFill>
                  <a:srgbClr val="000000"/>
                </a:solidFill>
                <a:effectLst/>
                <a:latin typeface="Helvetica"/>
                <a:ea typeface="Helvetica"/>
                <a:cs typeface="Helvetica"/>
              </a:rPr>
              <a:t> Proporcionar información, instrucción y formación.</a:t>
            </a:r>
            <a:endParaRPr lang="en-GB" sz="1800" dirty="0">
              <a:latin typeface="Helvetica" pitchFamily="2" charset="0"/>
            </a:endParaRPr>
          </a:p>
          <a:p>
            <a:pPr marL="0" indent="0">
              <a:lnSpc>
                <a:spcPct val="100000"/>
              </a:lnSpc>
              <a:buNone/>
            </a:pPr>
            <a:r>
              <a:rPr lang="es" sz="1800" b="1" i="0" strike="noStrike" cap="none" spc="0" baseline="0" dirty="0">
                <a:solidFill>
                  <a:srgbClr val="000000"/>
                </a:solidFill>
                <a:effectLst/>
                <a:latin typeface="Helvetica"/>
                <a:ea typeface="Helvetica"/>
                <a:cs typeface="Helvetica"/>
              </a:rPr>
              <a:t>NEPSI</a:t>
            </a:r>
            <a:r>
              <a:rPr lang="es" sz="1800" b="0" i="0" strike="noStrike" cap="none" spc="0" baseline="0" dirty="0">
                <a:solidFill>
                  <a:srgbClr val="000000"/>
                </a:solidFill>
                <a:effectLst/>
                <a:latin typeface="Helvetica"/>
                <a:ea typeface="Helvetica"/>
                <a:cs typeface="Helvetica"/>
              </a:rPr>
              <a:t> es el acrónimo de «European Network for Silica» (Red Europea de la Sílice), formada por las asociaciones sectoriales europeas de empleados y empleadores que firmaron el diálogo social «Acuerdo sobre la protección de la salud de los trabajadores para la adecuada manipulación y el buen uso de la sílice cristalina».</a:t>
            </a:r>
          </a:p>
          <a:p>
            <a:endParaRPr lang="en-US" sz="18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28581" cy="850900"/>
          </a:xfrm>
        </p:spPr>
        <p:txBody>
          <a:bodyPr/>
          <a:lstStyle/>
          <a:p>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Existen cinco técnicas principales de control del polvo que se usan para manejar la SCR y que forman parte de las Buenas Prácticas de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3"/>
            <a:ext cx="2327418"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s" sz="3000" b="1" i="0" strike="noStrike" cap="none" spc="0" baseline="0" dirty="0">
                <a:solidFill>
                  <a:srgbClr val="F6A317"/>
                </a:solidFill>
                <a:effectLst/>
                <a:latin typeface="Helvetica"/>
                <a:ea typeface="Helvetica"/>
                <a:cs typeface="Helvetica"/>
              </a:rPr>
              <a:t>MEDIDAS DE PROTECCIÓN CONTRA LA SCR QUE USAMOS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49599"/>
            <a:ext cx="5453624" cy="2895445"/>
          </a:xfrm>
        </p:spPr>
        <p:txBody>
          <a:bodyPr anchor="t"/>
          <a:lstStyle/>
          <a:p>
            <a:pPr>
              <a:lnSpc>
                <a:spcPct val="100000"/>
              </a:lnSpc>
            </a:pPr>
            <a:r>
              <a:rPr lang="es" sz="1800" b="0" i="0" strike="noStrike" cap="none" spc="0" baseline="0" dirty="0">
                <a:solidFill>
                  <a:srgbClr val="FF0000"/>
                </a:solidFill>
                <a:effectLst/>
                <a:latin typeface="Helvetica"/>
                <a:ea typeface="Helvetica"/>
                <a:cs typeface="Helvetica"/>
              </a:rPr>
              <a:t>Marcador para que los instructores incluyan información sobre la protección que necesitan los trabajadores para emplear en esta planta (por ejemplo, el interruptor de los sistemas de ventilación, el uso de EPI, etc.).</a:t>
            </a:r>
          </a:p>
          <a:p>
            <a:pPr>
              <a:lnSpc>
                <a:spcPct val="100000"/>
              </a:lnSpc>
            </a:pPr>
            <a:endParaRPr lang="en-US" sz="1800" dirty="0">
              <a:solidFill>
                <a:srgbClr val="FF0000"/>
              </a:solidFill>
              <a:cs typeface="Helvetica"/>
            </a:endParaRPr>
          </a:p>
          <a:p>
            <a:pPr>
              <a:lnSpc>
                <a:spcPct val="100000"/>
              </a:lnSpc>
            </a:pPr>
            <a:r>
              <a:rPr lang="es" sz="1800" b="0" i="0" strike="noStrike" cap="none" spc="0" baseline="0" dirty="0">
                <a:solidFill>
                  <a:srgbClr val="FF0000"/>
                </a:solidFill>
                <a:effectLst/>
                <a:latin typeface="Helvetica"/>
                <a:ea typeface="Helvetica"/>
                <a:cs typeface="Helvetica"/>
              </a:rPr>
              <a:t>*Considere incluir fotografías*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606624" cy="3682369"/>
          </a:xfrm>
        </p:spPr>
        <p:txBody>
          <a:bodyPr anchor="t"/>
          <a:lstStyle/>
          <a:p>
            <a:pPr>
              <a:lnSpc>
                <a:spcPts val="23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La SCR es un riesgo laboral que puede acarrear problemas de salud que supongan un cambio de vida, como la silicosis y el cáncer. Recuerde:</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La SCR es un riesgo grave para la salud de los trabajadores.</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Los riesgos de exposición se pueden prever aplicando las medidas de control adecuadas.</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En el lugar de trabajo las medidas de control deben estar presentes, ser sostenidas y utilizarse.</a:t>
            </a:r>
          </a:p>
          <a:p>
            <a:pPr marL="285750" indent="-285750">
              <a:lnSpc>
                <a:spcPts val="23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FF0000"/>
                </a:solidFill>
                <a:effectLst/>
                <a:latin typeface="Helvetica"/>
                <a:ea typeface="Helvetica"/>
                <a:cs typeface="Helvetica"/>
              </a:rPr>
              <a:t>El instructor puede añadir conclusiones contextuales.</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ts val="24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Desde</a:t>
            </a:r>
            <a:r>
              <a:rPr lang="es" sz="1800" b="0" i="0" strike="noStrike" cap="none" spc="0" dirty="0">
                <a:solidFill>
                  <a:srgbClr val="000000"/>
                </a:solidFill>
                <a:effectLst/>
                <a:latin typeface="Helvetica"/>
                <a:ea typeface="Helvetica"/>
                <a:cs typeface="Helvetica"/>
              </a:rPr>
              <a:t> </a:t>
            </a:r>
            <a:r>
              <a:rPr lang="es" sz="1800" b="0" i="0" strike="noStrike" cap="none" spc="0" baseline="0" dirty="0">
                <a:solidFill>
                  <a:srgbClr val="000000"/>
                </a:solidFill>
                <a:effectLst/>
                <a:latin typeface="Helvetica"/>
                <a:ea typeface="Helvetica"/>
                <a:cs typeface="Helvetica"/>
              </a:rPr>
              <a:t>el archivo.</a:t>
            </a:r>
          </a:p>
          <a:p>
            <a:pPr>
              <a:lnSpc>
                <a:spcPts val="24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200" b="1" i="0" strike="noStrike" cap="none" spc="0" baseline="0" dirty="0">
                <a:solidFill>
                  <a:srgbClr val="F6A317"/>
                </a:solidFill>
                <a:effectLst/>
                <a:latin typeface="Helvetica"/>
                <a:ea typeface="Helvetica"/>
                <a:cs typeface="Helvetica"/>
              </a:rPr>
              <a:t>RECUERDE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9348889" cy="850900"/>
          </a:xfrm>
        </p:spPr>
        <p:txBody>
          <a:bodyPr/>
          <a:lstStyle/>
          <a:p>
            <a:r>
              <a:rPr lang="es" sz="3000" b="1" i="0" strike="noStrike" cap="none" spc="0" baseline="0" dirty="0">
                <a:solidFill>
                  <a:srgbClr val="F6A317"/>
                </a:solidFill>
                <a:effectLst/>
                <a:latin typeface="Helvetica"/>
                <a:ea typeface="Helvetica"/>
                <a:cs typeface="Helvetica"/>
              </a:rPr>
              <a:t>MATERIALES DE FORMACIÓN ADICIONALES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Hojas de tareas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39770B0A-075C-46B2-912F-6F71BFAA19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58</TotalTime>
  <Words>1292</Words>
  <Application>Microsoft Macintosh PowerPoint</Application>
  <PresentationFormat>Widescreen</PresentationFormat>
  <Paragraphs>108</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27</cp:revision>
  <dcterms:created xsi:type="dcterms:W3CDTF">2020-07-21T15:14:21Z</dcterms:created>
  <dcterms:modified xsi:type="dcterms:W3CDTF">2024-11-13T11:48:47Z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