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ED6F0-F12C-450D-B6A4-8B1F831A2283}" v="20" dt="2022-09-21T15:57:42.345"/>
    <p1510:client id="{1E8C2694-770B-0945-884E-439F56319AFD}" v="1" dt="2020-12-09T20:31:24.619"/>
    <p1510:client id="{752C4495-6951-4D71-A95A-F3F887AF80D9}" v="8" dt="2022-09-21T16:30:12.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808080"/>
                </a:solidFill>
                <a:effectLst/>
                <a:latin typeface="Calibri"/>
                <a:ea typeface="Calibri"/>
                <a:cs typeface="Calibri"/>
              </a:rPr>
              <a:t>NAPOMENA O UPORABI: Ovaj dokument može sadržati materijale zaštićene autorskim pravima. Vlasnik autorskih prava nije nije specifično autorirao njihovu uporabu. Takve materijale činimo dostupnim u našim naporima da unaprijedimo razumijevanje opasnosti koje nosi kristalizirani silicijum koji se može udahnuti (RCS).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Pojačana izloženost kristaliziranom silicijumu koji se može udahnuti (RCS) </a:t>
            </a:r>
            <a:r>
              <a:rPr lang="hr" sz="1200" b="0" i="0" strike="noStrike" cap="none" spc="0" baseline="0">
                <a:solidFill>
                  <a:srgbClr val="000000"/>
                </a:solidFill>
                <a:effectLst/>
                <a:latin typeface="Calibri"/>
                <a:ea typeface="Calibri"/>
                <a:cs typeface="Calibri"/>
              </a:rPr>
              <a:t>može dovesti do ozbiljnih zdravstvenih problema </a:t>
            </a:r>
            <a:r>
              <a:rPr lang="hr" sz="1800" b="0" i="0" strike="noStrike" cap="none" spc="0" baseline="0">
                <a:solidFill>
                  <a:srgbClr val="000000"/>
                </a:solidFill>
                <a:effectLst/>
                <a:latin typeface="Calibri"/>
                <a:ea typeface="Calibri"/>
                <a:cs typeface="Calibri"/>
              </a:rPr>
              <a:t>na duže staze  Iz tog razloga važno je da svi radnici budu svjesni dobre prakse koje ograničavaju ili eliminiraju izloženost silikonskoj prašini. </a:t>
            </a:r>
          </a:p>
          <a:p>
            <a:endParaRPr lang="en-US" sz="1200" b="0" i="0" u="none" strike="noStrike" kern="1200">
              <a:solidFill>
                <a:schemeClr val="tx1"/>
              </a:solidFill>
              <a:effectLst/>
              <a:latin typeface="+mn-lt"/>
              <a:ea typeface="+mn-ea"/>
              <a:cs typeface="+mn-cs"/>
            </a:endParaRPr>
          </a:p>
          <a:p>
            <a:r>
              <a:rPr lang="hr" sz="1200" b="0" i="0" strike="noStrike" cap="none" spc="0" baseline="0">
                <a:solidFill>
                  <a:srgbClr val="000000"/>
                </a:solidFill>
                <a:effectLst/>
                <a:latin typeface="Calibri"/>
                <a:ea typeface="Calibri"/>
                <a:cs typeface="Calibri"/>
              </a:rPr>
              <a:t>Ova obuka pruža </a:t>
            </a:r>
            <a:r>
              <a:rPr lang="hr" sz="1800" b="0" i="0" strike="noStrike" cap="none" spc="0" baseline="0">
                <a:solidFill>
                  <a:srgbClr val="000000"/>
                </a:solidFill>
                <a:effectLst/>
                <a:latin typeface="Calibri"/>
                <a:ea typeface="Calibri"/>
                <a:cs typeface="Calibri"/>
              </a:rPr>
              <a:t>osnovne informacije </a:t>
            </a:r>
            <a:r>
              <a:rPr lang="hr" sz="1200" b="0" i="0" strike="noStrike" cap="none" spc="0" baseline="0">
                <a:solidFill>
                  <a:srgbClr val="000000"/>
                </a:solidFill>
                <a:effectLst/>
                <a:latin typeface="Calibri"/>
                <a:ea typeface="Calibri"/>
                <a:cs typeface="Calibri"/>
              </a:rPr>
              <a:t> o </a:t>
            </a:r>
            <a:r>
              <a:rPr lang="hr" sz="1800" b="0" i="0" strike="noStrike" cap="none" spc="0" baseline="0">
                <a:solidFill>
                  <a:srgbClr val="000000"/>
                </a:solidFill>
                <a:effectLst/>
                <a:latin typeface="Calibri"/>
                <a:ea typeface="Calibri"/>
                <a:cs typeface="Calibri"/>
              </a:rPr>
              <a:t>kristaliziranom silicijumu koji se može udahnuti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hr" sz="1400" b="1" i="0" strike="noStrike" cap="none" spc="0" baseline="0" dirty="0">
                <a:solidFill>
                  <a:srgbClr val="F6A317"/>
                </a:solidFill>
                <a:effectLst/>
                <a:latin typeface="Helvetica"/>
                <a:ea typeface="Helvetica"/>
                <a:cs typeface="Helvetica"/>
              </a:rPr>
              <a:t>OBUKA DOBRE PRAKSE ZA </a:t>
            </a:r>
            <a:br>
              <a:rPr lang="en-US" sz="1400" b="1" i="0" strike="noStrike" cap="none" spc="0" baseline="0" dirty="0">
                <a:solidFill>
                  <a:srgbClr val="F6A317"/>
                </a:solidFill>
                <a:effectLst/>
                <a:latin typeface="Helvetica"/>
                <a:ea typeface="Helvetica"/>
                <a:cs typeface="Helvetica"/>
              </a:rPr>
            </a:br>
            <a:r>
              <a:rPr lang="hr" sz="1400" b="1" i="0" strike="noStrike" cap="none" spc="0" baseline="0" dirty="0">
                <a:solidFill>
                  <a:srgbClr val="F6A317"/>
                </a:solidFill>
                <a:effectLst/>
                <a:latin typeface="Helvetica"/>
                <a:ea typeface="Helvetica"/>
                <a:cs typeface="Helvetica"/>
              </a:rPr>
              <a:t>SIJEČENJE, BRUŠENJE I PESKARENJE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a:t>
            </a:r>
            <a:br>
              <a:rPr lang="en-US" sz="2800" b="1" i="0" strike="noStrike" cap="none" spc="0" baseline="0" dirty="0">
                <a:solidFill>
                  <a:srgbClr val="FFFFFF"/>
                </a:solidFill>
                <a:effectLst/>
                <a:latin typeface="Helvetica"/>
                <a:ea typeface="Helvetica"/>
                <a:cs typeface="Helvetica"/>
              </a:rPr>
            </a:br>
            <a:r>
              <a:rPr lang="hr" sz="2800" b="1" i="0" strike="noStrike" cap="none" spc="0" baseline="0" dirty="0">
                <a:solidFill>
                  <a:srgbClr val="FFFFFF"/>
                </a:solidFill>
                <a:effectLst/>
                <a:latin typeface="Helvetica"/>
                <a:ea typeface="Helvetica"/>
                <a:cs typeface="Helvetica"/>
              </a:rPr>
              <a:t>SIJEČENJE, BRUŠENJE I PESKARENJE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880465" y="182880"/>
            <a:ext cx="4039986" cy="897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a:t>Kao dio obrazovnog koraka u primjeni NEPSI dobre prakse, Nepsi je razvio niz obrazovnih resursa.</a:t>
            </a:r>
          </a:p>
          <a:p>
            <a:pPr>
              <a:lnSpc>
                <a:spcPts val="2400"/>
              </a:lnSpc>
            </a:pPr>
            <a:r>
              <a:rPr lang="hr-HR" sz="1800"/>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a:t>Koristite prazne obrasce i rezervirana mjesta za dodatne informacije ako je to potrebno.</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pPr>
              <a:lnSpc>
                <a:spcPts val="2400"/>
              </a:lnSpc>
            </a:pPr>
            <a:r>
              <a:rPr lang="hr" sz="1800" b="1" i="0" strike="noStrike" cap="none" spc="0" baseline="0" dirty="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dirty="0">
                <a:solidFill>
                  <a:srgbClr val="000000"/>
                </a:solidFill>
                <a:effectLst/>
                <a:latin typeface="Helvetica"/>
                <a:ea typeface="Helvetica"/>
                <a:cs typeface="Helvetica"/>
              </a:rPr>
              <a:t>U ovoj PowerPoint obuci naučit ćete: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Gdje se pojavljuje kristalizirani </a:t>
            </a:r>
            <a:r>
              <a:rPr lang="hr" sz="1800" b="0" i="0" strike="noStrike" cap="none" spc="0" baseline="0" dirty="0" err="1">
                <a:solidFill>
                  <a:srgbClr val="000000"/>
                </a:solidFill>
                <a:effectLst/>
                <a:latin typeface="Helvetica"/>
                <a:ea typeface="Helvetica"/>
                <a:cs typeface="Helvetica"/>
              </a:rPr>
              <a:t>silicijum</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Aktivnosti koje generiraju stvaranje kristaliziranog </a:t>
            </a:r>
            <a:r>
              <a:rPr lang="hr" sz="1800" b="0" i="0" strike="noStrike" cap="none" spc="0" baseline="0" dirty="0" err="1">
                <a:solidFill>
                  <a:srgbClr val="000000"/>
                </a:solidFill>
                <a:effectLst/>
                <a:latin typeface="Helvetica"/>
                <a:ea typeface="Helvetica"/>
                <a:cs typeface="Helvetica"/>
              </a:rPr>
              <a:t>silicijuma</a:t>
            </a:r>
            <a:r>
              <a:rPr lang="hr" sz="1800" b="0" i="0" strike="noStrike" cap="none" spc="0" baseline="0" dirty="0">
                <a:solidFill>
                  <a:srgbClr val="000000"/>
                </a:solidFill>
                <a:effectLst/>
                <a:latin typeface="Helvetica"/>
                <a:ea typeface="Helvetica"/>
                <a:cs typeface="Helvetica"/>
              </a:rPr>
              <a:t> koji se može udahnuti (RCS)</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Opasnosti RCS-a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Kako rukovati RCS-om na poslu</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GDJE SE POJAVLJUJE KRISTALIZIRANI SILICIJUM</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hr" sz="1800" b="0" i="0" strike="noStrike" cap="none" spc="0" baseline="0" dirty="0">
                <a:solidFill>
                  <a:srgbClr val="000000"/>
                </a:solidFill>
                <a:effectLst/>
                <a:latin typeface="Helvetica"/>
                <a:ea typeface="Helvetica"/>
                <a:cs typeface="Helvetica"/>
              </a:rPr>
              <a:t>Kristalizirani silicijum u obliku minerala kvarca može se naći u brojnim materijalima, poput:</a:t>
            </a:r>
          </a:p>
          <a:p>
            <a:pPr marL="285750" indent="-285750">
              <a:lnSpc>
                <a:spcPts val="2400"/>
              </a:lnSpc>
              <a:spcBef>
                <a:spcPts val="600"/>
              </a:spcBef>
              <a:buFont typeface="Arial" panose="020B0604020202020204" pitchFamily="34" charset="0"/>
              <a:buChar char="•"/>
              <a:defRPr/>
            </a:pPr>
            <a:r>
              <a:rPr lang="hr" sz="1800" b="0" i="0" strike="noStrike" cap="none" spc="0" baseline="0" dirty="0">
                <a:solidFill>
                  <a:srgbClr val="000000"/>
                </a:solidFill>
                <a:effectLst/>
                <a:latin typeface="Helvetica"/>
                <a:ea typeface="Helvetica"/>
                <a:cs typeface="Helvetica"/>
              </a:rPr>
              <a:t>Kvarcit: Više od 95%</a:t>
            </a:r>
          </a:p>
          <a:p>
            <a:pPr marL="285750" indent="-285750">
              <a:lnSpc>
                <a:spcPts val="2400"/>
              </a:lnSpc>
              <a:spcBef>
                <a:spcPts val="600"/>
              </a:spcBef>
              <a:buFont typeface="Arial" panose="020B0604020202020204" pitchFamily="34" charset="0"/>
              <a:buChar char="•"/>
              <a:defRPr/>
            </a:pPr>
            <a:r>
              <a:rPr lang="hr" sz="1800" b="0" i="0" strike="noStrike" cap="none" spc="0" baseline="0" dirty="0">
                <a:solidFill>
                  <a:srgbClr val="000000"/>
                </a:solidFill>
                <a:effectLst/>
                <a:latin typeface="Helvetica"/>
                <a:ea typeface="Helvetica"/>
                <a:cs typeface="Helvetica"/>
              </a:rPr>
              <a:t>Pijesak: Više od 90%</a:t>
            </a:r>
          </a:p>
          <a:p>
            <a:pPr marL="285750" indent="-285750">
              <a:lnSpc>
                <a:spcPts val="2400"/>
              </a:lnSpc>
              <a:spcBef>
                <a:spcPts val="600"/>
              </a:spcBef>
              <a:buFont typeface="Arial" panose="020B0604020202020204" pitchFamily="34" charset="0"/>
              <a:buChar char="•"/>
              <a:defRPr/>
            </a:pPr>
            <a:r>
              <a:rPr lang="hr" sz="1800" b="0" i="0" strike="noStrike" cap="none" spc="0" baseline="0" dirty="0">
                <a:solidFill>
                  <a:srgbClr val="000000"/>
                </a:solidFill>
                <a:effectLst/>
                <a:latin typeface="Helvetica"/>
                <a:ea typeface="Helvetica"/>
                <a:cs typeface="Helvetica"/>
              </a:rPr>
              <a:t>Pješčar: Više od 90%</a:t>
            </a:r>
          </a:p>
          <a:p>
            <a:pPr marL="285750" indent="-285750">
              <a:lnSpc>
                <a:spcPts val="2400"/>
              </a:lnSpc>
              <a:spcBef>
                <a:spcPts val="600"/>
              </a:spcBef>
              <a:buFont typeface="Arial" panose="020B0604020202020204" pitchFamily="34" charset="0"/>
              <a:buChar char="•"/>
              <a:defRPr/>
            </a:pPr>
            <a:r>
              <a:rPr lang="hr" sz="1800" b="0" i="0" strike="noStrike" cap="none" spc="0" baseline="0" dirty="0">
                <a:solidFill>
                  <a:srgbClr val="000000"/>
                </a:solidFill>
                <a:effectLst/>
                <a:latin typeface="Helvetica"/>
                <a:ea typeface="Helvetica"/>
                <a:cs typeface="Helvetica"/>
              </a:rPr>
              <a:t>Kremen: Više od 90%</a:t>
            </a:r>
          </a:p>
          <a:p>
            <a:pPr marL="285750" indent="-285750">
              <a:lnSpc>
                <a:spcPts val="2400"/>
              </a:lnSpc>
              <a:spcBef>
                <a:spcPts val="600"/>
              </a:spcBef>
              <a:buFont typeface="Arial" panose="020B0604020202020204" pitchFamily="34" charset="0"/>
              <a:buChar char="•"/>
              <a:defRPr/>
            </a:pPr>
            <a:r>
              <a:rPr lang="hr" sz="1800" b="0" i="0" strike="noStrike" cap="none" spc="0" baseline="0" dirty="0">
                <a:solidFill>
                  <a:srgbClr val="000000"/>
                </a:solidFill>
                <a:effectLst/>
                <a:latin typeface="Helvetica"/>
                <a:ea typeface="Helvetica"/>
                <a:cs typeface="Helvetica"/>
              </a:rPr>
              <a:t>Šljunak: Više od 80%</a:t>
            </a:r>
          </a:p>
          <a:p>
            <a:pPr marL="285750" indent="-285750">
              <a:lnSpc>
                <a:spcPts val="2400"/>
              </a:lnSpc>
              <a:spcBef>
                <a:spcPts val="600"/>
              </a:spcBef>
              <a:buFont typeface="Arial" panose="020B0604020202020204" pitchFamily="34" charset="0"/>
              <a:buChar char="•"/>
              <a:defRPr/>
            </a:pPr>
            <a:r>
              <a:rPr lang="hr" sz="1800" b="0" i="0" strike="noStrike" cap="none" spc="0" baseline="0" dirty="0">
                <a:solidFill>
                  <a:srgbClr val="000000"/>
                </a:solidFill>
                <a:effectLst/>
                <a:latin typeface="Helvetica"/>
                <a:ea typeface="Helvetica"/>
                <a:cs typeface="Helvetica"/>
              </a:rPr>
              <a:t>Škriljac: između 40% i 60%</a:t>
            </a:r>
          </a:p>
          <a:p>
            <a:pPr marL="285750" indent="-285750">
              <a:lnSpc>
                <a:spcPts val="2400"/>
              </a:lnSpc>
              <a:spcBef>
                <a:spcPts val="600"/>
              </a:spcBef>
              <a:buFont typeface="Arial" panose="020B0604020202020204" pitchFamily="34" charset="0"/>
              <a:buChar char="•"/>
              <a:defRPr/>
            </a:pPr>
            <a:r>
              <a:rPr lang="hr" sz="1800" b="0" i="0" strike="noStrike" cap="none" spc="0" baseline="0" dirty="0">
                <a:solidFill>
                  <a:srgbClr val="000000"/>
                </a:solidFill>
                <a:effectLst/>
                <a:latin typeface="Helvetica"/>
                <a:ea typeface="Helvetica"/>
                <a:cs typeface="Helvetica"/>
              </a:rPr>
              <a:t>Križulj: do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PROCESI KOJI GENERIŠU PRAŠINU</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843690" cy="3333376"/>
          </a:xfrm>
        </p:spPr>
        <p:txBody>
          <a:bodyPr anchor="t"/>
          <a:lstStyle/>
          <a:p>
            <a:pPr>
              <a:lnSpc>
                <a:spcPts val="2300"/>
              </a:lnSpc>
              <a:spcBef>
                <a:spcPts val="600"/>
              </a:spcBef>
              <a:spcAft>
                <a:spcPts val="1200"/>
              </a:spcAft>
            </a:pPr>
            <a:r>
              <a:rPr lang="hr" sz="1600" b="0" i="0" strike="noStrike" cap="none" spc="0" baseline="0" dirty="0">
                <a:solidFill>
                  <a:srgbClr val="000000"/>
                </a:solidFill>
                <a:effectLst/>
                <a:latin typeface="Helvetica"/>
                <a:ea typeface="Helvetica"/>
                <a:cs typeface="Helvetica"/>
              </a:rPr>
              <a:t>Kada se materijali koji sadrže kristalizirani silicijum obrađuju kroz različite visokoenergetske industrijske procese, generira se fina prašina koja se podiže u zrak i naziva kristalizirani silicijum koji se može udahnuti (RCS). U te procese spadaju:</a:t>
            </a:r>
          </a:p>
          <a:p>
            <a:pPr marL="285750" indent="-285750">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Čišćenje</a:t>
            </a:r>
          </a:p>
          <a:p>
            <a:pPr marL="285750" indent="-285750">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Transport</a:t>
            </a:r>
          </a:p>
          <a:p>
            <a:pPr marL="285750" indent="-285750">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Stavljanje u vreće</a:t>
            </a:r>
          </a:p>
          <a:p>
            <a:pPr marL="285750" indent="-285750">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Pakovanje</a:t>
            </a:r>
          </a:p>
          <a:p>
            <a:pPr marL="285750" indent="-285750">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Razbijanje</a:t>
            </a:r>
          </a:p>
          <a:p>
            <a:pPr marL="285750" indent="-285750">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Brušenje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41687"/>
            <a:ext cx="4293663" cy="2036575"/>
          </a:xfrm>
          <a:prstGeom prst="rect">
            <a:avLst/>
          </a:prstGeom>
        </p:spPr>
        <p:txBody>
          <a:bodyPr wrap="square">
            <a:spAutoFit/>
          </a:bodyPr>
          <a:lstStyle/>
          <a:p>
            <a:pPr marL="285750" indent="-285750" algn="l">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Sušenje</a:t>
            </a:r>
          </a:p>
          <a:p>
            <a:pPr marL="285750" indent="-285750" algn="l">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Oblikovanje</a:t>
            </a:r>
          </a:p>
          <a:p>
            <a:pPr marL="285750" indent="-285750" algn="l">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Miksovanje</a:t>
            </a:r>
          </a:p>
          <a:p>
            <a:pPr marL="285750" indent="-285750" algn="l">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Siječenje</a:t>
            </a:r>
          </a:p>
          <a:p>
            <a:pPr marL="285750" indent="-285750" algn="l">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Testerisanje</a:t>
            </a:r>
          </a:p>
          <a:p>
            <a:pPr marL="285750" indent="-285750" algn="l">
              <a:lnSpc>
                <a:spcPts val="2300"/>
              </a:lnSpc>
              <a:spcBef>
                <a:spcPct val="0"/>
              </a:spcBef>
              <a:spcAft>
                <a:spcPts val="300"/>
              </a:spcAft>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rPr>
              <a:t>Bušenje </a:t>
            </a:r>
            <a:r>
              <a:rPr lang="hr" sz="1600" b="0" i="0" strike="noStrike" cap="none" spc="0" baseline="0" dirty="0">
                <a:solidFill>
                  <a:srgbClr val="A6A6A6"/>
                </a:solidFill>
                <a:effectLst/>
                <a:latin typeface="Helvetica"/>
                <a:ea typeface="Helvetica"/>
                <a:cs typeface="Helvetica"/>
              </a:rPr>
              <a:t>(spisak nije konačan)</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SILICIJUM – ZDRAVSTVENI </a:t>
            </a:r>
          </a:p>
          <a:p>
            <a:pPr>
              <a:lnSpc>
                <a:spcPct val="100000"/>
              </a:lnSpc>
              <a:spcBef>
                <a:spcPct val="0"/>
              </a:spcBef>
            </a:pPr>
            <a:r>
              <a:rPr lang="hr" sz="2800" b="1" i="0" strike="noStrike" cap="none" spc="0" baseline="0">
                <a:solidFill>
                  <a:srgbClr val="F6A317"/>
                </a:solidFill>
                <a:effectLst/>
                <a:latin typeface="Helvetica"/>
                <a:ea typeface="Helvetica"/>
                <a:cs typeface="Helvetica"/>
              </a:rPr>
              <a:t>RIZIK</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hr" sz="1800" b="0" i="0" strike="noStrike" cap="none" spc="0" baseline="0" dirty="0">
                <a:solidFill>
                  <a:srgbClr val="000000"/>
                </a:solidFill>
                <a:effectLst/>
                <a:latin typeface="Helvetica"/>
                <a:ea typeface="Helvetica"/>
                <a:cs typeface="Helvetica"/>
              </a:rPr>
              <a:t>Kada se materijali koji sadrže kristalizirani silicijum koriste u visokoenergetskim procesima (poput testerisanja ili bušenja), oslobađaju se čestice u vidu veoma fine prašine koja se može udahnuti (RCS), nevidljive golim okom čak i u visokoj koncentaciji</a:t>
            </a:r>
          </a:p>
          <a:p>
            <a:pPr marL="0" indent="0">
              <a:lnSpc>
                <a:spcPts val="2400"/>
              </a:lnSpc>
              <a:buNone/>
            </a:pPr>
            <a:r>
              <a:rPr lang="hr" sz="1800" b="0" i="0" strike="noStrike" cap="none" spc="0" baseline="0" dirty="0">
                <a:solidFill>
                  <a:srgbClr val="000000"/>
                </a:solidFill>
                <a:effectLst/>
                <a:latin typeface="Helvetica"/>
                <a:ea typeface="Helvetica"/>
                <a:cs typeface="Helvetica"/>
              </a:rPr>
              <a:t>RCS predstavlja ozbiljan rizik po zdravlje radnika</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RCS I SILIKOZA</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hr" sz="1800" b="0" i="0" strike="noStrike" cap="none" spc="0" baseline="0">
                <a:solidFill>
                  <a:srgbClr val="000000"/>
                </a:solidFill>
                <a:effectLst/>
                <a:latin typeface="Helvetica"/>
                <a:ea typeface="Helvetica"/>
                <a:cs typeface="Helvetica"/>
              </a:rPr>
              <a:t>Dokazano je da česta i prevelika izloženost RCS-u (obično tijekom više godina) izaziva silikozu i rak pluća:</a:t>
            </a:r>
          </a:p>
          <a:p>
            <a:pPr marL="285750" indent="-285750">
              <a:lnSpc>
                <a:spcPts val="2400"/>
              </a:lnSpc>
              <a:spcBef>
                <a:spcPts val="600"/>
              </a:spcBef>
              <a:spcAft>
                <a:spcPts val="600"/>
              </a:spcAft>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Silikoza se dobija udisanjem finih čestica prašine u pluća, što dovodi do kroničnih disajnih problema u kasnijem životu, a u nekim slučajevima i do smrti. </a:t>
            </a:r>
          </a:p>
          <a:p>
            <a:pPr marL="285750" indent="-285750">
              <a:lnSpc>
                <a:spcPts val="2400"/>
              </a:lnSpc>
              <a:spcBef>
                <a:spcPts val="600"/>
              </a:spcBef>
              <a:spcAft>
                <a:spcPts val="600"/>
              </a:spcAft>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Postoje različiti stupnjevi silikoze, od „jednostavne silikoze“ do „progresivne masivne fibroze“ (PMF).</a:t>
            </a:r>
          </a:p>
          <a:p>
            <a:pPr marL="285750" indent="-285750">
              <a:lnSpc>
                <a:spcPts val="2400"/>
              </a:lnSpc>
              <a:spcBef>
                <a:spcPts val="600"/>
              </a:spcBef>
              <a:spcAft>
                <a:spcPts val="600"/>
              </a:spcAft>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Epidemiološke studije su pokazale da su slučajevi raka pluća povećani naročito kod radnika sa silikozom. </a:t>
            </a:r>
          </a:p>
          <a:p>
            <a:pPr>
              <a:lnSpc>
                <a:spcPts val="2400"/>
              </a:lnSpc>
            </a:pPr>
            <a:endParaRPr lang="en-US" sz="180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hr" sz="1200" b="0" i="0" strike="noStrike" cap="none" spc="0" baseline="0">
                <a:solidFill>
                  <a:srgbClr val="000000"/>
                </a:solidFill>
                <a:effectLst/>
                <a:latin typeface="Helvetica"/>
                <a:ea typeface="Helvetica"/>
                <a:cs typeface="Helvetica"/>
              </a:rPr>
              <a:t>Zdrava pluća</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hr" sz="1200" b="0" i="0" strike="noStrike" cap="none" spc="0" baseline="0">
                <a:solidFill>
                  <a:srgbClr val="000000"/>
                </a:solidFill>
                <a:effectLst/>
                <a:latin typeface="Helvetica"/>
                <a:ea typeface="Helvetica"/>
                <a:cs typeface="Helvetica"/>
              </a:rPr>
              <a:t> Pluća zahvaćena PMF-om</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7452356" cy="850900"/>
          </a:xfrm>
        </p:spPr>
        <p:txBody>
          <a:bodyPr/>
          <a:lstStyle/>
          <a:p>
            <a:pPr>
              <a:lnSpc>
                <a:spcPct val="100000"/>
              </a:lnSpc>
              <a:spcBef>
                <a:spcPct val="0"/>
              </a:spcBef>
            </a:pPr>
            <a:r>
              <a:rPr lang="hr" sz="2800" b="1" i="0" strike="noStrike" cap="none" spc="0" baseline="0" dirty="0">
                <a:solidFill>
                  <a:srgbClr val="F6A317"/>
                </a:solidFill>
                <a:effectLst/>
                <a:latin typeface="Helvetica"/>
                <a:ea typeface="Helvetica"/>
                <a:cs typeface="Helvetica"/>
              </a:rPr>
              <a:t>MINIMALIZIRANJE IZLOŽENOSTI RCS-u</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hr" sz="1800" b="0" i="0" strike="noStrike" cap="none" spc="0" baseline="0" dirty="0">
                <a:solidFill>
                  <a:srgbClr val="000000"/>
                </a:solidFill>
                <a:effectLst/>
                <a:latin typeface="Helvetica"/>
                <a:ea typeface="Helvetica"/>
                <a:cs typeface="Helvetica"/>
              </a:rPr>
              <a:t>Kada se primjene kontrolne </a:t>
            </a:r>
            <a:r>
              <a:rPr lang="hr" sz="1800" dirty="0">
                <a:solidFill>
                  <a:srgbClr val="000000"/>
                </a:solidFill>
                <a:latin typeface="Helvetica"/>
                <a:ea typeface="Helvetica"/>
                <a:cs typeface="Helvetica"/>
              </a:rPr>
              <a:t>mjere </a:t>
            </a:r>
            <a:r>
              <a:rPr lang="hr" sz="1800" b="0" i="0" strike="noStrike" cap="none" spc="0" baseline="0" dirty="0">
                <a:solidFill>
                  <a:srgbClr val="000000"/>
                </a:solidFill>
                <a:effectLst/>
                <a:latin typeface="Helvetica"/>
                <a:ea typeface="Helvetica"/>
                <a:cs typeface="Helvetica"/>
              </a:rPr>
              <a:t>i dobra praksa, onda je moguće u </a:t>
            </a:r>
            <a:br>
              <a:rPr lang="en-US" sz="1800" b="0" i="0" strike="noStrike" cap="none" spc="0" baseline="0" dirty="0">
                <a:solidFill>
                  <a:srgbClr val="000000"/>
                </a:solidFill>
                <a:effectLst/>
                <a:latin typeface="Helvetica"/>
                <a:ea typeface="Helvetica"/>
                <a:cs typeface="Helvetica"/>
              </a:rPr>
            </a:br>
            <a:r>
              <a:rPr lang="hr" sz="1800" b="0" i="0" strike="noStrike" cap="none" spc="0" baseline="0" dirty="0">
                <a:solidFill>
                  <a:srgbClr val="000000"/>
                </a:solidFill>
                <a:effectLst/>
                <a:latin typeface="Helvetica"/>
                <a:ea typeface="Helvetica"/>
                <a:cs typeface="Helvetica"/>
              </a:rPr>
              <a:t>potpunosti spriječiti razvoj plućne bolesti.</a:t>
            </a:r>
            <a:r>
              <a:rPr lang="hr" sz="1800" dirty="0">
                <a:solidFill>
                  <a:srgbClr val="000000"/>
                </a:solidFill>
                <a:latin typeface="Helvetica"/>
                <a:ea typeface="Helvetica"/>
                <a:cs typeface="Helvetica"/>
              </a:rPr>
              <a:t> </a:t>
            </a:r>
            <a:endParaRPr lang="hr" sz="1800" b="0" i="0" strike="noStrike" cap="none" spc="0" baseline="0" dirty="0">
              <a:solidFill>
                <a:srgbClr val="000000"/>
              </a:solidFill>
              <a:effectLst/>
              <a:latin typeface="Helvetica"/>
              <a:ea typeface="Helvetica"/>
              <a:cs typeface="Helvetica"/>
            </a:endParaRPr>
          </a:p>
          <a:p>
            <a:pPr marL="0" indent="0">
              <a:lnSpc>
                <a:spcPts val="2400"/>
              </a:lnSpc>
              <a:spcBef>
                <a:spcPts val="600"/>
              </a:spcBef>
              <a:spcAft>
                <a:spcPts val="600"/>
              </a:spcAft>
              <a:buNone/>
            </a:pPr>
            <a:r>
              <a:rPr lang="hr" sz="1800" b="0" i="0" strike="noStrike" cap="none" spc="0" baseline="0" dirty="0">
                <a:solidFill>
                  <a:srgbClr val="000000"/>
                </a:solidFill>
                <a:effectLst/>
                <a:latin typeface="Helvetica"/>
                <a:ea typeface="Helvetica"/>
                <a:cs typeface="Helvetica"/>
              </a:rPr>
              <a:t>Mi sledimo NEPSI dobru praksu, koja ima četiri glavna koraka:</a:t>
            </a:r>
          </a:p>
          <a:p>
            <a:pPr marL="285750" indent="-285750">
              <a:lnSpc>
                <a:spcPts val="2400"/>
              </a:lnSpc>
              <a:spcBef>
                <a:spcPct val="0"/>
              </a:spcBef>
            </a:pPr>
            <a:r>
              <a:rPr lang="hr" sz="1800" b="1" i="0" strike="noStrike" cap="none" spc="0" baseline="0" dirty="0">
                <a:solidFill>
                  <a:srgbClr val="000000"/>
                </a:solidFill>
                <a:effectLst/>
                <a:latin typeface="Helvetica"/>
                <a:ea typeface="Helvetica"/>
                <a:cs typeface="Helvetica"/>
              </a:rPr>
              <a:t>Procjena rizika:</a:t>
            </a:r>
            <a:r>
              <a:rPr lang="hr" sz="1800" b="0" i="0" strike="noStrike" cap="none" spc="0" baseline="0" dirty="0">
                <a:solidFill>
                  <a:srgbClr val="000000"/>
                </a:solidFill>
                <a:effectLst/>
                <a:latin typeface="Helvetica"/>
                <a:ea typeface="Helvetica"/>
                <a:cs typeface="Helvetica"/>
              </a:rPr>
              <a:t> Procijenjivanje rizika izloženosti</a:t>
            </a:r>
          </a:p>
          <a:p>
            <a:pPr marL="285750" indent="-285750">
              <a:lnSpc>
                <a:spcPts val="2400"/>
              </a:lnSpc>
              <a:spcBef>
                <a:spcPct val="0"/>
              </a:spcBef>
            </a:pPr>
            <a:r>
              <a:rPr lang="hr" sz="1800" b="1" i="0" strike="noStrike" cap="none" spc="0" baseline="0" dirty="0">
                <a:solidFill>
                  <a:srgbClr val="000000"/>
                </a:solidFill>
                <a:effectLst/>
                <a:latin typeface="Helvetica"/>
                <a:ea typeface="Helvetica"/>
                <a:cs typeface="Helvetica"/>
              </a:rPr>
              <a:t>Kontrola:</a:t>
            </a:r>
            <a:r>
              <a:rPr lang="hr" sz="1800" b="0" i="0" strike="noStrike" cap="none" spc="0" baseline="0" dirty="0">
                <a:solidFill>
                  <a:srgbClr val="000000"/>
                </a:solidFill>
                <a:effectLst/>
                <a:latin typeface="Helvetica"/>
                <a:ea typeface="Helvetica"/>
                <a:cs typeface="Helvetica"/>
              </a:rPr>
              <a:t> Odlučivanje kako kontrolirati i sprječiti izloženost</a:t>
            </a:r>
          </a:p>
          <a:p>
            <a:pPr marL="285750" indent="-285750">
              <a:lnSpc>
                <a:spcPts val="2400"/>
              </a:lnSpc>
              <a:spcBef>
                <a:spcPct val="0"/>
              </a:spcBef>
            </a:pPr>
            <a:r>
              <a:rPr lang="hr" sz="1800" b="1" i="0" strike="noStrike" cap="none" spc="0" baseline="0" dirty="0">
                <a:solidFill>
                  <a:srgbClr val="000000"/>
                </a:solidFill>
                <a:effectLst/>
                <a:latin typeface="Helvetica"/>
                <a:ea typeface="Helvetica"/>
                <a:cs typeface="Helvetica"/>
              </a:rPr>
              <a:t>Nadzor:</a:t>
            </a:r>
            <a:r>
              <a:rPr lang="hr" sz="1800" b="0" i="0" strike="noStrike" cap="none" spc="0" baseline="0" dirty="0">
                <a:solidFill>
                  <a:srgbClr val="000000"/>
                </a:solidFill>
                <a:effectLst/>
                <a:latin typeface="Helvetica"/>
                <a:ea typeface="Helvetica"/>
                <a:cs typeface="Helvetica"/>
              </a:rPr>
              <a:t> Nadziranje učinkovitosti kontrolnih mjera</a:t>
            </a:r>
          </a:p>
          <a:p>
            <a:pPr marL="285750" indent="-285750">
              <a:lnSpc>
                <a:spcPts val="2400"/>
              </a:lnSpc>
              <a:spcBef>
                <a:spcPct val="0"/>
              </a:spcBef>
            </a:pPr>
            <a:r>
              <a:rPr lang="hr" sz="1800" b="1" i="0" strike="noStrike" cap="none" spc="0" baseline="0" dirty="0">
                <a:solidFill>
                  <a:srgbClr val="000000"/>
                </a:solidFill>
                <a:effectLst/>
                <a:latin typeface="Helvetica"/>
                <a:ea typeface="Helvetica"/>
                <a:cs typeface="Helvetica"/>
              </a:rPr>
              <a:t>Obuka:</a:t>
            </a:r>
            <a:r>
              <a:rPr lang="hr" sz="1800" b="0" i="0" strike="noStrike" cap="none" spc="0" baseline="0" dirty="0">
                <a:solidFill>
                  <a:srgbClr val="000000"/>
                </a:solidFill>
                <a:effectLst/>
                <a:latin typeface="Helvetica"/>
                <a:ea typeface="Helvetica"/>
                <a:cs typeface="Helvetica"/>
              </a:rPr>
              <a:t> Pružanje informacija, uputstava i obuke</a:t>
            </a:r>
          </a:p>
          <a:p>
            <a:pPr marL="0" indent="0">
              <a:lnSpc>
                <a:spcPts val="2400"/>
              </a:lnSpc>
              <a:buNone/>
            </a:pPr>
            <a:r>
              <a:rPr lang="hr" sz="1800" b="1" i="0" strike="noStrike" cap="none" spc="0" baseline="0" dirty="0">
                <a:solidFill>
                  <a:srgbClr val="000000"/>
                </a:solidFill>
                <a:effectLst/>
                <a:latin typeface="Helvetica"/>
                <a:ea typeface="Helvetica"/>
                <a:cs typeface="Helvetica"/>
              </a:rPr>
              <a:t>NEPSI</a:t>
            </a:r>
            <a:r>
              <a:rPr lang="hr" sz="1800" b="0" i="0" strike="noStrike" cap="none" spc="0" baseline="0" dirty="0">
                <a:solidFill>
                  <a:srgbClr val="000000"/>
                </a:solidFill>
                <a:effectLst/>
                <a:latin typeface="Helvetica"/>
                <a:ea typeface="Helvetica"/>
                <a:cs typeface="Helvetica"/>
              </a:rPr>
              <a:t> je skraćenica za „Evropsku mrežu za silicijum“ koju su osnovala sektorske udruge zaposlenih i poslodavaca, potpisivanjem socijalnoga dijaloga „Sporazum o zdravstvenoj zaštiti radnika kroz dobro upravljanje i korištenje kristaliziranog silicijuma“.</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Postoji pet glavnih tehnika kontrole prašine koje se koriste za </a:t>
            </a:r>
            <a:r>
              <a:rPr lang="hr" sz="1800" dirty="0">
                <a:solidFill>
                  <a:srgbClr val="000000"/>
                </a:solidFill>
                <a:latin typeface="Helvetica"/>
                <a:ea typeface="Helvetica"/>
                <a:cs typeface="Helvetica"/>
              </a:rPr>
              <a:t>reguliranje</a:t>
            </a:r>
            <a:r>
              <a:rPr lang="hr" sz="1800" b="0" i="0" strike="noStrike" cap="none" spc="0" baseline="0" dirty="0">
                <a:solidFill>
                  <a:srgbClr val="000000"/>
                </a:solidFill>
                <a:effectLst/>
                <a:latin typeface="Helvetica"/>
                <a:ea typeface="Helvetica"/>
                <a:cs typeface="Helvetica"/>
              </a:rPr>
              <a:t> RCS-a, a dio su NEPSI dobre prakse</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čistim.</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MJERE ZAŠTITE OD RCS-a KOJE KORISTIMO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hr" sz="1800" b="0" i="0" strike="noStrike" cap="none" spc="0" baseline="0">
                <a:solidFill>
                  <a:srgbClr val="FF0000"/>
                </a:solidFill>
                <a:effectLst/>
                <a:latin typeface="Helvetica"/>
                <a:ea typeface="Helvetica"/>
                <a:cs typeface="Helvetica"/>
              </a:rPr>
              <a:t>Mjesto za predavače da uključe informacije o zaštiti koju radnici moraju predueti na pojedinoj lokaciji (npr. uključe ventilacione sustave, koriste osobnu zaštitnu opremu idr.)</a:t>
            </a:r>
          </a:p>
          <a:p>
            <a:pPr>
              <a:lnSpc>
                <a:spcPts val="2400"/>
              </a:lnSpc>
            </a:pPr>
            <a:endParaRPr lang="en-US" sz="1800">
              <a:solidFill>
                <a:srgbClr val="FF0000"/>
              </a:solidFill>
              <a:cs typeface="Helvetica"/>
            </a:endParaRPr>
          </a:p>
          <a:p>
            <a:pPr>
              <a:lnSpc>
                <a:spcPts val="2400"/>
              </a:lnSpc>
            </a:pPr>
            <a:r>
              <a:rPr lang="hr" sz="1800" b="0" i="0" strike="noStrike" cap="none" spc="0" baseline="0">
                <a:solidFill>
                  <a:srgbClr val="FF0000"/>
                </a:solidFill>
                <a:effectLst/>
                <a:latin typeface="Helvetica"/>
                <a:ea typeface="Helvetica"/>
                <a:cs typeface="Helvetica"/>
              </a:rPr>
              <a:t>*Razmislite o ubacivanju fotografija*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RCS predstavlja rizik profesije koji može dovesti do zdravstvenih problema koji vam mogu </a:t>
            </a:r>
            <a:r>
              <a:rPr lang="hr" sz="1800">
                <a:solidFill>
                  <a:srgbClr val="000000"/>
                </a:solidFill>
                <a:latin typeface="Helvetica"/>
                <a:ea typeface="Helvetica"/>
                <a:cs typeface="Helvetica"/>
              </a:rPr>
              <a:t>promijeniti</a:t>
            </a:r>
            <a:r>
              <a:rPr lang="hr" sz="1800" b="0" i="0" strike="noStrike" cap="none" spc="0" baseline="0" dirty="0">
                <a:solidFill>
                  <a:srgbClr val="000000"/>
                </a:solidFill>
                <a:effectLst/>
                <a:latin typeface="Helvetica"/>
                <a:ea typeface="Helvetica"/>
                <a:cs typeface="Helvetica"/>
              </a:rPr>
              <a:t> život – poput silikoze i raka. Zapamtite: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a:solidFill>
                  <a:srgbClr val="000000"/>
                </a:solidFill>
                <a:effectLst/>
                <a:latin typeface="Helvetica"/>
                <a:ea typeface="Helvetica"/>
                <a:cs typeface="Helvetica"/>
              </a:rPr>
              <a:t>RCS je ozbiljan rizik po zdravlje radnika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Izloženost rizicima je potpuno </a:t>
            </a:r>
            <a:r>
              <a:rPr lang="hr" sz="1800">
                <a:solidFill>
                  <a:srgbClr val="000000"/>
                </a:solidFill>
                <a:latin typeface="Helvetica"/>
                <a:ea typeface="Helvetica"/>
                <a:cs typeface="Helvetica"/>
              </a:rPr>
              <a:t>sprječava</a:t>
            </a:r>
            <a:r>
              <a:rPr lang="hr" sz="1800" b="0" i="0" strike="noStrike" cap="none" spc="0" baseline="0" dirty="0">
                <a:solidFill>
                  <a:srgbClr val="000000"/>
                </a:solidFill>
                <a:effectLst/>
                <a:latin typeface="Helvetica"/>
                <a:ea typeface="Helvetica"/>
                <a:cs typeface="Helvetica"/>
              </a:rPr>
              <a:t> </a:t>
            </a:r>
            <a:r>
              <a:rPr lang="hr" sz="1800" dirty="0">
                <a:solidFill>
                  <a:srgbClr val="000000"/>
                </a:solidFill>
                <a:latin typeface="Helvetica"/>
                <a:ea typeface="Helvetica"/>
                <a:cs typeface="Helvetica"/>
              </a:rPr>
              <a:t>primjenom</a:t>
            </a:r>
            <a:r>
              <a:rPr lang="hr" sz="1800" b="0" i="0" strike="noStrike" cap="none" spc="0" baseline="0" dirty="0">
                <a:solidFill>
                  <a:srgbClr val="000000"/>
                </a:solidFill>
                <a:effectLst/>
                <a:latin typeface="Helvetica"/>
                <a:ea typeface="Helvetica"/>
                <a:cs typeface="Helvetica"/>
              </a:rPr>
              <a:t> odgovarajućih kontrolnih </a:t>
            </a:r>
            <a:r>
              <a:rPr lang="hr" sz="1800" dirty="0">
                <a:solidFill>
                  <a:srgbClr val="000000"/>
                </a:solidFill>
                <a:latin typeface="Helvetica"/>
                <a:ea typeface="Helvetica"/>
                <a:cs typeface="Helvetica"/>
              </a:rPr>
              <a:t>mjera</a:t>
            </a:r>
            <a:endParaRPr lang="hr"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Kontrolne </a:t>
            </a:r>
            <a:r>
              <a:rPr lang="hr" sz="1800" dirty="0">
                <a:solidFill>
                  <a:srgbClr val="000000"/>
                </a:solidFill>
                <a:latin typeface="Helvetica"/>
                <a:ea typeface="Helvetica"/>
                <a:cs typeface="Helvetica"/>
              </a:rPr>
              <a:t>mjere</a:t>
            </a:r>
            <a:r>
              <a:rPr lang="hr" sz="1800" b="0" i="0" strike="noStrike" cap="none" spc="0" baseline="0" dirty="0">
                <a:solidFill>
                  <a:srgbClr val="000000"/>
                </a:solidFill>
                <a:effectLst/>
                <a:latin typeface="Helvetica"/>
                <a:ea typeface="Helvetica"/>
                <a:cs typeface="Helvetica"/>
              </a:rPr>
              <a:t> moraju biti prisutne, održavane i korištene na radnom </a:t>
            </a:r>
            <a:r>
              <a:rPr lang="hr" sz="1800">
                <a:solidFill>
                  <a:srgbClr val="000000"/>
                </a:solidFill>
                <a:latin typeface="Helvetica"/>
                <a:ea typeface="Helvetica"/>
                <a:cs typeface="Helvetica"/>
              </a:rPr>
              <a:t>mjestu</a:t>
            </a:r>
            <a:r>
              <a:rPr lang="hr" sz="1800" b="0" i="0" strike="noStrike" cap="none" spc="0" baseline="0" dirty="0">
                <a:solidFill>
                  <a:srgbClr val="000000"/>
                </a:solidFill>
                <a:effectLst/>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a:solidFill>
                  <a:srgbClr val="FF0000"/>
                </a:solidFill>
                <a:effectLst/>
                <a:latin typeface="Helvetica"/>
                <a:ea typeface="Helvetica"/>
                <a:cs typeface="Helvetica"/>
              </a:rPr>
              <a:t>Predavač treba dodati zaključak</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ZAPAMTITE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314579"/>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svakodnevno štitimo sebe od izloženosti prašini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penziju?</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hr" sz="2800" b="1" i="0" strike="noStrike" cap="none" spc="0" baseline="0">
                <a:solidFill>
                  <a:srgbClr val="F6A317"/>
                </a:solidFill>
                <a:effectLst/>
                <a:latin typeface="Helvetica"/>
                <a:ea typeface="Helvetica"/>
                <a:cs typeface="Helvetica"/>
              </a:rPr>
              <a:t>DODATNI MATERIJALI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NEPSI liste sa zadacima</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5" history="0"/>
              </a:rPr>
              <a:t>NEPSI vodič za SME</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6"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C3B7FDA2-A841-4AF5-AE2D-C79B98C352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91</TotalTime>
  <Words>1028</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29</cp:revision>
  <dcterms:created xsi:type="dcterms:W3CDTF">2020-07-21T15:14:21Z</dcterms:created>
  <dcterms:modified xsi:type="dcterms:W3CDTF">2024-11-13T12:24:42Z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