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418ED3-E7C7-4A6A-8C6C-6159E0B51279}" v="8" dt="2022-09-21T16:32:14.276"/>
    <p1510:client id="{54DCC28B-3828-4027-8D97-DC09DBFF0A05}" v="21" dt="2022-09-21T15:59:42.047"/>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Pojačana izloženost kristaliziranom silicijumu koji se može udahnuti (RCS) može dovesti do ozbiljnih zdravstvenih problema na duže staze  Iz tog razloga važno je da svi radnici budu svjesni dobre prakse koje ograničavaju ili eliminiraju izloženost silikonskoj prašini.</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hr" sz="1200" b="0" i="0" strike="noStrike" cap="none" spc="0" baseline="0">
                <a:solidFill>
                  <a:srgbClr val="000000"/>
                </a:solidFill>
                <a:effectLst/>
                <a:latin typeface="Calibri"/>
                <a:ea typeface="Calibri"/>
                <a:cs typeface="Calibri"/>
              </a:rPr>
              <a:t>Ova obuka pruža vodič o održavanju, servisiranju i opravkama u okruženju koje koristi materijale koji sadrže kristalizirani silicijum</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200" b="0" i="0" strike="noStrike" cap="none" spc="0" baseline="0">
                <a:solidFill>
                  <a:srgbClr val="000000"/>
                </a:solidFill>
                <a:effectLst/>
                <a:latin typeface="Calibri"/>
                <a:ea typeface="Calibri"/>
                <a:cs typeface="Calibri"/>
              </a:rPr>
              <a:t>Od određenih zaposlenih i podugovarača – npr. montažera, električara, servisera i radnika – bit će traženo da sprovedu aktivnosti održavanja, servisiranja i opravki. Zaposleni mogu poduzeti nekoliko mjera da osiguraju da se te aktivnosti sprovedu bez uznemiravanja.</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dirty="0">
                <a:solidFill>
                  <a:srgbClr val="000000"/>
                </a:solidFill>
                <a:effectLst/>
                <a:latin typeface="Calibri"/>
                <a:ea typeface="Calibri"/>
                <a:cs typeface="Calibri"/>
              </a:rPr>
              <a:t>Radne oblasti su pune aktivnosti Porazmislite o faktorima okruženja ne bi li ste olakšali aktivnosti održavanja, servisiranja i </a:t>
            </a:r>
            <a:r>
              <a:rPr lang="hr" sz="1800" b="0" i="0" strike="noStrike" cap="none" spc="0" baseline="0" dirty="0" err="1">
                <a:solidFill>
                  <a:srgbClr val="000000"/>
                </a:solidFill>
                <a:effectLst/>
                <a:latin typeface="Calibri"/>
                <a:ea typeface="Calibri"/>
                <a:cs typeface="Calibri"/>
              </a:rPr>
              <a:t>opravki</a:t>
            </a:r>
            <a:r>
              <a:rPr lang="hr" sz="1800" b="0" i="0" strike="noStrike" cap="none" spc="0" baseline="0" dirty="0">
                <a:solidFill>
                  <a:srgbClr val="000000"/>
                </a:solidFill>
                <a:effectLst/>
                <a:latin typeface="Calibri"/>
                <a:ea typeface="Calibri"/>
                <a:cs typeface="Calibri"/>
              </a:rPr>
              <a:t>.</a:t>
            </a:r>
            <a:r>
              <a:rPr lang="hr" sz="1800" dirty="0">
                <a:solidFill>
                  <a:srgbClr val="000000"/>
                </a:solidFill>
                <a:latin typeface="Calibri"/>
                <a:ea typeface="Calibri"/>
                <a:cs typeface="Calibri"/>
              </a:rPr>
              <a:t> </a:t>
            </a:r>
            <a:endParaRPr lang="hr" sz="1800" b="0" i="0" strike="noStrike" cap="none" spc="0" baseline="0">
              <a:solidFill>
                <a:srgbClr val="000000"/>
              </a:solidFill>
              <a:effectLst/>
              <a:latin typeface="Calibri"/>
              <a:ea typeface="Calibri"/>
              <a:cs typeface="Calibri"/>
            </a:endParaRPr>
          </a:p>
          <a:p>
            <a:endParaRPr lang="en-US"/>
          </a:p>
          <a:p>
            <a:r>
              <a:rPr lang="hr" sz="1800" b="0" i="0" strike="noStrike" cap="none" spc="0" baseline="0" dirty="0">
                <a:solidFill>
                  <a:srgbClr val="000000"/>
                </a:solidFill>
                <a:effectLst/>
                <a:latin typeface="Calibri"/>
                <a:ea typeface="Calibri"/>
                <a:cs typeface="Calibri"/>
              </a:rPr>
              <a:t>Osigurajte da je radno </a:t>
            </a:r>
            <a:r>
              <a:rPr lang="hr" sz="1800" dirty="0">
                <a:solidFill>
                  <a:srgbClr val="000000"/>
                </a:solidFill>
                <a:latin typeface="Calibri"/>
                <a:ea typeface="Calibri"/>
                <a:cs typeface="Calibri"/>
              </a:rPr>
              <a:t>mjesto</a:t>
            </a:r>
            <a:r>
              <a:rPr lang="hr" sz="1800" b="0" i="0" strike="noStrike" cap="none" spc="0" baseline="0" dirty="0">
                <a:solidFill>
                  <a:srgbClr val="000000"/>
                </a:solidFill>
                <a:effectLst/>
                <a:latin typeface="Calibri"/>
                <a:ea typeface="Calibri"/>
                <a:cs typeface="Calibri"/>
              </a:rPr>
              <a:t> čisto, bez prosutih materijala, kao i da su sustavi za ekstrakciju uključeni i funkcionalni. Ovo će smanjiti rizik od povreda – čisto radno okruženje je sigurno okruženje.</a:t>
            </a:r>
          </a:p>
          <a:p>
            <a:endParaRPr lang="en-US"/>
          </a:p>
          <a:p>
            <a:r>
              <a:rPr lang="hr" sz="1800" b="0" i="0" strike="noStrike" cap="none" spc="0" baseline="0" dirty="0">
                <a:solidFill>
                  <a:srgbClr val="000000"/>
                </a:solidFill>
                <a:effectLst/>
                <a:latin typeface="Calibri"/>
                <a:ea typeface="Calibri"/>
                <a:cs typeface="Calibri"/>
              </a:rPr>
              <a:t>Postavljanje čistača traka na pokretnim trakama će smanjiti prosipanje.</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dirty="0">
                <a:solidFill>
                  <a:srgbClr val="000000"/>
                </a:solidFill>
                <a:effectLst/>
                <a:latin typeface="Calibri"/>
                <a:ea typeface="Calibri"/>
                <a:cs typeface="Calibri"/>
              </a:rPr>
              <a:t>Iako je izloženost prašini glavna briga za radnike, dodatne opasnosti mogu predstavljati rizike za one koji obavljaju održavanje, servisiranje i opravke. Prije početka ovih aktivnosti, uzmite u obzir rizike na licu </a:t>
            </a:r>
            <a:r>
              <a:rPr lang="hr" sz="1800">
                <a:solidFill>
                  <a:srgbClr val="000000"/>
                </a:solidFill>
                <a:latin typeface="Calibri"/>
                <a:ea typeface="Calibri"/>
                <a:cs typeface="Calibri"/>
              </a:rPr>
              <a:t>mjesta</a:t>
            </a:r>
            <a:r>
              <a:rPr lang="hr" sz="1800" b="0" i="0" strike="noStrike" cap="none" spc="0" baseline="0" dirty="0">
                <a:solidFill>
                  <a:srgbClr val="000000"/>
                </a:solidFill>
                <a:effectLst/>
                <a:latin typeface="Calibri"/>
                <a:ea typeface="Calibri"/>
                <a:cs typeface="Calibri"/>
              </a:rPr>
              <a:t> koji ne spadaju samo u rizik od izloženosti RCS-u.</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Ovaj video prikazuje dobru praksu održavanja, servisiranja i opravki.</a:t>
            </a:r>
          </a:p>
          <a:p>
            <a:endParaRPr lang="en-US"/>
          </a:p>
          <a:p>
            <a:r>
              <a:rPr lang="hr" sz="1200" b="0" i="0" strike="noStrike" cap="none" spc="0" baseline="0">
                <a:solidFill>
                  <a:srgbClr val="000000"/>
                </a:solidFill>
                <a:effectLst/>
                <a:latin typeface="Calibri"/>
                <a:ea typeface="Calibri"/>
                <a:cs typeface="Calibri"/>
              </a:rPr>
              <a:t>Pored slike videa, možete videti grafikon i crvenu liniju koji ilustruju koncentraciju prašine u mg/m3.</a:t>
            </a:r>
          </a:p>
          <a:p>
            <a:endParaRPr lang="en-GB" sz="1200" b="0" i="0" u="none" strike="noStrike" kern="1200">
              <a:solidFill>
                <a:schemeClr val="tx1"/>
              </a:solidFill>
              <a:effectLst/>
              <a:latin typeface="+mn-lt"/>
              <a:ea typeface="+mn-ea"/>
              <a:cs typeface="+mn-cs"/>
            </a:endParaRPr>
          </a:p>
          <a:p>
            <a:r>
              <a:rPr lang="hr" sz="1200" b="0" i="0" strike="noStrike" cap="none" spc="0" baseline="0">
                <a:solidFill>
                  <a:srgbClr val="000000"/>
                </a:solidFill>
                <a:effectLst/>
                <a:latin typeface="Calibri"/>
                <a:ea typeface="Calibri"/>
                <a:cs typeface="Calibri"/>
              </a:rPr>
              <a:t>Mjerenje koncentracije prašine ne tiče se samo kristaliziranog silicijuma koji se može udahnuti, već je zasnovano na polu-kvantitativnim merenjima. Nije ključna vrijednost koncentracije prašine, već relativna razlika između nivoa izloženosti tokom preporučene i ostale prakse.</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hr" sz="1200" b="0" i="0" strike="noStrike" cap="none" spc="0" baseline="0">
                <a:solidFill>
                  <a:srgbClr val="000000"/>
                </a:solidFill>
                <a:effectLst/>
                <a:latin typeface="Calibri"/>
                <a:ea typeface="Calibri"/>
                <a:cs typeface="Calibri"/>
              </a:rPr>
              <a:t>Aktivnosti održavanja, servisiranja i opravki su neophodne, rutinske procedure u svim industrijama. Proverite i primenite mjere da podržite radnike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r" sz="1000" b="0" i="0" strike="noStrike" cap="none" spc="0" baseline="0">
                <a:solidFill>
                  <a:srgbClr val="000000"/>
                </a:solidFill>
                <a:effectLst/>
                <a:latin typeface="Helvetica"/>
                <a:ea typeface="Helvetica"/>
                <a:cs typeface="Helvetica"/>
              </a:rPr>
              <a:t>Ova je obuka osmišljena kao dio NEPSI vodiča dobre prakse – posjetite,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8961119" y="429114"/>
            <a:ext cx="285623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r" sz="1400" b="1" i="0" strike="noStrike" cap="none" spc="0" baseline="0" dirty="0">
                <a:solidFill>
                  <a:srgbClr val="F6A317"/>
                </a:solidFill>
                <a:effectLst/>
                <a:latin typeface="Helvetica"/>
                <a:ea typeface="Helvetica"/>
                <a:cs typeface="Helvetica"/>
              </a:rPr>
              <a:t>OBUKA DOBRE PRAKSE ZA ODRŽAVANJE, SERVISIRANJE I OPRAVKE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5560799" cy="1691348"/>
          </a:xfrm>
        </p:spPr>
        <p:txBody>
          <a:bodyPr anchor="t"/>
          <a:lstStyle/>
          <a:p>
            <a:pPr>
              <a:lnSpc>
                <a:spcPct val="100000"/>
              </a:lnSpc>
            </a:pPr>
            <a:r>
              <a:rPr lang="hr" sz="2800" b="1" i="0" strike="noStrike" cap="none" spc="0" baseline="0" dirty="0">
                <a:solidFill>
                  <a:srgbClr val="FFFFFF"/>
                </a:solidFill>
                <a:effectLst/>
                <a:latin typeface="Helvetica"/>
                <a:ea typeface="Helvetica"/>
                <a:cs typeface="Helvetica"/>
              </a:rPr>
              <a:t>OBUKA DOBRE PRAKSE ZA ODRŽAVANJE, SERVISIRANJE I OPRAVKE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9036423" y="257175"/>
            <a:ext cx="2765051"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HR" sz="2800"/>
              <a:t>PREAMBULA (ZA PREDAVAČA)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r-HR" sz="1800" dirty="0">
                <a:latin typeface="Helvetica"/>
                <a:cs typeface="Helvetica"/>
              </a:rPr>
              <a:t>Kao dio obrazovnog koraka u primjeni NEPSI dobre prakse, Nepsi je razvio niz obrazovnih resursa.</a:t>
            </a:r>
          </a:p>
          <a:p>
            <a:pPr>
              <a:lnSpc>
                <a:spcPts val="2400"/>
              </a:lnSpc>
            </a:pPr>
            <a:r>
              <a:rPr lang="hr-HR" sz="1800" dirty="0">
                <a:latin typeface="Helvetica"/>
                <a:cs typeface="Helvetica"/>
              </a:rPr>
              <a:t>Svaka PowerPoint obuka pokriva temu relevantnu za radnike diljem svih industrija koje koriste materijale koji sadrže kristalizirani silicijum. Paketi pružaju informacije o rizicima izloženosti prašini u vezi s temom, dobrom praksom i mjerama koje su dostupne za njihovo reduciranje. </a:t>
            </a:r>
            <a:r>
              <a:rPr lang="hr-HR" sz="1800">
                <a:latin typeface="Helvetica"/>
                <a:cs typeface="Helvetica"/>
              </a:rPr>
              <a:t>Svrha obuke je da informira i obrazuje radnike ne bi li im pomogla da efikasno koriste kontrolne mjere i umanje sopstvenu izloženost kristaliziranom silicijumu koji se može udahnuti (RCS) na radnome mjestu.</a:t>
            </a:r>
          </a:p>
          <a:p>
            <a:pPr>
              <a:lnSpc>
                <a:spcPts val="2400"/>
              </a:lnSpc>
            </a:pPr>
            <a:r>
              <a:rPr lang="hr-HR" sz="1800" dirty="0">
                <a:latin typeface="Helvetica"/>
                <a:cs typeface="Helvetica"/>
              </a:rPr>
              <a:t>Koristite prazne obrasce i rezervirana mjesta za dodatne informacije ako je to potrebno.</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OBRATITE PAŽNJU</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lIns="91440" tIns="45720" rIns="91440" bIns="45720" anchor="t"/>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r" sz="1800" b="0" i="0" strike="noStrike" cap="none" spc="0" baseline="0" dirty="0">
                <a:solidFill>
                  <a:srgbClr val="000000"/>
                </a:solidFill>
                <a:effectLst/>
                <a:latin typeface="Helvetica"/>
                <a:ea typeface="Helvetica"/>
                <a:cs typeface="Helvetica"/>
              </a:rPr>
              <a:t>Informacije u ovoj PowerPoint prezentaciji</a:t>
            </a:r>
            <a:r>
              <a:rPr lang="hr" sz="1800" dirty="0">
                <a:solidFill>
                  <a:srgbClr val="000000"/>
                </a:solidFill>
                <a:latin typeface="Helvetica"/>
                <a:ea typeface="Helvetica"/>
                <a:cs typeface="Helvetica"/>
              </a:rPr>
              <a:t> </a:t>
            </a:r>
            <a:r>
              <a:rPr lang="hr" sz="1800" b="0" i="0" strike="noStrike" cap="none" spc="0" baseline="0" dirty="0">
                <a:solidFill>
                  <a:srgbClr val="000000"/>
                </a:solidFill>
                <a:effectLst/>
                <a:latin typeface="Helvetica"/>
                <a:ea typeface="Helvetica"/>
                <a:cs typeface="Helvetica"/>
              </a:rPr>
              <a:t>savjetodavne su prirode i informativnoga sadržaja. Ovo nije ni standard, ni regulativa, i ne stvara nove zakonske obveze, niti mijenja postojeće obveze na osnovu zdravstvenoga zakonodavstva i politike.</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Aft>
                <a:spcPts val="1000"/>
              </a:spcAft>
            </a:pPr>
            <a:r>
              <a:rPr lang="hr" sz="1800" b="1" i="0" strike="noStrike" cap="none" spc="0" baseline="0" dirty="0">
                <a:solidFill>
                  <a:srgbClr val="000000"/>
                </a:solidFill>
                <a:effectLst/>
                <a:latin typeface="Helvetica"/>
                <a:ea typeface="Helvetica"/>
                <a:cs typeface="Helvetica"/>
              </a:rPr>
              <a:t>Znanje kako se zaštiti od zdravstvenih rizika na poslu je prioritet.</a:t>
            </a:r>
          </a:p>
          <a:p>
            <a:pPr>
              <a:lnSpc>
                <a:spcPts val="2400"/>
              </a:lnSpc>
              <a:spcBef>
                <a:spcPts val="600"/>
              </a:spcBef>
            </a:pPr>
            <a:r>
              <a:rPr lang="hr" sz="1800" b="0" i="0" strike="noStrike" cap="none" spc="0" baseline="0" dirty="0">
                <a:solidFill>
                  <a:srgbClr val="000000"/>
                </a:solidFill>
                <a:effectLst/>
                <a:latin typeface="Helvetica"/>
                <a:ea typeface="Helvetica"/>
                <a:cs typeface="Helvetica"/>
              </a:rPr>
              <a:t>U ovoj obuci PowerPoint obuci naučit ćete:</a:t>
            </a:r>
          </a:p>
          <a:p>
            <a:pPr marL="285750" indent="-285750">
              <a:lnSpc>
                <a:spcPts val="2400"/>
              </a:lnSpc>
              <a:spcBef>
                <a:spcPts val="600"/>
              </a:spcBef>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Kako da minimalizirate izloženost štetnoj prašini kristaliziranog silicijuma koja se može udahnuti (RCS) kada obavljate održavanje, servisiranje ili opravke</a:t>
            </a:r>
          </a:p>
          <a:p>
            <a:pPr marL="285750" indent="-285750">
              <a:lnSpc>
                <a:spcPts val="2400"/>
              </a:lnSpc>
              <a:spcBef>
                <a:spcPts val="600"/>
              </a:spcBef>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Dodatni rizici na radnom mjestu</a:t>
            </a:r>
          </a:p>
          <a:p>
            <a:pPr marL="285750" indent="-285750">
              <a:lnSpc>
                <a:spcPts val="2400"/>
              </a:lnSpc>
              <a:spcBef>
                <a:spcPts val="600"/>
              </a:spcBef>
              <a:buFont typeface="Arial" panose="020B0604020202020204" pitchFamily="34" charset="0"/>
              <a:buChar char="•"/>
            </a:pPr>
            <a:r>
              <a:rPr lang="hr" sz="1800" b="0" i="0" strike="noStrike" cap="none" spc="0" baseline="0" dirty="0">
                <a:solidFill>
                  <a:srgbClr val="FF0000"/>
                </a:solidFill>
                <a:effectLst/>
                <a:latin typeface="Helvetica"/>
                <a:ea typeface="Helvetica"/>
                <a:cs typeface="Helvetica"/>
              </a:rPr>
              <a:t>Tekst za predavača – ako ste dodali prilagođeni slajd, dodajte kratak prijegled materijala u vašem kontekstu</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hr" sz="2800" b="1" i="0" strike="noStrike" cap="none" spc="0" baseline="0">
                <a:solidFill>
                  <a:srgbClr val="F6A317"/>
                </a:solidFill>
                <a:effectLst/>
                <a:latin typeface="Helvetica"/>
                <a:ea typeface="Helvetica"/>
                <a:cs typeface="Helvetica"/>
              </a:rPr>
              <a:t>TEHNIKE KONTROLE PRAŠINE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r" sz="1800" b="0" i="0" strike="noStrike" cap="none" spc="0" baseline="0">
                <a:solidFill>
                  <a:srgbClr val="000000"/>
                </a:solidFill>
                <a:effectLst/>
                <a:latin typeface="Helvetica"/>
                <a:ea typeface="Helvetica"/>
                <a:cs typeface="Helvetica"/>
              </a:rPr>
              <a:t>Održavanje, servisiranje i opravke moraju biti praćene dobrom higijenom i čišćenjem, a to su neke od pet glavnih tehnika kontrole prašine</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823002"/>
          </a:xfrm>
          <a:prstGeom prst="rect">
            <a:avLst/>
          </a:prstGeom>
          <a:noFill/>
        </p:spPr>
        <p:txBody>
          <a:bodyPr wrap="square" lIns="91440" tIns="45720" rIns="91440" bIns="45720" rtlCol="0" anchor="t">
            <a:spAutoFit/>
          </a:bodyPr>
          <a:lstStyle/>
          <a:p>
            <a:pPr>
              <a:spcAft>
                <a:spcPts val="300"/>
              </a:spcAft>
            </a:pPr>
            <a:r>
              <a:rPr lang="hr" sz="1050" b="1" i="0" strike="noStrike" cap="none" spc="50" baseline="0" dirty="0">
                <a:solidFill>
                  <a:srgbClr val="EF9A2E"/>
                </a:solidFill>
                <a:effectLst/>
                <a:latin typeface="Futura Medium"/>
                <a:ea typeface="Futura Medium"/>
                <a:cs typeface="Futura Medium"/>
              </a:rPr>
              <a:t>DOBRA HIGIJENA / ODRŽAVANJE ČISTOĆE</a:t>
            </a:r>
          </a:p>
          <a:p>
            <a:r>
              <a:rPr lang="hr" sz="1200" b="0" i="0" strike="noStrike" cap="none" spc="0" baseline="0" dirty="0">
                <a:solidFill>
                  <a:srgbClr val="000000"/>
                </a:solidFill>
                <a:effectLst/>
                <a:latin typeface="Calibri"/>
                <a:ea typeface="Calibri"/>
                <a:cs typeface="Calibri"/>
              </a:rPr>
              <a:t>Pranje radne odjeće i usisavanje prašine koja nastaje tijekom procesa, sprečavaju njeno akumuliranje tijekom vremena – čisto radno mjesto je </a:t>
            </a:r>
            <a:r>
              <a:rPr lang="hr" sz="1200" dirty="0">
                <a:solidFill>
                  <a:srgbClr val="000000"/>
                </a:solidFill>
                <a:latin typeface="Calibri"/>
                <a:ea typeface="Calibri"/>
                <a:cs typeface="Calibri"/>
              </a:rPr>
              <a:t>sigurno radno</a:t>
            </a:r>
            <a:r>
              <a:rPr lang="hr" sz="1200" b="0" i="0" strike="noStrike" cap="none" spc="0" baseline="0" dirty="0">
                <a:solidFill>
                  <a:srgbClr val="000000"/>
                </a:solidFill>
                <a:effectLst/>
                <a:latin typeface="Calibri"/>
                <a:ea typeface="Calibri"/>
                <a:cs typeface="Calibri"/>
              </a:rPr>
              <a:t> </a:t>
            </a:r>
            <a:r>
              <a:rPr lang="hr" sz="1200" dirty="0">
                <a:solidFill>
                  <a:srgbClr val="000000"/>
                </a:solidFill>
                <a:latin typeface="Calibri"/>
                <a:ea typeface="Calibri"/>
                <a:cs typeface="Calibri"/>
              </a:rPr>
              <a:t>mjesto</a:t>
            </a:r>
            <a:r>
              <a:rPr lang="hr" sz="1200" b="0" i="0" strike="noStrike" cap="none" spc="0" baseline="0" dirty="0">
                <a:solidFill>
                  <a:srgbClr val="000000"/>
                </a:solidFill>
                <a:effectLst/>
                <a:latin typeface="Calibri"/>
                <a:ea typeface="Calibri"/>
                <a:cs typeface="Calibri"/>
              </a:rPr>
              <a:t>.</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IZOLIRANJE</a:t>
            </a:r>
          </a:p>
          <a:p>
            <a:pPr>
              <a:spcAft>
                <a:spcPts val="300"/>
              </a:spcAft>
            </a:pPr>
            <a:r>
              <a:rPr lang="hr" sz="1200" b="0" i="0" strike="noStrike" cap="none" spc="0" baseline="0">
                <a:solidFill>
                  <a:srgbClr val="000000"/>
                </a:solidFill>
                <a:effectLst/>
                <a:latin typeface="Calibri"/>
                <a:ea typeface="Calibri"/>
                <a:cs typeface="Calibri"/>
              </a:rPr>
              <a:t>Sprovođenje procesa proizvodnje RCS-a u izoliranom okruženju sprječava izloženost prašini na njenom izvoru</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EKSTRAKCIJA / VENTILACIJA</a:t>
            </a:r>
          </a:p>
          <a:p>
            <a:pPr>
              <a:spcAft>
                <a:spcPts val="300"/>
              </a:spcAft>
            </a:pPr>
            <a:r>
              <a:rPr lang="hr" sz="1200" b="0" i="0" strike="noStrike" cap="none" spc="0" baseline="0">
                <a:solidFill>
                  <a:srgbClr val="000000"/>
                </a:solidFill>
                <a:effectLst/>
                <a:latin typeface="Calibri"/>
                <a:ea typeface="Calibri"/>
                <a:cs typeface="Calibri"/>
              </a:rPr>
              <a:t>Prikupljanje RCS-a na samom izvoru, prije no što postanemo izloženi i zamjena kontaminiranog zraka čistim.</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ZAŠTITNA OPREMA</a:t>
            </a:r>
          </a:p>
          <a:p>
            <a:r>
              <a:rPr lang="hr" sz="1200" b="0" i="0" strike="noStrike" cap="none" spc="0" baseline="0">
                <a:solidFill>
                  <a:srgbClr val="000000"/>
                </a:solidFill>
                <a:effectLst/>
                <a:latin typeface="Calibri"/>
                <a:ea typeface="Calibri"/>
                <a:cs typeface="Calibri"/>
              </a:rPr>
              <a:t>Osobna zaštitna oprema (npr. maske za lice) štiti radnike od prašine kada sve ostale kontrolne mjere nisu dovoljne da kontroliraju izloženost</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VODA</a:t>
            </a:r>
          </a:p>
          <a:p>
            <a:pPr>
              <a:spcAft>
                <a:spcPts val="300"/>
              </a:spcAft>
            </a:pPr>
            <a:r>
              <a:rPr lang="hr" sz="1200" b="0" i="0" strike="noStrike" cap="none" spc="0" baseline="0">
                <a:solidFill>
                  <a:srgbClr val="000000"/>
                </a:solidFill>
                <a:effectLst/>
                <a:latin typeface="Calibri"/>
                <a:ea typeface="Calibri"/>
                <a:cs typeface="Calibri"/>
              </a:rPr>
              <a:t>Održavanje procesa vlažnim sprječava da se prašina podigne u zrak, hvatanjem čestica vodom</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RIZIK OD OVE AKTIVNOSTI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569"/>
            <a:ext cx="5453624" cy="2938988"/>
          </a:xfrm>
        </p:spPr>
        <p:txBody>
          <a:bodyPr anchor="t"/>
          <a:lstStyle/>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Ova aktivnost može biti veoma prašnjava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Dugotrajna izloženost visokom nivou RCS-a može dovesti do teških, doživotnih oboljenja pluća</a:t>
            </a:r>
          </a:p>
          <a:p>
            <a:pPr>
              <a:lnSpc>
                <a:spcPts val="2400"/>
              </a:lnSpc>
            </a:pPr>
            <a:r>
              <a:rPr lang="hr" sz="1800" b="0" i="0" strike="noStrike" cap="none" spc="0" baseline="0" dirty="0">
                <a:solidFill>
                  <a:srgbClr val="000000"/>
                </a:solidFill>
                <a:effectLst/>
                <a:latin typeface="Helvetica"/>
                <a:ea typeface="Helvetica"/>
                <a:cs typeface="Helvetica"/>
              </a:rPr>
              <a:t>Važno je da se svakoga dana zaštitimo od izloženosti toj prašini koja se nalazi u zraku </a:t>
            </a:r>
          </a:p>
          <a:p>
            <a:pPr>
              <a:lnSpc>
                <a:spcPts val="2400"/>
              </a:lnSpc>
            </a:pPr>
            <a:r>
              <a:rPr lang="hr" sz="1800" b="0" i="0" strike="noStrike" cap="none" spc="0" baseline="0" dirty="0">
                <a:solidFill>
                  <a:srgbClr val="000000"/>
                </a:solidFill>
                <a:effectLst/>
                <a:latin typeface="Helvetica"/>
                <a:ea typeface="Helvetica"/>
                <a:cs typeface="Helvetica"/>
              </a:rPr>
              <a:t>Sadašnjim poštivanjem dobre prakse, štitimo naše zdravlje za budućnost.</a:t>
            </a:r>
          </a:p>
          <a:p>
            <a:pPr>
              <a:lnSpc>
                <a:spcPts val="2400"/>
              </a:lnSpc>
            </a:pPr>
            <a:r>
              <a:rPr lang="hr" sz="1800" b="0" i="0" strike="noStrike" cap="none" spc="0" baseline="0" dirty="0">
                <a:solidFill>
                  <a:srgbClr val="000000"/>
                </a:solidFill>
                <a:effectLst/>
                <a:latin typeface="Helvetica"/>
                <a:ea typeface="Helvetica"/>
                <a:cs typeface="Helvetica"/>
              </a:rPr>
              <a:t>Kako ćete provesti mirovinu?</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TIPOVI ODRŽAVANJA, SERVISIRANJA I OPRAVKI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Dnevno planiranje preventivnog održavanja, servisiranja i opravki</a:t>
            </a:r>
          </a:p>
          <a:p>
            <a:pPr marL="285750" indent="-28575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Rutinsko planiranje preventivnog održavanja, servisiranja i opravki</a:t>
            </a:r>
          </a:p>
          <a:p>
            <a:pPr marL="285750" indent="-28575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Kvarovi i hitni slučajevi</a:t>
            </a:r>
          </a:p>
          <a:p>
            <a:pPr>
              <a:lnSpc>
                <a:spcPts val="2400"/>
              </a:lnSpc>
            </a:pPr>
            <a:endParaRPr lang="en-US" sz="1800">
              <a:solidFill>
                <a:schemeClr val="bg1">
                  <a:lumMod val="65000"/>
                </a:schemeClr>
              </a:solidFill>
            </a:endParaRPr>
          </a:p>
          <a:p>
            <a:pPr>
              <a:lnSpc>
                <a:spcPts val="2400"/>
              </a:lnSpc>
            </a:pPr>
            <a:r>
              <a:rPr lang="hr" sz="1800" b="0" i="0" strike="noStrike" cap="none" spc="0" baseline="0">
                <a:solidFill>
                  <a:srgbClr val="A6A6A6"/>
                </a:solidFill>
                <a:effectLst/>
                <a:latin typeface="Helvetica"/>
                <a:ea typeface="Helvetica"/>
                <a:cs typeface="Helvetica"/>
              </a:rPr>
              <a:t>    (Spisak nije konačan)</a:t>
            </a:r>
          </a:p>
          <a:p>
            <a:pPr>
              <a:lnSpc>
                <a:spcPts val="2400"/>
              </a:lnSpc>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FAKTORI OKRUŽENJA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815644" cy="3301845"/>
          </a:xfrm>
        </p:spPr>
        <p:txBody>
          <a:bodyPr lIns="91440" tIns="45720" rIns="91440" bIns="45720" anchor="t"/>
          <a:lstStyle/>
          <a:p>
            <a:pPr>
              <a:lnSpc>
                <a:spcPct val="100000"/>
              </a:lnSpc>
              <a:spcBef>
                <a:spcPts val="600"/>
              </a:spcBef>
              <a:spcAft>
                <a:spcPts val="1000"/>
              </a:spcAft>
            </a:pPr>
            <a:r>
              <a:rPr lang="hr" sz="1600" b="0" i="0" strike="noStrike" cap="none" spc="0" baseline="0" dirty="0">
                <a:solidFill>
                  <a:srgbClr val="000000"/>
                </a:solidFill>
                <a:effectLst/>
                <a:latin typeface="Helvetica"/>
                <a:ea typeface="Helvetica"/>
                <a:cs typeface="Helvetica"/>
              </a:rPr>
              <a:t>Pomoći će:</a:t>
            </a:r>
          </a:p>
          <a:p>
            <a:pPr marL="285750" indent="-285750">
              <a:lnSpc>
                <a:spcPct val="100000"/>
              </a:lnSpc>
              <a:spcBef>
                <a:spcPts val="600"/>
              </a:spcBef>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Planiranje unaprijed, postojanje procedura i opreme (uključujući i osobnu zaštitnu opremu) omogućiće sigurno </a:t>
            </a:r>
            <a:r>
              <a:rPr lang="hr" sz="1600" b="0" i="0" strike="noStrike" cap="none" spc="0" baseline="0">
                <a:solidFill>
                  <a:srgbClr val="000000"/>
                </a:solidFill>
                <a:effectLst/>
                <a:latin typeface="Helvetica"/>
                <a:ea typeface="Helvetica"/>
                <a:cs typeface="Helvetica"/>
              </a:rPr>
              <a:t>rješavanje grešaka, kvarova i prosipanja na </a:t>
            </a:r>
            <a:r>
              <a:rPr lang="hr">
                <a:solidFill>
                  <a:srgbClr val="000000"/>
                </a:solidFill>
                <a:latin typeface="Helvetica"/>
                <a:ea typeface="Helvetica"/>
                <a:cs typeface="Helvetica"/>
              </a:rPr>
              <a:t>mjestu</a:t>
            </a:r>
            <a:r>
              <a:rPr lang="hr" sz="1600" b="0" i="0" strike="noStrike" cap="none" spc="0" baseline="0">
                <a:solidFill>
                  <a:srgbClr val="000000"/>
                </a:solidFill>
                <a:effectLst/>
                <a:latin typeface="Helvetica"/>
                <a:ea typeface="Helvetica"/>
                <a:cs typeface="Helvetica"/>
              </a:rPr>
              <a:t> gdje su </a:t>
            </a:r>
            <a:r>
              <a:rPr lang="hr" sz="1600" b="0" i="0" strike="noStrike" cap="none" spc="0" baseline="0" dirty="0">
                <a:solidFill>
                  <a:srgbClr val="000000"/>
                </a:solidFill>
                <a:effectLst/>
                <a:latin typeface="Helvetica"/>
                <a:ea typeface="Helvetica"/>
                <a:cs typeface="Helvetica"/>
              </a:rPr>
              <a:t>se odigrali</a:t>
            </a:r>
          </a:p>
          <a:p>
            <a:pPr marL="285750" indent="-285750">
              <a:lnSpc>
                <a:spcPct val="100000"/>
              </a:lnSpc>
              <a:spcBef>
                <a:spcPts val="600"/>
              </a:spcBef>
              <a:buFont typeface="Arial" panose="020B0604020202020204" pitchFamily="34" charset="0"/>
              <a:buChar char="•"/>
            </a:pPr>
            <a:r>
              <a:rPr lang="hr" sz="1600" b="0" i="0" strike="noStrike" cap="none" spc="0" baseline="0">
                <a:solidFill>
                  <a:srgbClr val="000000"/>
                </a:solidFill>
                <a:effectLst/>
                <a:latin typeface="Helvetica"/>
                <a:ea typeface="Helvetica"/>
                <a:cs typeface="Helvetica"/>
              </a:rPr>
              <a:t>Staranje da je radno </a:t>
            </a:r>
            <a:r>
              <a:rPr lang="hr">
                <a:solidFill>
                  <a:srgbClr val="000000"/>
                </a:solidFill>
                <a:latin typeface="Helvetica"/>
                <a:ea typeface="Helvetica"/>
                <a:cs typeface="Helvetica"/>
              </a:rPr>
              <a:t>mjesto</a:t>
            </a:r>
            <a:r>
              <a:rPr lang="hr" sz="1600" b="0" i="0" strike="noStrike" cap="none" spc="0" baseline="0">
                <a:solidFill>
                  <a:srgbClr val="000000"/>
                </a:solidFill>
                <a:effectLst/>
                <a:latin typeface="Helvetica"/>
                <a:ea typeface="Helvetica"/>
                <a:cs typeface="Helvetica"/>
              </a:rPr>
              <a:t> čisto primjenom odgovarajućih </a:t>
            </a:r>
            <a:r>
              <a:rPr lang="hr" sz="1600" b="0" i="0" strike="noStrike" cap="none" spc="0" baseline="0" dirty="0">
                <a:solidFill>
                  <a:srgbClr val="000000"/>
                </a:solidFill>
                <a:effectLst/>
                <a:latin typeface="Helvetica"/>
                <a:ea typeface="Helvetica"/>
                <a:cs typeface="Helvetica"/>
              </a:rPr>
              <a:t>metoda čišćenja</a:t>
            </a:r>
          </a:p>
          <a:p>
            <a:pPr marL="285750" indent="-285750">
              <a:lnSpc>
                <a:spcPct val="100000"/>
              </a:lnSpc>
              <a:spcBef>
                <a:spcPts val="600"/>
              </a:spcBef>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Čišćenje podova pomoću opreme za kvašenje pod niskim pritiskom – nikada ne čistite prašinu </a:t>
            </a:r>
            <a:r>
              <a:rPr lang="hr" dirty="0">
                <a:solidFill>
                  <a:srgbClr val="000000"/>
                </a:solidFill>
                <a:latin typeface="Helvetica"/>
                <a:ea typeface="Helvetica"/>
                <a:cs typeface="Helvetica"/>
              </a:rPr>
              <a:t>suhom </a:t>
            </a:r>
            <a:r>
              <a:rPr lang="hr" sz="1600" b="0" i="0" strike="noStrike" cap="none" spc="0" baseline="0" dirty="0">
                <a:solidFill>
                  <a:srgbClr val="000000"/>
                </a:solidFill>
                <a:effectLst/>
                <a:latin typeface="Helvetica"/>
                <a:ea typeface="Helvetica"/>
                <a:cs typeface="Helvetica"/>
              </a:rPr>
              <a:t>metlom</a:t>
            </a:r>
            <a:r>
              <a:rPr lang="hr" dirty="0">
                <a:solidFill>
                  <a:srgbClr val="000000"/>
                </a:solidFill>
                <a:latin typeface="Helvetica"/>
                <a:ea typeface="Helvetica"/>
                <a:cs typeface="Helvetica"/>
              </a:rPr>
              <a:t> </a:t>
            </a:r>
            <a:endParaRPr lang="hr"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Čišćenje </a:t>
            </a:r>
            <a:r>
              <a:rPr lang="hr" dirty="0">
                <a:solidFill>
                  <a:srgbClr val="000000"/>
                </a:solidFill>
                <a:latin typeface="Helvetica"/>
                <a:ea typeface="Helvetica"/>
                <a:cs typeface="Helvetica"/>
              </a:rPr>
              <a:t>suhih</a:t>
            </a:r>
            <a:r>
              <a:rPr lang="hr" sz="1600" b="0" i="0" strike="noStrike" cap="none" spc="0" baseline="0" dirty="0">
                <a:solidFill>
                  <a:srgbClr val="000000"/>
                </a:solidFill>
                <a:effectLst/>
                <a:latin typeface="Helvetica"/>
                <a:ea typeface="Helvetica"/>
                <a:cs typeface="Helvetica"/>
              </a:rPr>
              <a:t> prosipanih ostataka pomoću HEPA sistema za usisavanje – nikada ne čistite komprimiranim zrakom</a:t>
            </a:r>
          </a:p>
          <a:p>
            <a:pPr marL="285750" indent="-285750">
              <a:lnSpc>
                <a:spcPct val="100000"/>
              </a:lnSpc>
              <a:spcBef>
                <a:spcPts val="600"/>
              </a:spcBef>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Provjeravanje jesu li sistemi za izvlačenje prašine uključeni</a:t>
            </a:r>
          </a:p>
          <a:p>
            <a:pPr marL="285750" indent="-285750">
              <a:lnSpc>
                <a:spcPct val="100000"/>
              </a:lnSpc>
              <a:spcBef>
                <a:spcPts val="600"/>
              </a:spcBef>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Obezbeđivanje čistača traka na pokretnim trakama</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76" r="10876"/>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DRUGI RIZICI</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400"/>
              </a:lnSpc>
              <a:buNone/>
            </a:pPr>
            <a:r>
              <a:rPr lang="hr" sz="1800" b="0" i="0" strike="noStrike" cap="none" spc="0" baseline="0">
                <a:solidFill>
                  <a:srgbClr val="000000"/>
                </a:solidFill>
                <a:effectLst/>
                <a:latin typeface="Helvetica"/>
                <a:ea typeface="Helvetica"/>
                <a:cs typeface="Helvetica"/>
              </a:rPr>
              <a:t>Prije početka rada na održavanju, servisiranju i opravkama, razmislite o sledećim rizicima:</a:t>
            </a:r>
          </a:p>
          <a:p>
            <a:pPr>
              <a:lnSpc>
                <a:spcPts val="2400"/>
              </a:lnSpc>
            </a:pPr>
            <a:r>
              <a:rPr lang="hr" sz="1800" b="0" i="0" strike="noStrike" cap="none" spc="0" baseline="0">
                <a:solidFill>
                  <a:srgbClr val="000000"/>
                </a:solidFill>
                <a:effectLst/>
                <a:latin typeface="Helvetica"/>
                <a:ea typeface="Helvetica"/>
                <a:cs typeface="Helvetica"/>
              </a:rPr>
              <a:t>Pretjerana buka</a:t>
            </a:r>
          </a:p>
          <a:p>
            <a:pPr>
              <a:lnSpc>
                <a:spcPts val="2400"/>
              </a:lnSpc>
            </a:pPr>
            <a:r>
              <a:rPr lang="hr" sz="1800" b="0" i="0" strike="noStrike" cap="none" spc="0" baseline="0">
                <a:solidFill>
                  <a:srgbClr val="000000"/>
                </a:solidFill>
                <a:effectLst/>
                <a:latin typeface="Helvetica"/>
                <a:ea typeface="Helvetica"/>
                <a:cs typeface="Helvetica"/>
              </a:rPr>
              <a:t>Rad na visini</a:t>
            </a:r>
          </a:p>
          <a:p>
            <a:pPr>
              <a:lnSpc>
                <a:spcPts val="2400"/>
              </a:lnSpc>
            </a:pPr>
            <a:r>
              <a:rPr lang="hr" sz="1800" b="0" i="0" strike="noStrike" cap="none" spc="0" baseline="0">
                <a:solidFill>
                  <a:srgbClr val="000000"/>
                </a:solidFill>
                <a:effectLst/>
                <a:latin typeface="Helvetica"/>
                <a:ea typeface="Helvetica"/>
                <a:cs typeface="Helvetica"/>
              </a:rPr>
              <a:t>Pokretna oprema</a:t>
            </a:r>
          </a:p>
          <a:p>
            <a:pPr>
              <a:lnSpc>
                <a:spcPts val="2400"/>
              </a:lnSpc>
            </a:pPr>
            <a:r>
              <a:rPr lang="hr" sz="1800" b="0" i="0" strike="noStrike" cap="none" spc="0" baseline="0">
                <a:solidFill>
                  <a:srgbClr val="000000"/>
                </a:solidFill>
                <a:effectLst/>
                <a:latin typeface="Helvetica"/>
                <a:ea typeface="Helvetica"/>
                <a:cs typeface="Helvetica"/>
              </a:rPr>
              <a:t>Ograničeni prostori</a:t>
            </a:r>
          </a:p>
          <a:p>
            <a:pPr>
              <a:lnSpc>
                <a:spcPts val="2400"/>
              </a:lnSpc>
            </a:pPr>
            <a:r>
              <a:rPr lang="hr" sz="1800" b="0" i="0" strike="noStrike" cap="none" spc="0" baseline="0">
                <a:solidFill>
                  <a:srgbClr val="000000"/>
                </a:solidFill>
                <a:effectLst/>
                <a:latin typeface="Helvetica"/>
                <a:ea typeface="Helvetica"/>
                <a:cs typeface="Helvetica"/>
              </a:rPr>
              <a:t>Procesi, zavarivanja, sečenja i brušenja</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424033"/>
            <a:ext cx="5229687" cy="396636"/>
          </a:xfrm>
          <a:prstGeom prst="rect">
            <a:avLst/>
          </a:prstGeom>
        </p:spPr>
        <p:txBody>
          <a:bodyPr wrap="square">
            <a:spAutoFit/>
          </a:bodyPr>
          <a:lstStyle/>
          <a:p>
            <a:pPr lvl="0">
              <a:lnSpc>
                <a:spcPts val="2400"/>
              </a:lnSpc>
              <a:spcBef>
                <a:spcPts val="1000"/>
              </a:spcBef>
              <a:spcAft>
                <a:spcPts val="1000"/>
              </a:spcAft>
            </a:pPr>
            <a:r>
              <a:rPr lang="hr" sz="1800" b="0" i="0" strike="noStrike" cap="none" spc="0" baseline="0" dirty="0">
                <a:solidFill>
                  <a:srgbClr val="000000"/>
                </a:solidFill>
                <a:effectLst/>
                <a:latin typeface="Helvetica"/>
                <a:ea typeface="Helvetica"/>
                <a:cs typeface="Helvetica"/>
              </a:rPr>
              <a:t>Ograničite pristup samo na autorizovano osoblje</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DOBRA HIGIJENSKA PRAKSA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59152"/>
            <a:ext cx="5453624" cy="3301845"/>
          </a:xfrm>
        </p:spPr>
        <p:txBody>
          <a:bodyPr/>
          <a:lstStyle/>
          <a:p>
            <a:pPr marL="285750" indent="-285750">
              <a:lnSpc>
                <a:spcPts val="2400"/>
              </a:lnSpc>
              <a:spcAft>
                <a:spcPts val="1000"/>
              </a:spcAft>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Jedite u oblasti koja je udaljena od radnih procesa koji uključuju moguću izloženost RCS-u</a:t>
            </a:r>
          </a:p>
          <a:p>
            <a:pPr marL="285750" indent="-285750">
              <a:lnSpc>
                <a:spcPts val="2400"/>
              </a:lnSpc>
              <a:spcAft>
                <a:spcPts val="1000"/>
              </a:spcAft>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Prije jela, pića ili pušenja, radnici moraju oprati ruke, umiti se i promjeniti odjeću.</a:t>
            </a:r>
          </a:p>
          <a:p>
            <a:pPr marL="285750" indent="-285750">
              <a:lnSpc>
                <a:spcPts val="2400"/>
              </a:lnSpc>
              <a:spcAft>
                <a:spcPts val="1000"/>
              </a:spcAft>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Pušenje je štetno po vaše zdravlje i može ga dodatno oštetiti kada se pomeša sa prašinom od kristaliziranog silicijuma.</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8823956" cy="850900"/>
          </a:xfrm>
        </p:spPr>
        <p:txBody>
          <a:bodyPr/>
          <a:lstStyle/>
          <a:p>
            <a:pPr>
              <a:lnSpc>
                <a:spcPct val="100000"/>
              </a:lnSpc>
            </a:pPr>
            <a:r>
              <a:rPr lang="hr" sz="2800" b="1" i="0" strike="noStrike" cap="none" spc="0" baseline="0" dirty="0">
                <a:solidFill>
                  <a:srgbClr val="F6A317"/>
                </a:solidFill>
                <a:effectLst/>
                <a:latin typeface="Helvetica"/>
                <a:ea typeface="Helvetica"/>
                <a:cs typeface="Helvetica"/>
              </a:rPr>
              <a:t>ŠTA TREBA RADITI I NE TREBA RADITI PRILIKOM ODRŽAVANJA, SERVISIRANJA I OPRAVKI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lIns="91440" tIns="45720" rIns="91440" bIns="45720" anchor="t"/>
          <a:lstStyle/>
          <a:p>
            <a:pPr>
              <a:lnSpc>
                <a:spcPct val="100000"/>
              </a:lnSpc>
              <a:spcBef>
                <a:spcPts val="600"/>
              </a:spcBef>
            </a:pPr>
            <a:r>
              <a:rPr lang="hr" sz="1600" b="1" i="0" strike="noStrike" cap="none" spc="0" baseline="0" dirty="0">
                <a:solidFill>
                  <a:srgbClr val="000000"/>
                </a:solidFill>
                <a:effectLst/>
                <a:latin typeface="Helvetica"/>
                <a:ea typeface="Helvetica"/>
                <a:cs typeface="Helvetica"/>
              </a:rPr>
              <a:t>TREBA</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Unaprijed planirati moguće greške, kvarove i prosipanja</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Postarati se da radno mjesto bude čisto</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Odmah očistiti prosuto</a:t>
            </a:r>
          </a:p>
          <a:p>
            <a:pPr marL="285750" indent="-285750">
              <a:lnSpc>
                <a:spcPct val="100000"/>
              </a:lnSpc>
              <a:spcBef>
                <a:spcPts val="600"/>
              </a:spcBef>
              <a:spcAft>
                <a:spcPts val="1000"/>
              </a:spcAft>
              <a:buSzPct val="85000"/>
              <a:buFont typeface=".Apple Color Emoji UI"/>
              <a:buChar char="✅"/>
            </a:pPr>
            <a:r>
              <a:rPr lang="hr" sz="1600" b="0" i="0" strike="noStrike" cap="none" spc="0" baseline="0" dirty="0">
                <a:solidFill>
                  <a:srgbClr val="000000"/>
                </a:solidFill>
                <a:effectLst/>
                <a:latin typeface="Helvetica"/>
                <a:ea typeface="Helvetica"/>
                <a:cs typeface="Helvetica"/>
              </a:rPr>
              <a:t>Prijaviti oštećenu opremu i pogone</a:t>
            </a:r>
          </a:p>
          <a:p>
            <a:pPr>
              <a:lnSpc>
                <a:spcPct val="100000"/>
              </a:lnSpc>
              <a:spcBef>
                <a:spcPts val="600"/>
              </a:spcBef>
            </a:pPr>
            <a:r>
              <a:rPr lang="hr" sz="1600" b="1" i="0" strike="noStrike" cap="none" spc="0" baseline="0" dirty="0">
                <a:solidFill>
                  <a:srgbClr val="000000"/>
                </a:solidFill>
                <a:effectLst/>
                <a:latin typeface="Helvetica"/>
                <a:ea typeface="Helvetica"/>
                <a:cs typeface="Helvetica"/>
              </a:rPr>
              <a:t>NE TREBA</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Koristiti oštećenu ili pokvarenu opremu</a:t>
            </a:r>
          </a:p>
          <a:p>
            <a:pPr marL="285750" indent="-285750">
              <a:lnSpc>
                <a:spcPct val="100000"/>
              </a:lnSpc>
              <a:spcBef>
                <a:spcPts val="6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Čistiti pomoću </a:t>
            </a:r>
            <a:r>
              <a:rPr lang="hr" dirty="0">
                <a:solidFill>
                  <a:srgbClr val="000000"/>
                </a:solidFill>
                <a:latin typeface="Helvetica"/>
                <a:ea typeface="Helvetica"/>
                <a:cs typeface="Helvetica"/>
              </a:rPr>
              <a:t>suhe</a:t>
            </a:r>
            <a:r>
              <a:rPr lang="hr" sz="1600" b="0" i="0" strike="noStrike" cap="none" spc="0" baseline="0" dirty="0">
                <a:solidFill>
                  <a:srgbClr val="000000"/>
                </a:solidFill>
                <a:effectLst/>
                <a:latin typeface="Helvetica"/>
                <a:ea typeface="Helvetica"/>
                <a:cs typeface="Helvetica"/>
              </a:rPr>
              <a:t> četke ili komprimiranog zraka</a:t>
            </a:r>
          </a:p>
          <a:p>
            <a:pPr marL="285750" indent="-285750">
              <a:lnSpc>
                <a:spcPct val="100000"/>
              </a:lnSpc>
              <a:spcBef>
                <a:spcPts val="600"/>
              </a:spcBef>
              <a:buSzPct val="85000"/>
              <a:buFont typeface=".Apple Color Emoji UI"/>
              <a:buChar char="❌"/>
            </a:pPr>
            <a:r>
              <a:rPr lang="hr" sz="1600" b="0" i="0" strike="noStrike" cap="none" spc="0" baseline="0" dirty="0">
                <a:solidFill>
                  <a:srgbClr val="FF0000"/>
                </a:solidFill>
                <a:effectLst/>
                <a:latin typeface="Helvetica"/>
                <a:ea typeface="Helvetica"/>
                <a:cs typeface="Helvetica"/>
              </a:rPr>
              <a:t>Tekst za predavača – Dodatne informacije</a:t>
            </a:r>
          </a:p>
          <a:p>
            <a:pPr>
              <a:lnSpc>
                <a:spcPct val="100000"/>
              </a:lnSpc>
              <a:spcBef>
                <a:spcPts val="600"/>
              </a:spcBef>
              <a:buSzPct val="85000"/>
            </a:pPr>
            <a:endParaRPr lang="en-US"/>
          </a:p>
          <a:p>
            <a:pPr marL="285750" indent="-285750">
              <a:lnSpc>
                <a:spcPct val="100000"/>
              </a:lnSpc>
              <a:spcBef>
                <a:spcPts val="600"/>
              </a:spcBef>
              <a:buSzPct val="85000"/>
              <a:buFont typeface=".Apple Color Emoji UI"/>
              <a:buChar char="✅"/>
            </a:pPr>
            <a:endParaRPr lang="en-US"/>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PRAZAN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224384" cy="3682369"/>
          </a:xfrm>
        </p:spPr>
        <p:txBody>
          <a:bodyPr/>
          <a:lstStyle/>
          <a:p>
            <a:pPr>
              <a:lnSpc>
                <a:spcPts val="2400"/>
              </a:lnSpc>
            </a:pPr>
            <a:r>
              <a:rPr lang="hr" sz="1800" b="0" i="0" strike="noStrike" cap="none" spc="0" baseline="0" dirty="0">
                <a:solidFill>
                  <a:srgbClr val="000000"/>
                </a:solidFill>
                <a:effectLst/>
                <a:latin typeface="Helvetica"/>
                <a:ea typeface="Helvetica"/>
                <a:cs typeface="Helvetica"/>
              </a:rPr>
              <a:t>Koristite ovaj slajd da napravite prilagođenu obuku specifičnu za radno okruženje ili kontekst.</a:t>
            </a:r>
          </a:p>
          <a:p>
            <a:pPr>
              <a:lnSpc>
                <a:spcPts val="2400"/>
              </a:lnSpc>
            </a:pPr>
            <a:r>
              <a:rPr lang="hr" sz="1800" b="0" i="0" strike="noStrike" cap="none" spc="0" baseline="0" dirty="0">
                <a:solidFill>
                  <a:srgbClr val="000000"/>
                </a:solidFill>
                <a:effectLst/>
                <a:latin typeface="Helvetica"/>
                <a:ea typeface="Helvetica"/>
                <a:cs typeface="Helvetica"/>
              </a:rPr>
              <a:t>Da promjenite sliku, desni klik &gt; promjeni sliku &gt; iz datoteke.</a:t>
            </a:r>
          </a:p>
          <a:p>
            <a:pPr>
              <a:lnSpc>
                <a:spcPts val="2400"/>
              </a:lnSpc>
            </a:pPr>
            <a:r>
              <a:rPr lang="hr" sz="1800" b="0" i="0" strike="noStrike" cap="none" spc="0" baseline="0" dirty="0">
                <a:solidFill>
                  <a:srgbClr val="000000"/>
                </a:solidFill>
                <a:effectLst/>
                <a:latin typeface="Helvetica"/>
                <a:ea typeface="Helvetica"/>
                <a:cs typeface="Helvetica"/>
              </a:rPr>
              <a:t>Da napravite još slajdova, kliknite na „Novi slajd“ na gornjem jezičku.</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ZAKLJUČAK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623557" cy="3682369"/>
          </a:xfrm>
        </p:spPr>
        <p:txBody>
          <a:bodyPr anchor="t"/>
          <a:lstStyle/>
          <a:p>
            <a:pPr>
              <a:lnSpc>
                <a:spcPts val="2400"/>
              </a:lnSpc>
              <a:spcBef>
                <a:spcPts val="600"/>
              </a:spcBef>
              <a:spcAft>
                <a:spcPts val="1000"/>
              </a:spcAft>
            </a:pPr>
            <a:r>
              <a:rPr lang="hr" sz="1800" b="0" i="0" strike="noStrike" cap="none" spc="0" baseline="0" dirty="0">
                <a:solidFill>
                  <a:srgbClr val="000000"/>
                </a:solidFill>
                <a:effectLst/>
                <a:latin typeface="Helvetica"/>
                <a:ea typeface="Helvetica"/>
                <a:cs typeface="Helvetica"/>
              </a:rPr>
              <a:t>Aktivnosti održavanja, servisiranja i opravki su neophodne, rutinske procedure u svim industrijama. Zapamtite: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Planirajte unaprijed moguće greške, kvarove i prosipanja.</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Održavajte radno mjesto čistim i dobro provetrenim </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Vodite računa o dodatnim rizicima na radnom mjestu</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FF0000"/>
                </a:solidFill>
                <a:effectLst/>
                <a:latin typeface="Helvetica"/>
                <a:ea typeface="Helvetica"/>
                <a:cs typeface="Helvetica"/>
              </a:rPr>
              <a:t>Predavač da doda zaključak na osnovu konteksta</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DODATNO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7" history="0"/>
              </a:rPr>
              <a:t>Dobra praksa održavanja, servisiranja i opravki (zadatak 2.1.14)</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8" history="0"/>
              </a:rPr>
              <a:t>NEPSI Vodič za dobru praksu</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9" history="0"/>
              </a:rPr>
              <a:t>NEPSI Vodič za SME</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hr" b="0" i="0" strike="noStrike" cap="none" spc="0" baseline="0" dirty="0">
                <a:solidFill>
                  <a:srgbClr val="000000"/>
                </a:solidFill>
                <a:effectLst/>
                <a:latin typeface="Calibri"/>
                <a:ea typeface="Calibri"/>
                <a:cs typeface="Calibri"/>
              </a:rPr>
              <a:t>Posjetite </a:t>
            </a:r>
            <a:r>
              <a:rPr lang="hr" b="1" i="0" strike="noStrike" cap="none" spc="0" baseline="0" dirty="0">
                <a:solidFill>
                  <a:srgbClr val="000000"/>
                </a:solidFill>
                <a:effectLst/>
                <a:latin typeface="Calibri"/>
                <a:ea typeface="Calibri"/>
                <a:cs typeface="Calibri"/>
              </a:rPr>
              <a:t>NEPSI platformu za e-učenje na</a:t>
            </a:r>
            <a:r>
              <a:rPr lang="hr" b="0" i="0" strike="noStrike" cap="none" spc="0" baseline="0" dirty="0">
                <a:solidFill>
                  <a:srgbClr val="000000"/>
                </a:solidFill>
                <a:effectLst/>
                <a:latin typeface="Calibri"/>
                <a:ea typeface="Calibri"/>
                <a:cs typeface="Calibri"/>
              </a:rPr>
              <a:t> </a:t>
            </a:r>
            <a:r>
              <a:rPr lang="hr" b="0" i="0" strike="noStrike" cap="none" spc="0" baseline="0" dirty="0">
                <a:solidFill>
                  <a:srgbClr val="000000"/>
                </a:solidFill>
                <a:effectLst/>
                <a:latin typeface="Calibri"/>
                <a:ea typeface="Calibri"/>
                <a:cs typeface="Calibri"/>
                <a:hlinkClick r:id="rId10" history="0"/>
              </a:rPr>
              <a:t>training.nepsi.eu</a:t>
            </a:r>
            <a:r>
              <a:rPr lang="hr" b="0" i="0" strike="noStrike" cap="none" spc="0" baseline="0" dirty="0">
                <a:solidFill>
                  <a:srgbClr val="000000"/>
                </a:solidFill>
                <a:effectLst/>
                <a:latin typeface="Calibri"/>
                <a:ea typeface="Calibri"/>
                <a:cs typeface="Calibri"/>
              </a:rPr>
              <a:t> za više izvora o RCS-u.</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customXml/itemProps3.xml><?xml version="1.0" encoding="utf-8"?>
<ds:datastoreItem xmlns:ds="http://schemas.openxmlformats.org/officeDocument/2006/customXml" ds:itemID="{77D05874-0735-4604-844C-600087D18E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44</TotalTime>
  <Words>1135</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40</cp:revision>
  <dcterms:created xsi:type="dcterms:W3CDTF">2020-06-26T08:41:49Z</dcterms:created>
  <dcterms:modified xsi:type="dcterms:W3CDTF">2024-11-13T12:24:49Z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