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73F46E-AD73-4B7D-B825-0E2242B74312}" v="51" dt="2022-09-27T12:20:30.679"/>
    <p1510:client id="{A2253AAB-C70A-4712-B553-B6FFAE721C7E}" v="70" dt="2022-09-26T16:19:50.945"/>
    <p1510:client id="{C554B40F-5844-804B-87D5-03CCEE90A14E}" v="2" dt="2020-12-09T20:36:21.390"/>
    <p1510:client id="{D55C2BEA-F893-4E70-B349-C031F61E05DD}" v="5" dt="2022-09-26T16:13:16.1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17" d="100"/>
          <a:sy n="117" d="100"/>
        </p:scale>
        <p:origin x="808" y="1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a:solidFill>
                  <a:srgbClr val="000000"/>
                </a:solidFill>
                <a:effectLst/>
                <a:latin typeface="+mn-lt"/>
                <a:ea typeface="Calibri"/>
                <a:cs typeface="Calibri"/>
              </a:rPr>
              <a:t>Прекомерното излагане на респирабилен  кристален силициев прах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a:t>
            </a:r>
          </a:p>
          <a:p>
            <a:endParaRPr lang="en-US" sz="1200" b="0" i="0" u="none" strike="noStrike" kern="1200">
              <a:solidFill>
                <a:schemeClr val="tx1"/>
              </a:solidFill>
              <a:effectLst/>
              <a:latin typeface="+mn-lt"/>
              <a:ea typeface="+mn-ea"/>
              <a:cs typeface="+mn-cs"/>
            </a:endParaRPr>
          </a:p>
          <a:p>
            <a:r>
              <a:rPr lang="bg" sz="1200" b="0" i="0" strike="noStrike" cap="none" spc="0" baseline="0">
                <a:solidFill>
                  <a:srgbClr val="000000"/>
                </a:solidFill>
                <a:effectLst/>
                <a:latin typeface="+mn-lt"/>
                <a:ea typeface="Calibri"/>
                <a:cs typeface="Calibri"/>
              </a:rPr>
              <a:t>Това обучение дава информация относно контрола на системите за пакетиране. Въпреки че това е задължение предимно на ръководството помнете, че при проектирането на опаковъчна система е необходима оценка на риска.</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a:solidFill>
                  <a:srgbClr val="F6A317"/>
                </a:solidFill>
                <a:effectLst/>
                <a:latin typeface="Helvetica"/>
                <a:ea typeface="Helvetica"/>
                <a:cs typeface="Helvetica"/>
              </a:rPr>
              <a:t>ОБУЧЕНИЕ ДОБРИ ПРАКТИКИ ЗА ОПЪКОВЪЧНИ СИСТЕМИ</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lIns="91440" tIns="45720" rIns="91440" bIns="45720" anchor="t"/>
          <a:lstStyle/>
          <a:p>
            <a:r>
              <a:rPr lang="bg" sz="2800" b="1" i="0" strike="noStrike" cap="none" spc="0" baseline="0" dirty="0">
                <a:solidFill>
                  <a:srgbClr val="FFFFFF"/>
                </a:solidFill>
                <a:effectLst/>
                <a:latin typeface="Helvetica"/>
                <a:ea typeface="Helvetica"/>
                <a:cs typeface="Helvetica"/>
              </a:rPr>
              <a:t>ОБУЧЕНИЕ ДОБРИ ПРАКТИКИ ЗА </a:t>
            </a:r>
            <a:r>
              <a:rPr lang="bg" sz="2800" dirty="0">
                <a:solidFill>
                  <a:srgbClr val="FFFFFF"/>
                </a:solidFill>
                <a:latin typeface="Helvetica"/>
                <a:ea typeface="Helvetica"/>
                <a:cs typeface="Helvetica"/>
              </a:rPr>
              <a:t>ОПАКОВЪЧНИ</a:t>
            </a:r>
            <a:r>
              <a:rPr lang="bg" sz="2800" b="1" i="0" strike="noStrike" cap="none" spc="0" baseline="0" dirty="0">
                <a:solidFill>
                  <a:srgbClr val="FFFFFF"/>
                </a:solidFill>
                <a:effectLst/>
                <a:latin typeface="Helvetica"/>
                <a:ea typeface="Helvetica"/>
                <a:cs typeface="Helvetica"/>
              </a:rPr>
              <a:t> СИСТЕМИ</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117305" y="304800"/>
            <a:ext cx="3719095"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ru-RU" sz="1800">
              <a:latin typeface="Helvetica"/>
              <a:cs typeface="Helvetica"/>
            </a:endParaRP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pPr>
              <a:lnSpc>
                <a:spcPts val="2400"/>
              </a:lnSpc>
            </a:pPr>
            <a:r>
              <a:rPr lang="bg" sz="1800" b="1" i="0" strike="noStrike" cap="none" spc="0" baseline="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pPr>
            <a:r>
              <a:rPr lang="bg" sz="1800" b="0" i="0" strike="noStrike" cap="none" spc="0" baseline="0">
                <a:solidFill>
                  <a:srgbClr val="000000"/>
                </a:solidFill>
                <a:effectLst/>
                <a:latin typeface="Helvetica"/>
                <a:ea typeface="Helvetica"/>
                <a:cs typeface="Helvetica"/>
              </a:rPr>
              <a:t>В това PоwerPoint обучение Вие ще научите:</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Как се образува летлив прах в процеса на опаковане.</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Как са конструирани системите за опаковане за да намалят отделянето на летлив, включително респирабилен кристален силициев прах (RCS).</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Какви добри практики трябва да следвате за да се предпазите от излагане на летлив прах.</a:t>
            </a:r>
          </a:p>
          <a:p>
            <a:pPr marL="285750" indent="-285750">
              <a:lnSpc>
                <a:spcPts val="2400"/>
              </a:lnSpc>
              <a:buFont typeface="Arial" panose="020B0604020202020204" pitchFamily="34" charset="0"/>
              <a:buChar char="•"/>
            </a:pPr>
            <a:r>
              <a:rPr lang="bg" sz="1800" b="0" i="0" strike="noStrike" cap="none" spc="0" baseline="0">
                <a:solidFill>
                  <a:srgbClr val="FF0000"/>
                </a:solidFill>
                <a:effectLst/>
                <a:latin typeface="Helvetica"/>
                <a:ea typeface="Helvetica"/>
                <a:cs typeface="Helvetica"/>
              </a:rPr>
              <a:t>Текст за попълване от обучаващ, ако е въведен персонализиран слайд, вмъкване и преглед на съдържанието.</a:t>
            </a:r>
          </a:p>
          <a:p>
            <a:pPr marL="285750" indent="-285750">
              <a:lnSpc>
                <a:spcPts val="2400"/>
              </a:lnSpc>
              <a:buFont typeface="Arial" panose="020B0604020202020204" pitchFamily="34" charset="0"/>
              <a:buChar char="•"/>
            </a:pPr>
            <a:endParaRPr lang="en-US" sz="180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726452"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Прахът, създаден от системите за опаковане, може да се управлява с помощта на заграждения, аспирация/вентилация, ЛПС и добра хигиена/почистване, които са четири от петте основни техники за контрол на праха.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ДОБРА ХИГИЕНА / ПОДДРЪЖКА</a:t>
            </a:r>
          </a:p>
          <a:p>
            <a:r>
              <a:rPr lang="bg" sz="1200" b="0" i="0" strike="noStrike" cap="none" spc="0" baseline="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636000"/>
            <a:ext cx="2134063" cy="151789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контролиране на риска са недостатъчни.</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a:t>
            </a:r>
            <a:r>
              <a:rPr lang="bg" sz="2800" dirty="0">
                <a:latin typeface="Helvetica"/>
                <a:ea typeface="Helvetica"/>
                <a:cs typeface="Helvetica"/>
              </a:rPr>
              <a:t>ДЕЙНОСТИ</a:t>
            </a:r>
            <a:endParaRPr lang="bg"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655640" cy="2938988"/>
          </a:xfrm>
        </p:spPr>
        <p:txBody>
          <a:bodyPr anchor="t"/>
          <a:lstStyle/>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Тази дейност може да бъде много прашна.</a:t>
            </a:r>
          </a:p>
          <a:p>
            <a:pPr marL="342900" indent="-34290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380994" y="1892967"/>
            <a:ext cx="3537028" cy="4184995"/>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7390711"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КАК СИСТЕМИТЕ ЗА ОПАКОВАНЕ МОГАТ ДА ОБРАЗУВАТ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588144"/>
            <a:ext cx="7869453" cy="3786897"/>
          </a:xfrm>
        </p:spPr>
        <p:txBody>
          <a:bodyPr anchor="t"/>
          <a:lstStyle/>
          <a:p>
            <a:pPr>
              <a:lnSpc>
                <a:spcPts val="2400"/>
              </a:lnSpc>
            </a:pPr>
            <a:r>
              <a:rPr lang="bg" sz="1800" b="0" i="0" strike="noStrike" cap="none" spc="0" baseline="0">
                <a:solidFill>
                  <a:srgbClr val="000000"/>
                </a:solidFill>
                <a:effectLst/>
                <a:latin typeface="Helvetica"/>
                <a:ea typeface="Helvetica"/>
                <a:cs typeface="Helvetica"/>
              </a:rPr>
              <a:t>Системите за опаковане включват обработката на големи количества материали, които обикновено съдържат кристален силициев диоксид. </a:t>
            </a:r>
          </a:p>
          <a:p>
            <a:pPr>
              <a:lnSpc>
                <a:spcPts val="2400"/>
              </a:lnSpc>
              <a:spcAft>
                <a:spcPts val="1000"/>
              </a:spcAft>
            </a:pPr>
            <a:r>
              <a:rPr lang="bg" sz="1800" b="0" i="0" strike="noStrike" cap="none" spc="0" baseline="0">
                <a:solidFill>
                  <a:srgbClr val="000000"/>
                </a:solidFill>
                <a:effectLst/>
                <a:latin typeface="Helvetica"/>
                <a:ea typeface="Helvetica"/>
                <a:cs typeface="Helvetica"/>
              </a:rPr>
              <a:t>Начинът на опаковане влияе на количеството летлив респирабилен прах, който може да бъде създаден. </a:t>
            </a:r>
          </a:p>
          <a:p>
            <a:pPr marL="342900" indent="-342900">
              <a:lnSpc>
                <a:spcPts val="2400"/>
              </a:lnSpc>
              <a:spcBef>
                <a:spcPts val="300"/>
              </a:spcBef>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Сухите материали създават повече прах отколкото влажните.</a:t>
            </a:r>
          </a:p>
          <a:p>
            <a:pPr marL="342900" indent="-342900">
              <a:lnSpc>
                <a:spcPts val="2400"/>
              </a:lnSpc>
              <a:spcBef>
                <a:spcPts val="300"/>
              </a:spcBef>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Бързото, високо енергийно опаковане също създава повече прах.</a:t>
            </a:r>
          </a:p>
          <a:p>
            <a:pPr marL="342900" indent="-342900">
              <a:lnSpc>
                <a:spcPts val="2400"/>
              </a:lnSpc>
              <a:spcBef>
                <a:spcPts val="300"/>
              </a:spcBef>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Ако се използва въздушен компресор за флуидизиране на прахообразни материали, може да се освободи повече летлив прах.</a:t>
            </a:r>
          </a:p>
          <a:p>
            <a:pPr marL="342900" indent="-342900">
              <a:lnSpc>
                <a:spcPts val="2400"/>
              </a:lnSpc>
              <a:spcBef>
                <a:spcPts val="300"/>
              </a:spcBef>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Повече прах се образува, когато материалите се изсипват от голяма височина.</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1136220"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НАМАЛЯВАНЕ ИЗЛАГАНЕТО НА ПРАХ СЪС СИСТЕМИ ЗА ОПАКОВАНЕ</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640786"/>
            <a:ext cx="11259764" cy="3220629"/>
          </a:xfrm>
        </p:spPr>
        <p:txBody>
          <a:bodyPr lIns="91440" tIns="45720" rIns="91440" bIns="45720" anchor="t"/>
          <a:lstStyle/>
          <a:p>
            <a:pPr>
              <a:lnSpc>
                <a:spcPct val="100000"/>
              </a:lnSpc>
              <a:spcBef>
                <a:spcPts val="600"/>
              </a:spcBef>
            </a:pPr>
            <a:r>
              <a:rPr lang="bg" sz="1550" b="0" i="0" strike="noStrike" cap="none" spc="0" baseline="0">
                <a:solidFill>
                  <a:srgbClr val="000000"/>
                </a:solidFill>
                <a:effectLst/>
                <a:latin typeface="Helvetica"/>
                <a:ea typeface="Helvetica"/>
                <a:cs typeface="Helvetica"/>
              </a:rPr>
              <a:t>Основните мерки за контрол на праха включват автоматизация, заграждащи процеси и вентилация.</a:t>
            </a:r>
          </a:p>
          <a:p>
            <a:pPr marL="342900" indent="-342900">
              <a:lnSpc>
                <a:spcPct val="100000"/>
              </a:lnSpc>
              <a:spcBef>
                <a:spcPts val="600"/>
              </a:spcBef>
              <a:buFont typeface="Arial" panose="020B0604020202020204" pitchFamily="34" charset="0"/>
              <a:buChar char="•"/>
            </a:pPr>
            <a:r>
              <a:rPr lang="bg" sz="1550" b="1" i="0" strike="noStrike" cap="none" spc="0" baseline="0">
                <a:solidFill>
                  <a:srgbClr val="000000"/>
                </a:solidFill>
                <a:effectLst/>
                <a:latin typeface="Helvetica"/>
                <a:ea typeface="Helvetica"/>
                <a:cs typeface="Helvetica"/>
              </a:rPr>
              <a:t>Автоматизацията</a:t>
            </a:r>
            <a:r>
              <a:rPr lang="bg" sz="1550" b="0" i="0" strike="noStrike" cap="none" spc="0" baseline="0">
                <a:solidFill>
                  <a:srgbClr val="000000"/>
                </a:solidFill>
                <a:effectLst/>
                <a:latin typeface="Helvetica"/>
                <a:ea typeface="Helvetica"/>
                <a:cs typeface="Helvetica"/>
              </a:rPr>
              <a:t> помага да се сведе до минимум контакта на работниците </a:t>
            </a:r>
            <a:r>
              <a:rPr lang="bg" sz="1550">
                <a:solidFill>
                  <a:srgbClr val="000000"/>
                </a:solidFill>
                <a:latin typeface="Helvetica"/>
                <a:ea typeface="Helvetica"/>
                <a:cs typeface="Helvetica"/>
              </a:rPr>
              <a:t>с праха</a:t>
            </a:r>
            <a:r>
              <a:rPr lang="bg" sz="1550" b="0" i="0" strike="noStrike" cap="none" spc="0" baseline="0">
                <a:solidFill>
                  <a:srgbClr val="000000"/>
                </a:solidFill>
                <a:effectLst/>
                <a:latin typeface="Helvetica"/>
                <a:ea typeface="Helvetica"/>
                <a:cs typeface="Helvetica"/>
              </a:rPr>
              <a:t>, като често позволява</a:t>
            </a:r>
            <a:r>
              <a:rPr lang="bg" sz="1550">
                <a:solidFill>
                  <a:srgbClr val="000000"/>
                </a:solidFill>
                <a:latin typeface="Helvetica"/>
                <a:ea typeface="Helvetica"/>
                <a:cs typeface="Helvetica"/>
              </a:rPr>
              <a:t> </a:t>
            </a:r>
            <a:r>
              <a:rPr lang="bg" sz="1550" b="0" i="0" strike="noStrike" cap="none" spc="0" baseline="0">
                <a:solidFill>
                  <a:srgbClr val="000000"/>
                </a:solidFill>
                <a:effectLst/>
                <a:latin typeface="Helvetica"/>
                <a:ea typeface="Helvetica"/>
                <a:cs typeface="Helvetica"/>
              </a:rPr>
              <a:t> работните процеси да се наблюдава дистанционно от чиста контролна зала</a:t>
            </a:r>
          </a:p>
          <a:p>
            <a:pPr marL="342900" indent="-342900">
              <a:lnSpc>
                <a:spcPct val="100000"/>
              </a:lnSpc>
              <a:spcBef>
                <a:spcPts val="600"/>
              </a:spcBef>
              <a:buFont typeface="Arial" panose="020B0604020202020204" pitchFamily="34" charset="0"/>
              <a:buChar char="•"/>
            </a:pPr>
            <a:r>
              <a:rPr lang="bg" sz="1550" b="1" i="0" strike="noStrike" cap="none" spc="0" baseline="0">
                <a:solidFill>
                  <a:srgbClr val="000000"/>
                </a:solidFill>
                <a:effectLst/>
                <a:latin typeface="Helvetica"/>
                <a:ea typeface="Helvetica"/>
                <a:cs typeface="Helvetica"/>
              </a:rPr>
              <a:t>Заграждането</a:t>
            </a:r>
            <a:r>
              <a:rPr lang="bg" sz="1550" b="0" i="0" strike="noStrike" cap="none" spc="0" baseline="0">
                <a:solidFill>
                  <a:srgbClr val="000000"/>
                </a:solidFill>
                <a:effectLst/>
                <a:latin typeface="Helvetica"/>
                <a:ea typeface="Helvetica"/>
                <a:cs typeface="Helvetica"/>
              </a:rPr>
              <a:t> помага да се сведе до минимум разпространението на праха от първоизточника. </a:t>
            </a:r>
          </a:p>
          <a:p>
            <a:pPr marL="1028700" lvl="1" indent="-342900">
              <a:lnSpc>
                <a:spcPct val="100000"/>
              </a:lnSpc>
              <a:spcBef>
                <a:spcPts val="600"/>
              </a:spcBef>
            </a:pPr>
            <a:r>
              <a:rPr lang="bg" sz="1550" b="0" i="0" strike="noStrike" cap="none" spc="0" baseline="0">
                <a:solidFill>
                  <a:srgbClr val="000000"/>
                </a:solidFill>
                <a:effectLst/>
                <a:latin typeface="Helvetica"/>
                <a:ea typeface="Helvetica"/>
                <a:cs typeface="Helvetica"/>
              </a:rPr>
              <a:t>Физическа бариера между работните процеси и работника може да доведе до много високо ниво на защита. Въпреки това трябва да се вземат предпазни мерки срещу излагане на прах, ако се налага влизане в заграждението!</a:t>
            </a:r>
          </a:p>
          <a:p>
            <a:pPr marL="1028700" lvl="1" indent="-342900">
              <a:lnSpc>
                <a:spcPct val="100000"/>
              </a:lnSpc>
              <a:spcBef>
                <a:spcPts val="600"/>
              </a:spcBef>
            </a:pPr>
            <a:r>
              <a:rPr lang="bg" sz="1550" b="0" i="0" strike="noStrike" cap="none" spc="0" baseline="0">
                <a:solidFill>
                  <a:srgbClr val="000000"/>
                </a:solidFill>
                <a:effectLst/>
                <a:latin typeface="Helvetica"/>
                <a:ea typeface="Helvetica"/>
                <a:cs typeface="Helvetica"/>
              </a:rPr>
              <a:t>Осигуряването на плътно уплътнение между дюзата за пълнене и торбата помага да се предотврати разсипването на прах .</a:t>
            </a:r>
          </a:p>
          <a:p>
            <a:pPr marL="342900" indent="-342900">
              <a:lnSpc>
                <a:spcPct val="100000"/>
              </a:lnSpc>
              <a:spcBef>
                <a:spcPts val="600"/>
              </a:spcBef>
              <a:buFont typeface="Arial" panose="020B0604020202020204" pitchFamily="34" charset="0"/>
              <a:buChar char="•"/>
            </a:pPr>
            <a:r>
              <a:rPr lang="bg" sz="1550" b="1" i="0" strike="noStrike" cap="none" spc="0" baseline="0">
                <a:solidFill>
                  <a:srgbClr val="000000"/>
                </a:solidFill>
                <a:effectLst/>
                <a:latin typeface="Helvetica"/>
                <a:ea typeface="Helvetica"/>
                <a:cs typeface="Helvetica"/>
              </a:rPr>
              <a:t>Смукателната вентилация</a:t>
            </a:r>
            <a:r>
              <a:rPr lang="bg" sz="1550" b="0" i="0" strike="noStrike" cap="none" spc="0" baseline="0">
                <a:solidFill>
                  <a:srgbClr val="000000"/>
                </a:solidFill>
                <a:effectLst/>
                <a:latin typeface="Helvetica"/>
                <a:ea typeface="Helvetica"/>
                <a:cs typeface="Helvetica"/>
              </a:rPr>
              <a:t> улавя летливите прашни частици при </a:t>
            </a:r>
            <a:r>
              <a:rPr lang="bg" sz="1550">
                <a:solidFill>
                  <a:srgbClr val="000000"/>
                </a:solidFill>
                <a:latin typeface="Helvetica"/>
                <a:ea typeface="Helvetica"/>
                <a:cs typeface="Helvetica"/>
              </a:rPr>
              <a:t>първоизточника още преди да бъдем изложени на тях.</a:t>
            </a:r>
          </a:p>
          <a:p>
            <a:pPr marL="342900" indent="-342900">
              <a:lnSpc>
                <a:spcPct val="100000"/>
              </a:lnSpc>
              <a:spcBef>
                <a:spcPts val="600"/>
              </a:spcBef>
              <a:buFont typeface="Arial" panose="020B0604020202020204" pitchFamily="34" charset="0"/>
              <a:buChar char="•"/>
            </a:pPr>
            <a:endParaRPr lang="bg"/>
          </a:p>
          <a:p>
            <a:pPr marL="342900" indent="-342900">
              <a:lnSpc>
                <a:spcPct val="100000"/>
              </a:lnSpc>
              <a:spcBef>
                <a:spcPts val="600"/>
              </a:spcBef>
              <a:buFont typeface="Arial" panose="020B0604020202020204" pitchFamily="34" charset="0"/>
              <a:buChar char="•"/>
            </a:pPr>
            <a:r>
              <a:rPr lang="bg" sz="1550" b="1" i="0" strike="noStrike" cap="none" spc="0" baseline="0">
                <a:solidFill>
                  <a:srgbClr val="000000"/>
                </a:solidFill>
                <a:effectLst/>
                <a:latin typeface="Helvetica"/>
                <a:ea typeface="Helvetica"/>
                <a:cs typeface="Helvetica"/>
              </a:rPr>
              <a:t>Респираторни предпазни средства</a:t>
            </a:r>
            <a:r>
              <a:rPr lang="bg" sz="1550" b="0" i="0" strike="noStrike" cap="none" spc="0" baseline="0">
                <a:solidFill>
                  <a:srgbClr val="000000"/>
                </a:solidFill>
                <a:effectLst/>
                <a:latin typeface="Helvetica"/>
                <a:ea typeface="Helvetica"/>
                <a:cs typeface="Helvetica"/>
              </a:rPr>
              <a:t> все още са необходими, ако изброените техники за контрол са недостатъчни.</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254461"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КАКВО ДА СЕ ПРАВИ И КАКВО НЕ ОТНОСНО СИСТЕМИТЕ ЗА ОПАКОВАНЕ</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654217"/>
            <a:ext cx="10995657" cy="3230407"/>
          </a:xfrm>
        </p:spPr>
        <p:txBody>
          <a:bodyPr/>
          <a:lstStyle/>
          <a:p>
            <a:pPr>
              <a:lnSpc>
                <a:spcPct val="100000"/>
              </a:lnSpc>
              <a:spcBef>
                <a:spcPts val="600"/>
              </a:spcBef>
            </a:pPr>
            <a:r>
              <a:rPr lang="bg" sz="1400" b="1" i="0" strike="noStrike" cap="none" spc="0" baseline="0">
                <a:solidFill>
                  <a:srgbClr val="000000"/>
                </a:solidFill>
                <a:effectLst/>
                <a:latin typeface="Helvetica"/>
                <a:ea typeface="Helvetica"/>
                <a:cs typeface="Helvetica"/>
              </a:rPr>
              <a:t>ПРАВЕТЕ</a:t>
            </a:r>
          </a:p>
          <a:p>
            <a:pPr marL="285750" indent="-285750">
              <a:lnSpc>
                <a:spcPct val="100000"/>
              </a:lnSpc>
              <a:spcBef>
                <a:spcPts val="600"/>
              </a:spcBef>
              <a:buSzPct val="85000"/>
              <a:buFont typeface=".Apple Color Emoji UI"/>
              <a:buChar char="✅"/>
            </a:pPr>
            <a:r>
              <a:rPr lang="bg" sz="1400" b="0" i="0" strike="noStrike" cap="none" spc="0" baseline="0">
                <a:solidFill>
                  <a:srgbClr val="000000"/>
                </a:solidFill>
                <a:effectLst/>
                <a:latin typeface="Helvetica"/>
                <a:ea typeface="Helvetica"/>
                <a:cs typeface="Helvetica"/>
              </a:rPr>
              <a:t>Използвайте мерките за контрол на праха. Може да се изискват допълнителни респираторни предпазни средства.</a:t>
            </a:r>
          </a:p>
          <a:p>
            <a:pPr marL="285750" indent="-285750">
              <a:lnSpc>
                <a:spcPct val="100000"/>
              </a:lnSpc>
              <a:spcBef>
                <a:spcPts val="600"/>
              </a:spcBef>
              <a:buSzPct val="85000"/>
              <a:buFont typeface=".Apple Color Emoji UI"/>
              <a:buChar char="✅"/>
            </a:pPr>
            <a:r>
              <a:rPr lang="bg" sz="1400" b="0" i="0" strike="noStrike" cap="none" spc="0" baseline="0">
                <a:solidFill>
                  <a:srgbClr val="000000"/>
                </a:solidFill>
                <a:effectLst/>
                <a:latin typeface="Helvetica"/>
                <a:ea typeface="Helvetica"/>
                <a:cs typeface="Helvetica"/>
              </a:rPr>
              <a:t>Имайте план за безопасно справяне с разливите и ги почиствайте незабавно, като използвате методи за вакуумно или мокро почистване.</a:t>
            </a:r>
          </a:p>
          <a:p>
            <a:pPr marL="285750" indent="-285750">
              <a:lnSpc>
                <a:spcPct val="100000"/>
              </a:lnSpc>
              <a:spcBef>
                <a:spcPts val="600"/>
              </a:spcBef>
              <a:buSzPct val="85000"/>
              <a:buFont typeface=".Apple Color Emoji UI"/>
              <a:buChar char="✅"/>
            </a:pPr>
            <a:r>
              <a:rPr lang="bg" sz="1400" b="0" i="0" strike="noStrike" cap="none" spc="0" baseline="0">
                <a:solidFill>
                  <a:srgbClr val="000000"/>
                </a:solidFill>
                <a:effectLst/>
                <a:latin typeface="Helvetica"/>
                <a:ea typeface="Helvetica"/>
                <a:cs typeface="Helvetica"/>
              </a:rPr>
              <a:t>Уверете се, че вентилационната система работи ефективно.</a:t>
            </a:r>
          </a:p>
          <a:p>
            <a:pPr marL="285750" indent="-285750">
              <a:lnSpc>
                <a:spcPct val="100000"/>
              </a:lnSpc>
              <a:spcBef>
                <a:spcPts val="600"/>
              </a:spcBef>
              <a:spcAft>
                <a:spcPts val="600"/>
              </a:spcAft>
              <a:buSzPct val="85000"/>
              <a:buFont typeface=".Apple Color Emoji UI"/>
              <a:buChar char="✅"/>
            </a:pPr>
            <a:r>
              <a:rPr lang="bg" sz="1400" b="0" i="0" strike="noStrike" cap="none" spc="0" baseline="0">
                <a:solidFill>
                  <a:srgbClr val="000000"/>
                </a:solidFill>
                <a:effectLst/>
                <a:latin typeface="Helvetica"/>
                <a:ea typeface="Helvetica"/>
                <a:cs typeface="Helvetica"/>
              </a:rPr>
              <a:t>Докладвайте дефектите на Вашия отговорник.</a:t>
            </a:r>
          </a:p>
          <a:p>
            <a:pPr>
              <a:lnSpc>
                <a:spcPct val="100000"/>
              </a:lnSpc>
              <a:spcBef>
                <a:spcPts val="600"/>
              </a:spcBef>
            </a:pPr>
            <a:r>
              <a:rPr lang="bg" sz="1400" b="1" i="0" strike="noStrike" cap="none" spc="0" baseline="0">
                <a:solidFill>
                  <a:srgbClr val="000000"/>
                </a:solidFill>
                <a:effectLst/>
                <a:latin typeface="Helvetica"/>
                <a:ea typeface="Helvetica"/>
                <a:cs typeface="Helvetica"/>
              </a:rPr>
              <a:t>НЕ ПРАВЕТЕ</a:t>
            </a:r>
          </a:p>
          <a:p>
            <a:pPr marL="285750" indent="-285750">
              <a:lnSpc>
                <a:spcPct val="100000"/>
              </a:lnSpc>
              <a:spcBef>
                <a:spcPts val="600"/>
              </a:spcBef>
              <a:buSzPct val="85000"/>
              <a:buFont typeface=".Apple Color Emoji UI"/>
              <a:buChar char="❌"/>
            </a:pPr>
            <a:r>
              <a:rPr lang="bg" sz="1400" b="0" i="0" strike="noStrike" cap="none" spc="0" baseline="0">
                <a:solidFill>
                  <a:srgbClr val="000000"/>
                </a:solidFill>
                <a:effectLst/>
                <a:latin typeface="Helvetica"/>
                <a:ea typeface="Helvetica"/>
                <a:cs typeface="Helvetica"/>
              </a:rPr>
              <a:t>Не влизайте в огражденията без предпазни средства срещу излагане като респираторна предпазна екипировка.</a:t>
            </a:r>
          </a:p>
          <a:p>
            <a:pPr marL="285750" indent="-285750">
              <a:lnSpc>
                <a:spcPct val="100000"/>
              </a:lnSpc>
              <a:spcBef>
                <a:spcPts val="600"/>
              </a:spcBef>
              <a:buSzPct val="85000"/>
              <a:buFont typeface=".Apple Color Emoji UI"/>
              <a:buChar char="❌"/>
            </a:pPr>
            <a:r>
              <a:rPr lang="bg" sz="1400" b="0" i="0" strike="noStrike" cap="none" spc="0" baseline="0">
                <a:solidFill>
                  <a:srgbClr val="000000"/>
                </a:solidFill>
                <a:effectLst/>
                <a:latin typeface="Helvetica"/>
                <a:ea typeface="Helvetica"/>
                <a:cs typeface="Helvetica"/>
              </a:rPr>
              <a:t>Не смущавайте контролните мерки. Те са предвидени за Вашата безопасност и здраве.</a:t>
            </a:r>
          </a:p>
          <a:p>
            <a:pPr marL="285750" indent="-285750">
              <a:lnSpc>
                <a:spcPct val="100000"/>
              </a:lnSpc>
              <a:spcBef>
                <a:spcPts val="600"/>
              </a:spcBef>
              <a:buSzPct val="85000"/>
              <a:buFont typeface=".Apple Color Emoji UI"/>
              <a:buChar char="❌"/>
            </a:pPr>
            <a:r>
              <a:rPr lang="bg" sz="1400" b="0" i="0" strike="noStrike" cap="none" spc="0" baseline="0">
                <a:solidFill>
                  <a:srgbClr val="000000"/>
                </a:solidFill>
                <a:effectLst/>
                <a:latin typeface="Helvetica"/>
                <a:ea typeface="Helvetica"/>
                <a:cs typeface="Helvetica"/>
              </a:rPr>
              <a:t>Не почиствайте със суха четка. Вместо това използвайте вакуумно или мокро почистване.</a:t>
            </a:r>
          </a:p>
          <a:p>
            <a:pPr marL="285750" indent="-285750">
              <a:lnSpc>
                <a:spcPct val="100000"/>
              </a:lnSpc>
              <a:spcBef>
                <a:spcPts val="600"/>
              </a:spcBef>
              <a:buSzPct val="85000"/>
              <a:buFont typeface=".Apple Color Emoji UI"/>
              <a:buChar char="❌"/>
            </a:pPr>
            <a:r>
              <a:rPr lang="bg" sz="1400" b="0" i="0" strike="noStrike" cap="none" spc="0" baseline="0">
                <a:solidFill>
                  <a:srgbClr val="FF0000"/>
                </a:solidFill>
                <a:effectLst/>
                <a:latin typeface="Helvetica"/>
                <a:ea typeface="Helvetica"/>
                <a:cs typeface="Helvetica"/>
              </a:rPr>
              <a:t>Текст за обучаващия при нужда от допълнителна информация.</a:t>
            </a:r>
          </a:p>
          <a:p>
            <a:pPr marL="285750" indent="-285750">
              <a:lnSpc>
                <a:spcPct val="100000"/>
              </a:lnSpc>
              <a:spcBef>
                <a:spcPts val="600"/>
              </a:spcBef>
              <a:buSzPct val="85000"/>
              <a:buFont typeface=".Apple Color Emoji UI"/>
              <a:buChar char="✅"/>
            </a:pPr>
            <a:endParaRPr lang="en-US" sz="140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64189" cy="3682369"/>
          </a:xfrm>
        </p:spPr>
        <p:txBody>
          <a:bodyPr/>
          <a:lstStyle/>
          <a:p>
            <a:pPr>
              <a:lnSpc>
                <a:spcPts val="2400"/>
              </a:lnSpc>
              <a:spcBef>
                <a:spcPts val="600"/>
              </a:spcBef>
              <a:spcAft>
                <a:spcPts val="1000"/>
              </a:spcAft>
            </a:pPr>
            <a:r>
              <a:rPr lang="bg" sz="1800" b="0" i="0" strike="noStrike" cap="none" spc="0" baseline="0">
                <a:solidFill>
                  <a:srgbClr val="000000"/>
                </a:solidFill>
                <a:effectLst/>
                <a:latin typeface="Helvetica"/>
                <a:ea typeface="Helvetica"/>
                <a:cs typeface="Helvetica"/>
              </a:rPr>
              <a:t>Правилното използване на системите за опаковане могат да помогнат за поддържането на безопасна, свободна от прах работна среда. Запомнете:</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a:solidFill>
                  <a:srgbClr val="000000"/>
                </a:solidFill>
                <a:effectLst/>
                <a:latin typeface="Helvetica"/>
                <a:ea typeface="Helvetica"/>
                <a:cs typeface="Helvetica"/>
              </a:rPr>
              <a:t>Винаги използвайте наличните мерки за контрол.</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a:solidFill>
                  <a:srgbClr val="000000"/>
                </a:solidFill>
                <a:effectLst/>
                <a:latin typeface="Helvetica"/>
                <a:ea typeface="Helvetica"/>
                <a:cs typeface="Helvetica"/>
              </a:rPr>
              <a:t>Ако се съмнявате, че системите за прахов контрол са повредени, докладвайте на главния ръководител.</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a:solidFill>
                  <a:srgbClr val="000000"/>
                </a:solidFill>
                <a:effectLst/>
                <a:latin typeface="Helvetica"/>
                <a:ea typeface="Helvetica"/>
                <a:cs typeface="Helvetica"/>
              </a:rPr>
              <a:t>Почиствайте разсипаното незабавно.</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a:solidFill>
                  <a:srgbClr val="FF0000"/>
                </a:solidFill>
                <a:effectLst/>
                <a:latin typeface="Helvetica"/>
                <a:ea typeface="Helvetica"/>
                <a:cs typeface="Helvetica"/>
              </a:rPr>
              <a:t>Обучаващият да добави заключение.</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3" history="0"/>
              </a:rPr>
              <a:t>Добри практики за системи за опаковане </a:t>
            </a:r>
            <a:br>
              <a:rPr lang="en-IN" sz="1600" b="0" i="0" strike="noStrike" cap="none" spc="0" baseline="0">
                <a:solidFill>
                  <a:srgbClr val="000000"/>
                </a:solidFill>
                <a:effectLst/>
                <a:latin typeface="Helvetica"/>
                <a:ea typeface="Helvetica"/>
                <a:cs typeface="Helvetica"/>
                <a:hlinkClick r:id="rId3" history="0"/>
              </a:rPr>
            </a:br>
            <a:r>
              <a:rPr lang="bg" sz="1600" b="0" i="0" strike="noStrike" cap="none" spc="0" baseline="0">
                <a:solidFill>
                  <a:srgbClr val="000000"/>
                </a:solidFill>
                <a:effectLst/>
                <a:latin typeface="Helvetica"/>
                <a:ea typeface="Helvetica"/>
                <a:cs typeface="Helvetica"/>
                <a:hlinkClick r:id="rId3" history="0"/>
              </a:rPr>
              <a:t>(лист със задача 2.1.18)</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4"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5" history="0"/>
              </a:rPr>
              <a:t>NEPSI ръководство за SMEs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6"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d8ecf516-e360-4672-81b9-68723bedb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BBB5944-7E5B-40B4-8632-E936BDE363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1090</Words>
  <Application>Microsoft Macintosh PowerPoint</Application>
  <PresentationFormat>Widescreen</PresentationFormat>
  <Paragraphs>86</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17</cp:revision>
  <dcterms:created xsi:type="dcterms:W3CDTF">2020-07-22T07:31:06Z</dcterms:created>
  <dcterms:modified xsi:type="dcterms:W3CDTF">2024-11-13T11:40:51Z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